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4" r:id="rId5"/>
  </p:sldMasterIdLst>
  <p:notesMasterIdLst>
    <p:notesMasterId r:id="rId44"/>
  </p:notesMasterIdLst>
  <p:sldIdLst>
    <p:sldId id="4790" r:id="rId6"/>
    <p:sldId id="4791" r:id="rId7"/>
    <p:sldId id="4506" r:id="rId8"/>
    <p:sldId id="4776" r:id="rId9"/>
    <p:sldId id="4508" r:id="rId10"/>
    <p:sldId id="4517" r:id="rId11"/>
    <p:sldId id="4585" r:id="rId12"/>
    <p:sldId id="4606" r:id="rId13"/>
    <p:sldId id="4521" r:id="rId14"/>
    <p:sldId id="4777" r:id="rId15"/>
    <p:sldId id="4509" r:id="rId16"/>
    <p:sldId id="4520" r:id="rId17"/>
    <p:sldId id="4522" r:id="rId18"/>
    <p:sldId id="4778" r:id="rId19"/>
    <p:sldId id="4779" r:id="rId20"/>
    <p:sldId id="4510" r:id="rId21"/>
    <p:sldId id="2134808566" r:id="rId22"/>
    <p:sldId id="2835" r:id="rId23"/>
    <p:sldId id="4604" r:id="rId24"/>
    <p:sldId id="4605" r:id="rId25"/>
    <p:sldId id="4607" r:id="rId26"/>
    <p:sldId id="4780" r:id="rId27"/>
    <p:sldId id="4787" r:id="rId28"/>
    <p:sldId id="4781" r:id="rId29"/>
    <p:sldId id="4788" r:id="rId30"/>
    <p:sldId id="4783" r:id="rId31"/>
    <p:sldId id="4676" r:id="rId32"/>
    <p:sldId id="4789" r:id="rId33"/>
    <p:sldId id="4792" r:id="rId34"/>
    <p:sldId id="4784" r:id="rId35"/>
    <p:sldId id="4785" r:id="rId36"/>
    <p:sldId id="2134808558" r:id="rId37"/>
    <p:sldId id="2134808565" r:id="rId38"/>
    <p:sldId id="4627" r:id="rId39"/>
    <p:sldId id="2134808562" r:id="rId40"/>
    <p:sldId id="4786" r:id="rId41"/>
    <p:sldId id="4516" r:id="rId42"/>
    <p:sldId id="477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065855-8BCB-1BE1-55E1-BA82117EBF47}" name="Rebel" initials="MH" userId="Rebel" providerId="None"/>
  <p188:author id="{AF233BF7-C9CC-0DFD-DD4C-E5283CCE038D}" name="Tosca Tindall" initials="TT" userId="S::Tosca.Tindall@rebelgroup.com::55fabb5c-18a1-4c5a-82ad-a6e37b6229a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rry Momber" initials="GM" lastIdx="4" clrIdx="0">
    <p:extLst>
      <p:ext uri="{19B8F6BF-5375-455C-9EA6-DF929625EA0E}">
        <p15:presenceInfo xmlns:p15="http://schemas.microsoft.com/office/powerpoint/2012/main" userId="S::garry.momber@maritimearchaeologytrust.org::85177247-837a-47a7-8f9c-93815ebdf9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AA"/>
    <a:srgbClr val="F2F2F2"/>
    <a:srgbClr val="89BEF9"/>
    <a:srgbClr val="C4DFFD"/>
    <a:srgbClr val="0B5EBA"/>
    <a:srgbClr val="08478B"/>
    <a:srgbClr val="10416A"/>
    <a:srgbClr val="0F416A"/>
    <a:srgbClr val="0199CE"/>
    <a:srgbClr val="F694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6301" autoAdjust="0"/>
  </p:normalViewPr>
  <p:slideViewPr>
    <p:cSldViewPr snapToGrid="0">
      <p:cViewPr varScale="1">
        <p:scale>
          <a:sx n="96" d="100"/>
          <a:sy n="96" d="100"/>
        </p:scale>
        <p:origin x="72" y="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https://gcaorg.sharepoint.com/sites/TeamInfraNBS/Shared%20Documents/General/01.%20Projects/00.%20Project%20briefs%20and%20updates/01.Project%20Briefs%20-%20WORK%20IN%20PROGRESS/Map%20generation.xlsx" TargetMode="External"/></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olorStr">
        <cx:f>'[Map generation.xlsx]Sheet1'!$N$10:$N$38</cx:f>
        <cx:nf>'[Map generation.xlsx]Sheet1'!$N$9</cx:nf>
        <cx:lvl ptCount="29" name="Label">
          <cx:pt idx="0"> Approved </cx:pt>
          <cx:pt idx="1"> Approved </cx:pt>
          <cx:pt idx="2"> Approved </cx:pt>
          <cx:pt idx="3"> Approved </cx:pt>
          <cx:pt idx="4"> Approved </cx:pt>
          <cx:pt idx="5"> Approved </cx:pt>
          <cx:pt idx="6"> Approved </cx:pt>
          <cx:pt idx="7"> Approved </cx:pt>
          <cx:pt idx="8"> Approved </cx:pt>
          <cx:pt idx="9"> Approved </cx:pt>
          <cx:pt idx="10"> Approved </cx:pt>
          <cx:pt idx="11"> Approved </cx:pt>
          <cx:pt idx="12"> Approved </cx:pt>
          <cx:pt idx="13"> Approved </cx:pt>
          <cx:pt idx="14"> Approved </cx:pt>
          <cx:pt idx="15"> Approved </cx:pt>
          <cx:pt idx="16"> Pipeline </cx:pt>
          <cx:pt idx="17"> Approved </cx:pt>
          <cx:pt idx="18"> Approved </cx:pt>
          <cx:pt idx="19"> Pipeline </cx:pt>
          <cx:pt idx="20"> Pipeline </cx:pt>
          <cx:pt idx="21"> Approved </cx:pt>
          <cx:pt idx="22"> Approved </cx:pt>
          <cx:pt idx="23"> Approved </cx:pt>
          <cx:pt idx="24"> Approved </cx:pt>
          <cx:pt idx="25"> Approved </cx:pt>
          <cx:pt idx="26"> Approved </cx:pt>
          <cx:pt idx="27"> Approved </cx:pt>
          <cx:pt idx="28"> Approved </cx:pt>
        </cx:lvl>
      </cx:strDim>
      <cx:strDim type="entityId">
        <cx:lvl ptCount="29">
          <cx:pt idx="0">28</cx:pt>
          <cx:pt idx="1">245</cx:pt>
          <cx:pt idx="2">41</cx:pt>
          <cx:pt idx="3">50</cx:pt>
          <cx:pt idx="4">62</cx:pt>
          <cx:pt idx="5">44</cx:pt>
          <cx:pt idx="6">73</cx:pt>
          <cx:pt idx="7">87</cx:pt>
          <cx:pt idx="8">86</cx:pt>
          <cx:pt idx="9">89</cx:pt>
          <cx:pt idx="10">129</cx:pt>
          <cx:pt idx="11">156</cx:pt>
          <cx:pt idx="12">162</cx:pt>
          <cx:pt idx="13">159</cx:pt>
          <cx:pt idx="14">168</cx:pt>
          <cx:pt idx="15">173</cx:pt>
          <cx:pt idx="16">204</cx:pt>
          <cx:pt idx="17">233</cx:pt>
          <cx:pt idx="18">210</cx:pt>
          <cx:pt idx="19">216</cx:pt>
          <cx:pt idx="20">276</cx:pt>
          <cx:pt idx="21">239</cx:pt>
          <cx:pt idx="22">240</cx:pt>
          <cx:pt idx="23">263</cx:pt>
          <cx:pt idx="24">175</cx:pt>
          <cx:pt idx="25">232</cx:pt>
          <cx:pt idx="26">157</cx:pt>
          <cx:pt idx="27">219</cx:pt>
          <cx:pt idx="28">119</cx:pt>
        </cx:lvl>
      </cx:strDim>
      <cx:strDim type="cat">
        <cx:f>'[Map generation.xlsx]Sheet1'!$M$10:$M$38</cx:f>
        <cx:nf>'[Map generation.xlsx]Sheet1'!$M$9</cx:nf>
        <cx:lvl ptCount="29" name="Countries">
          <cx:pt idx="0">Benin</cx:pt>
          <cx:pt idx="1">Burkina Faso</cx:pt>
          <cx:pt idx="2">Chad</cx:pt>
          <cx:pt idx="3">Comoros</cx:pt>
          <cx:pt idx="4">Djibouti</cx:pt>
          <cx:pt idx="5">Democratic Republic of the Congo</cx:pt>
          <cx:pt idx="6">Ethiopia</cx:pt>
          <cx:pt idx="7">Gabon</cx:pt>
          <cx:pt idx="8">The Gambia</cx:pt>
          <cx:pt idx="9">Ghana</cx:pt>
          <cx:pt idx="10">Kenya</cx:pt>
          <cx:pt idx="11">Malawi</cx:pt>
          <cx:pt idx="12">Mauritania</cx:pt>
          <cx:pt idx="13">Morocco</cx:pt>
          <cx:pt idx="14">Mozambique</cx:pt>
          <cx:pt idx="15">Niger</cx:pt>
          <cx:pt idx="16">Rwanda</cx:pt>
          <cx:pt idx="17">São Tomé and Príncipe</cx:pt>
          <cx:pt idx="18">Senegal</cx:pt>
          <cx:pt idx="19">Somalia</cx:pt>
          <cx:pt idx="20">South Sudan</cx:pt>
          <cx:pt idx="21">Tanzania</cx:pt>
          <cx:pt idx="22">Uganda</cx:pt>
          <cx:pt idx="23">Zambia</cx:pt>
          <cx:pt idx="24">Nigeria</cx:pt>
          <cx:pt idx="25">Togo</cx:pt>
          <cx:pt idx="26">Mali</cx:pt>
          <cx:pt idx="27">Sudan</cx:pt>
          <cx:pt idx="28">Ivory Coast</cx:pt>
        </cx:lvl>
      </cx:strDim>
    </cx:data>
  </cx:chartData>
  <cx:chart>
    <cx:plotArea>
      <cx:plotAreaRegion>
        <cx:series layoutId="regionMap" uniqueId="{E6FF736F-6CEA-486B-B26A-E4E2FBFF5DB2}">
          <cx:dataPt idx="1">
            <cx:spPr>
              <a:solidFill>
                <a:srgbClr val="222E44">
                  <a:lumMod val="60000"/>
                  <a:lumOff val="40000"/>
                </a:srgbClr>
              </a:solidFill>
            </cx:spPr>
          </cx:dataPt>
          <cx:dataPt idx="2">
            <cx:spPr>
              <a:solidFill>
                <a:srgbClr val="222E44">
                  <a:lumMod val="60000"/>
                  <a:lumOff val="40000"/>
                </a:srgbClr>
              </a:solidFill>
            </cx:spPr>
          </cx:dataPt>
          <cx:dataPt idx="5">
            <cx:spPr>
              <a:solidFill>
                <a:srgbClr val="222E44">
                  <a:lumMod val="60000"/>
                  <a:lumOff val="40000"/>
                </a:srgbClr>
              </a:solidFill>
            </cx:spPr>
          </cx:dataPt>
          <cx:dataPt idx="6">
            <cx:spPr>
              <a:solidFill>
                <a:srgbClr val="222E44">
                  <a:lumMod val="60000"/>
                  <a:lumOff val="40000"/>
                </a:srgbClr>
              </a:solidFill>
            </cx:spPr>
          </cx:dataPt>
          <cx:dataPt idx="7">
            <cx:spPr>
              <a:solidFill>
                <a:srgbClr val="0B5FBA"/>
              </a:solidFill>
            </cx:spPr>
          </cx:dataPt>
          <cx:dataPt idx="10">
            <cx:spPr>
              <a:solidFill>
                <a:srgbClr val="0B5FBA">
                  <a:lumMod val="75000"/>
                </a:srgbClr>
              </a:solidFill>
            </cx:spPr>
          </cx:dataPt>
          <cx:dataPt idx="11">
            <cx:spPr>
              <a:solidFill>
                <a:srgbClr val="0B5FBA">
                  <a:lumMod val="75000"/>
                </a:srgbClr>
              </a:solidFill>
            </cx:spPr>
          </cx:dataPt>
          <cx:dataPt idx="12">
            <cx:spPr>
              <a:solidFill>
                <a:srgbClr val="222E44">
                  <a:lumMod val="60000"/>
                  <a:lumOff val="40000"/>
                </a:srgbClr>
              </a:solidFill>
            </cx:spPr>
          </cx:dataPt>
          <cx:dataPt idx="13">
            <cx:spPr>
              <a:solidFill>
                <a:srgbClr val="222E44">
                  <a:lumMod val="60000"/>
                  <a:lumOff val="40000"/>
                </a:srgbClr>
              </a:solidFill>
            </cx:spPr>
          </cx:dataPt>
          <cx:dataPt idx="14">
            <cx:spPr>
              <a:solidFill>
                <a:srgbClr val="222E44">
                  <a:lumMod val="60000"/>
                  <a:lumOff val="40000"/>
                </a:srgbClr>
              </a:solidFill>
            </cx:spPr>
          </cx:dataPt>
          <cx:dataPt idx="15">
            <cx:spPr>
              <a:solidFill>
                <a:srgbClr val="222E44">
                  <a:lumMod val="60000"/>
                  <a:lumOff val="40000"/>
                </a:srgbClr>
              </a:solidFill>
            </cx:spPr>
          </cx:dataPt>
          <cx:dataPt idx="18">
            <cx:spPr>
              <a:solidFill>
                <a:srgbClr val="0B5FBA">
                  <a:lumMod val="75000"/>
                </a:srgbClr>
              </a:solidFill>
            </cx:spPr>
          </cx:dataPt>
          <cx:dataPt idx="19">
            <cx:spPr>
              <a:solidFill>
                <a:srgbClr val="FFFFFF">
                  <a:lumMod val="85000"/>
                </a:srgbClr>
              </a:solidFill>
            </cx:spPr>
          </cx:dataPt>
          <cx:dataPt idx="20">
            <cx:spPr>
              <a:solidFill>
                <a:srgbClr val="FFFFFF">
                  <a:lumMod val="85000"/>
                </a:srgbClr>
              </a:solidFill>
            </cx:spPr>
          </cx:dataPt>
          <cx:dataPt idx="21">
            <cx:spPr>
              <a:solidFill>
                <a:srgbClr val="222E44">
                  <a:lumMod val="60000"/>
                  <a:lumOff val="40000"/>
                </a:srgbClr>
              </a:solidFill>
            </cx:spPr>
          </cx:dataPt>
          <cx:dataPt idx="22">
            <cx:spPr>
              <a:solidFill>
                <a:srgbClr val="222E44">
                  <a:lumMod val="60000"/>
                  <a:lumOff val="40000"/>
                </a:srgbClr>
              </a:solidFill>
            </cx:spPr>
          </cx:dataPt>
          <cx:dataPt idx="23">
            <cx:spPr>
              <a:solidFill>
                <a:srgbClr val="222E44">
                  <a:lumMod val="60000"/>
                  <a:lumOff val="40000"/>
                </a:srgbClr>
              </a:solidFill>
            </cx:spPr>
          </cx:dataPt>
          <cx:dataPt idx="26">
            <cx:spPr>
              <a:solidFill>
                <a:srgbClr val="222E44">
                  <a:lumMod val="60000"/>
                  <a:lumOff val="40000"/>
                </a:srgbClr>
              </a:solidFill>
            </cx:spPr>
          </cx:dataPt>
          <cx:dataPt idx="27">
            <cx:spPr>
              <a:solidFill>
                <a:srgbClr val="222E44">
                  <a:lumMod val="60000"/>
                  <a:lumOff val="40000"/>
                </a:srgbClr>
              </a:solidFill>
            </cx:spPr>
          </cx:dataPt>
          <cx:dataId val="0"/>
          <cx:layoutPr>
            <cx:geography cultureLanguage="en-US" cultureRegion="NL" attribution="Powered by Bing">
              <cx:geoCache provider="{E9337A44-BEBE-4D9F-B70C-5C5E7DAFC167}">
                <cx:binary>vHrJctxItuWvpOWmNw2lT/ChrOqZNRDBQSQ1UalMaQMjKQqOyeHwAQ7gu/oP+sf6ghFVlVL1y9fV
i96IQgA+3fHcc/2vT8tfnvrnB/fTMvTG/+Vp+dvPOgT7l19+8U/6eXjwr4bmyY1+/BZePY3DL+O3
b83T8y9f3UNqTP0LQZj98qQfXHhefv6Pv8Js9fN4eAgPRxOasL6Pz2798OxjH/yfvv1PXv70/DLN
x9U+/+3npzGasE9XN6P5+fzq+uvffsZY/fzTL3+c4vzyzcMA48r/9T/D809f/9v1PDbu+V8GPj/4
8LefM/KKKSaFUhwjTIWiMGd6fnklX3E4JldK0VxhiiT/+SczuqBhafRKMEQQQowIwjiCUX6M+yv2
inJCBYKhWCEuqPyHgN6N/VqP5h8iOT//ZOLwbmxM8H/7OVfi55/s6bv9jLngJM+JZDmiKueC5BTe
Pz18AC3A5/i/tz1dqn5ayzhUdfi4VLUKTRm3kcePPgg0NMVqeeY+c9Sa5ktsho588HUkq7tG9YSH
cEiqDq38ukxZV1UX2tp8/JoGqmK8Wyppft8q19al0pPNbhuzuPspOGGvTKXMu5nM8rH2c/+ITKV/
k1pUfTkzJtV1bNLaF3mbNl1WvavXwuJt+aaCrFQBW9am8AwLe2CdXJrbjg1pKaTB8eMct3YqhgnH
/LClYWGFSmP3HlHtrm0t6fNWo3k9aocZPYBQcPd2RbalH0ec4e53gl0T39SjwlciZ8OXXA8Tr4oQ
1OBKHdL6TRtM3tN+i2Oxyai/sCkzrGConm9llipbcBVgv1XXkVQXneb5fJu2Np8OmMsOHRbf5Nv7
dRibvAi+7kgpgoz4E4lNY28bS9sRF70lVB/xKAZ5wclCY8n6Ov0Wm5Z1N2unmT2iQNmnfhK8P4y4
7mjp7LjVZapzm663oUv6OhcsC3dUZlN4HLBvxe+UNtgXdtKZLe3qND/kY9ShmPi8qoJjtsYjpSbf
LnjtOl9iS7u1aHFeD+U6IGkOM8XT10rUsbmItLe3Q16lptw8rt8o7jtW0J72qswwDR+zRIahpBuf
utIGNG5vMtauHwVbquFQLQtiT4IsNSupnkdZqB7X9Y1W2vEyH8jWHaJrm6kQZNL+so3edMXGTLsW
IsQWZJ5jmBgFHd+C0tNwHDs0VGW3bMkVE4qhLwwzmB9bHM1nJ3tiSrFZyQvhiZWFR536ZEwVmgLj
qrpOtdqyos5EzYqYoqzKiYDOCtcH1l0SDEZR5tpndcFFJr+mXoHR9ap3omyMjuvBsSiaotehEjeM
daa+YGJT76o6bQ92Sd6XK6oULtKofSjGpuGi2CxbvsiMLB+wQ+LB2yULheR10xRzR6r6IkWUm2Kl
tMvLuZ6rhxarzRU8avWpmQKdSkkWk5eshjkmO/vf22ww72fR13WhRt89txPpp8M4pOaxXhp2vyaZ
UpFmt1z1s89Y4bxqwX1yRi99I+rtCqRjv6XWGThZTtWvmW6HT/CleGdR4/RRzDHcd7qht4NqTQID
oZqUpDUkFH7qB1MujNXxYFs1f24p12uxYWcXEGsfbZG0Jd/wRMYPhoJzl84zkgrUbRMv1i6F3+qV
t1uZ+5C3Fz3uetDHOvVvssWNYxHb4J+6TaC3va+5OKwTI1059xt/k5a2Thdu6hC69oM3rIyZC2Xl
RPUwbEubHV0b3VpMLLQ3BA+9LbPFV32xuiaBLhBSVUnqdn3NhVk/o+TDI12EbwqKI3uzsTC7wsht
ciXqdJ6K2aDh1w23lhU+N728rmsXbrssQ4+9MjMtlijEdEBoHN7Doqwte2eyschHLN4StDS/kUrm
YHQ4TDfeCv44rlNrijjBuCJ0ev3ko9Jv/FTZ+0l1eirGVZhf6xmFD6Ji9GYZp54UGenwxSiaEAsx
6Ph7MyS5FaZezfTammbyF4P3+ee+DaK9rqasWso6q4b3sRuyBU48rGNBJzlVEBvQdCcUt+PBoD57
M1HRjYdaDfF+oM2SDgQy4n001slC52G4gXOP7tBkepMlLKX6wimctaVsJzfc5WLoPkcnzacpGxwu
Bz8ndFCJo3Sc635Kxxy3za0NELFK3kEsKms+0r6gIxp8gSipHzPaG10wr4U4iCpzT50b2vVWRJGl
Qrm2f14GnS8F36rqzYAmiKVbs85lE2N6R2vLmyKOsOuC8LHdikVr/UTE0s5F6ubgCm1XE0seJ2yL
rY6cHIiyQhypqeQl8ZULxZraaSwGR7pvxPL4mbZZ3RdV7reurGukpnLkOf3IKBO8CLqOosjsTO78
QKe57OW4kqIFKPBr6Cr6ASylagpUafpVVWNyR4KM/r2ue/pxWFBayoqN/lPfrN11J3wVC9ItqCna
bqoehzQRWxBPh8+pz1dxidm4tkXMLZjV0vD4yYGa5qLdBB+KsArNQNWdfApem8uoun48StXg6mbI
WD6WkA+G+thap9j+/1wWuRS2Ln3rZrAgP6TX45opfdlmDXmXS95Mh4plFBQy5dVbQ5thLP2kdXZw
cNqh6DKUroLpqDooCsG8iAOqU5FRY2ORW8iDS+7iVgaIn75MUq7NoZI03VgeRlfITS45rLvBfvxg
9FaEpUei8GHk6bDNPf9deOde97HKv2HuGl0Y3FftlWUVfExZNU5HiUOaLgaUhvnQ8bAtl9L0AV8G
KZi/iyPTVWGUpb/idsqevdnaj4nTrik21cPJAlmGBACDYHB8VplU4kANvcF9LUzBlCL60hiffRyG
GdxgWYccRGX6nh6S1SuEuQxVXzIykLkwlOQPVbdtthgCTHAY14481taJVJIm9TUEDkneV2zC34xo
2w84NOLZWbOEw+Cr7pseU+eKdhTzXNh+W24sju6bsDQ+SbTJrkiWt+/mRREMeQlvVbFtrdtA7GH2
B+39dlt70j1JtmV1OVOfH3Ek4G1VOzh1oeq0xpJy3L4JAEITSFOC4cyV7J+YyGg6RsJDOpKFCUhM
WNsH79OiD4kG9ZTy2N2GqaefIOuJ9gYsv0pFPWzhTtc22Mt+zNVwo6Jk8dJ1ZnmfpNq+Kuz8x9mq
oTk0pudvKbGAlUbjvClr56e2FLlnz1Y5xgtH9fIWM+uXQw5xT4JR23ooeGsGXWi8prWIvEX3Icp8
fB01tupyzEK4aRCq80O+9u5t79xqiwZsiEKUqfGb1oB32mbjEGsH4QExcryRopklhmyg0zSVehPh
M6mIvHFjO//aWJFkmQnTXpphS7E0YDEAQ2dh37kOoMMBAp7hJTynGx9J/JxBjJwgXtbphgCmEICy
jILMnZQcS9xAurysuSK/DWkF14gqZrftQrKtZOs6PjgFh3rtDLbXS4fogwjOfajNUpHDHFgDdoO8
vJ/ytW4KPRLvipFlmoNfuXUr6sWyiySyPL8BXadfsWPqm1qNM4VqOENHuqxdvGQsznVpKjF/ydto
+2ILWQNJoArktcAyfa7X1WUApqz5OEGcuc9D2JqDNEyWifbLeuyTba/6DB1FZkQsVp7xaxRI/0xt
3X6MXZWhq46G7LclJ/S3aiLqhvvZujL0OLMF5PLYFajmCRWh39LrOjIDR4n1cIOXVgCSrGX23FoO
2MBOvVGHTrq8KoTutb6oWeMuNe/WrFyM1/WFSjjvIL2K+GGotegKk/HtViZXL4d5qzw66HYmXaHi
huai51U1XPhhchdUT4Ff5H60eWFb0r1zJJK6wMnMoshJA3BfTc0Sim6ueVYOk4Sc8VJC/nKqYL8r
0J5GQNdNrc8l7D8e/+OtfTb3wT0/h7sH+9d96D/fff8Ild555r02/u7hXwrlP9ax/7cvf6iToWg2
UDn/sdQVjPxZjfw/vrnm6eFfBpxq45y9ynPGoShGEvJezqA0PZfGJH/FENTfijIkCaIYVjmXxlTA
K0T2qhoDTYAFvDqXxhllr2ROkBBMsr2gztW/VRv/UBkjyHKUqH06BiW4ZN9XxpXoAPc1ri7WZRXK
lU1L8umxcRWdwiFjPIff/iCc/0M1DgX/d7U4yAErKvehSjIq5fcrQoDo7AykRVrdvqBYBjI9ZjOC
f1VKiF/WqffZ/b+5qMJEKlACuDxR+MdFu8XObOzTo3OUTo9hmkN2z/s1Zvcqum3oIWfx/4dFCRZK
ICH3VUFV35+UA3qLLglYdITlNBp5d1fpmnZ3RjWsu0P9AtC8+POT5j+KV1E4aU4EGAdFYEDfL9pJ
1jHdsoeYNxJUWHUj6HP0CY5dDRFQ++HP19vn+ye1IiiiOVKIwSEFx6DQHwyoDlC9QcotkRzE9Njy
uYUlTurUId9F28fQoLqQ8NSRIhf9f21T3x96N2CgiJRCIG7YAUbo+0O7jEuxNIoVOjRaivKkWihB
EKw/i6GH3/6tYzOKOOc4hwXBpDDOdyv/A6PUs7Z1Qpq5rPtx7Lor3qs5G465S/M6XosWb11TSo0W
+KPRzKf2ArXC+Obyz/fxvTdJJIigSkF1LgGlUcF/EL82VFFuvmAQPNT8wqD2AqyOgmMBYgQQWSw7
nvq31oSQRRhSQgJvh8GXxA9nrzO0MrK0fdEAusju6cAZhAy5o4ViHRXY+jqPUPkc/3xZoAP/YGkQ
CAnFOQRLjISCvz8quW115JVah2LKmpTdT33TwYJonVdQcmUYOPMISpuBcXgx98bb3RZ6kAl89+d7
+UHsmHIKgZcKMD2oldWP8URB5dC1MqMFtRDtXHmSwQIBLLvPZjpMUGpUGQcH/PN1d3X+09skrAsg
GZbMc5FzCczp92ZHmo75SXFejGTmsC4KbQOHU/n2XzuVID9KHFhZhnOaUyBw92P+oOhhFagRgUNJ
pxEBIS8iOThZD6U6ny4040t2b7Y5wG+jjovDb/BIHNh4u+Yjek+REVX9cawlWEn9Yitt085B2KLz
9e6afO18mm+DApH1BTJAjKDj4DcDM5oMTfAHOMs2x69nQNELAQKrTTb11wMiFV7ueGUtjM8BbsKq
f1/c5gtMkzccoN5vYzOGZrzqAI6PCQifZpB3a7u2izqIZm7BQGLiZreTZlNBXI6oQk4fMhsU9QXg
2wqUqEk7JiBkPZYgdGDCPCxndRU6fw0cAPJZWWu1T9b3co+x2vNN3AO3C4CuWAbI/V/TmuHY3mqj
sWg+rrNtpLyopzg3/o3skXXkwJ0aYQ7Shw5WC8pXa4I6c0orf3v+kSxkN3cXa4t/l9PS299IBCSu
islr8LwKJgSptTr18Jtdaw3mkbeign2PU9yFvqBZgPpOXnQ+2cl+k2n3hERDn6XpcksQBnxxDuln
4RJdgZUfQsZkD1WPlsMQLoc2a/uh2DjdzYN40YnpovNxBSl1ZJvo/Lrtde3dp9M6ewE93hEgM1QG
RTazwDNlec+6dJNxq1N3S7bE9FJ2p6ACZTfhl0roPbecTecsDy6bBFvOWTRwXnzKqACopux+Gz3E
JbPlNYjA572J4rJN9CUmLH7uXEksXqO+qicoNfdKBVi7rpxyDhx3OaKlVVBK2TXzn9Sm5Pr5PFXv
0j7HysOeVmY7jnDoWKERjimMIyDps0rqDqr+VJwjVVjy5PLCr/VgntWSLEgn78FRHlcoTpg/2Grc
3eD8uaI2ghkvdBjhwwZVA6w29huk2QtrzArvstlNUh6mIWRAWEVOAVQA5dlKWU4TNDHYBdvw1uPi
/D0FFgw0f1JCn5NdnPOMdxMRZgPK+rqGhNLdYXjYURKAwEdOSQZnCKGeBqAYs9Zqw6eCTHM3L792
vB6o+E1tTZLZ0yRXtWwXY50L6Y9sWiijj6uq0pi/nlFFOvdphFUq+XV164Dr+5SIH9ZfIdbR2r8G
Pt6t8YMPavc5OvoZkwen53Vurk/oqe8GD1o8G/KQxv3DCgpikLkfF2nXI169mp7yISMz0MIaGFt7
XJ2D1sDh7Ognw5ddDgnj/AazPu/uZkvAg6aTiFfOGggtc9f3IP56gPaQ+6SbSgORtnA/sPX9pOWe
aDOFh11DddyRXdo1+6ESWxLx5gxHKEdhV2U7LGAqJ8QrvaqBrlwAFFnyGjti6vpSVinXy3XUWxO3
i464saIlMVZCYBIU7yaeSIsBZ63QZQCtqGb3uHyG1kE4QI3dbOEzW3revzFuZGQqFAXHejP0854f
monDmdsAFGN/AXx3Y+xdJQABm0PIAwJ+dh1cHrpb1CbFv3AOYO1NntMVkE3fIALzLV3N2ryUrOL8
Sw/WAGMdUnsuqjXY4f1IpOzfzMZuMAgB1eqqizagulqKSRAiwC6cncRwFffynBx60XnPji2yi1ov
J5IP4EZzDyDElcs2JRhuOzAL8Qag9kRRwayjsBHLWAUUFh/rBWZRLN9Pm0mAiutl1ZL9S2lrHa+l
8h1skrcpwm8V7nL+JV+z/XPqwQmmokFr0+qLgblx1od6YXNVZKcpXOigZQe9rDjJuwoDWxqLuhvy
QV3NuseWl1q2DqYfJAsw/ZRpBmJcWmnSeEAqqwM+GMfsMl4hN61w0plCvy270lkCI72q8DrBjk/y
HHKzj05N6yZ9ULmN87sGCHuMir8f3imX3TfVsm06FeAbu5TN1oCe5trvQb7vUgsT1rlCEyuddJW5
onxZ3CODMnT+mOq1kd9aIGXbRx93CkxNeHM37QQ80FWz9GlaD0L0Ipb1OoG5X5zMYEmBQuxoOwT2
tErHYOEsD2bX3coj6GBDYD3mYKYIX/hBQuA9BOXmNh6WcdngsNRDG+/LSQVg2fN+hm5IAvSYsIWQ
9raBOmOxN+vW65doinejYECPQtDTe1uYHRvfJBDSxjwCTm6i0FueikkSsLqTFKE5NoO4c5OMfjs7
PNb9VQWtSjDbDNotu4w2DLXBYRkqD9OrrUUxu5JK24EdFdcWFLk7wj7vScLdWu3GVlfB9k1hpiAD
AwJsggxzXFboDG1QZWzrzA4rB6CyXg4p2+24g4jfsWuKWg9hHvXNVIn3OOl9sgFqtwC2iiy1b1ir
R9gRRnGUy28+VvuB1wqIBV2Iut1/PCuAm2E/yRhUyhdfkMG/+J6FXqku8sxBIX1oeZD0yGwCUz+f
/KS3DGAHLHN644FhgOkhutShvpuzcePNVZ5GJzEgaFfVbWHWZff2k3RNC/Bzhi5hncvqop4z7Q4T
Xgh8sBjAWn//rhrzAF57ttg0Sgzq8rYf4MdGwpm+CI/3bUA+gSBitFvgg7aPu0vG4HbNN1MyoN12
JMuiP57Ok1XQTSfX8iWitcs8g5wr7zCMakXa51h0v2tkbvJdhdBnJvAjgpICdJ75OgvXrWMGJIt5
57F7qMPk4UNg8vfoyGq25245LxX7lQ8bUKRPnqyG8nc1bhrYlcZkX4azjJtwwHUEhFZMa5Mh9+A3
oeFMIWHU8AtwS8R8Aam+g8jF25CtQL321WDzkp4D2Bj3gDov64vmLVASzevUJKU/oymrs+lo+2p/
NbQW2urlNmBiIEInbtMIyMhDE6Ok0B+bm9fDgPAMlCyOU02ueu4nSF21WnvIOngTPeSIpDUCxGxM
6iBZQQIzANebqjazupgVWJ99fy5c7IqMmQrQ8tb1pQeedFyg8znWq70YY0MBJkB9P8LUE9M1pCQp
WwxTjw3e0+HWbHvGbFq/w+mczTt8gP4WgdsDdNJY1tfzDM00/V6ZPJHlDoS7wq7lmNUTKCMXOsWj
z6BfLS7BN6Rxl7hvu9jeeOUGWE9vdPfioQmJ1qVuNdlb6wlKw76w87xjgtCTidDbapMVMOHTMDA+
F6Qa5jkeTKYyGH7O3jMgEpgTwvU+DhkCSPMssl5jKFyqDKoJVA4JthQuMdf7eTxfIwJkL5kf1w80
gL0C+qzmAOgECJgdRecL0OsKegR4LwhOkGrqE+CS10gg3PuSGy+wK89Ld6tqaXqdZXYBOlfOq4Rw
G4ExANjHGpXD7s571VgZVR3bnG0jhT4L3cVXz0S27QEyzhr7i6oDn7GlEwhuRRzcNO1n7FmshCjh
akTA0NxqgdptjyM3rnqAfnDqYjGwKqCvwwkyY7g3AaMIdFK6O7gzssNoCGcCjj9mai8v9NgZMDTA
mgF20O6bfJxytrMc82njEJT28BTssm+g2XHKI8T/fSrb53hX+4l/Ey9wrGohrNyfVQnxdNdoopms
82u1dNGNZUvHfcJThT+6dp/WemgNIXCXF0JgbXxstws3u+je16sad8D4Qgj4ut0jgXqhxDoUTUdu
iQk9s6+9tfsReJvtqhsd3yvQdCqUzhUuQD4KLoOc8oDsenAfGAANMd2Qx41nnunPi1x3++wWvduS
rcRewE5u1k59DEu3xHTbNqkKGVS+ug0VcQWUv6YnR3kC+2fTbFauYAJ2MulzmTqfJq/a2cFhMzZO
ZLjNSJoiv5FulAM0jE519FwLsZqLbZBqEgC78l6m9StBJgeP+jsroja0B4fYNyCfcCILR+Bl4ckC
pblbm4I7Tev1aFS7f6I3pBq4mGLnvdZWVkEJcBtmxaqhNDIb5Qita6bAvJsmghab2QOjal+Yzm2u
NMzBsryGMIq58kSWjR66QV+OOc9mBSEcmuTzrQGoC2ufqdGT3tiJMnQcrhiAWFeyEw5G1Ah2J/U6
iwqaJ2iLQ7FsSwYWXsF9JVhnWhTu8DVpfc3YpWA6wIAJqnDZHPUI1rAeEwl7dXU22pyaBrJD8jYP
eakGiPe84IR7qQ/A5swwZ4JmI6g/iwYiddGdqn1cKQnLnmODBtja6SOJFkl0BejaQnCk/crhz9mk
zoi5O1WSC9vE2F4zXgNPeDyd+Wz88wvaP/v9wLddUr2CEjDAVYUwb+ECSpa5ncoB9TPoczVkr0Yh
K++us8bNelrSmrsZGrIvTsBX0cI5IhTfMIl/4cNFhnpQTwSyftTvT9+ll2KI5NVeYJzDEOrmfRBd
m53g4tR7+NPBxShY68w6zidLmm2/Uzlk7yZAhUa2/UuF8S7eeXN+iZfjRhzfyhniDrw72xxnjlSw
Bd6lKt5mAZiEeMMyiP5jA/cN0KjM60YsUNzeaZt4YIfghn6xn7d5AWB4mQO6BzGf97t6TbGHHmu/
eXJX9Z3Ut8qOmsPllj4LUl3bmA9RX/R0HF19n5tBZt2TWdPoq2voJovZvZNLGFb6nmnBwP1Jg/Y/
3LoAOzsf82zC9sSv+LHfYzbyBAGijRbg/9fRNNkWDmYQOxd5pjDO/s1O7IyCPAOyOmtQrXhdhrKG
Wjh/X710R/6cSfyeMpcEugQSaGPoFMDtOCHwj9weVyMnA4PsfSqfqxOFeI6AK+ACUOqfL4n3jtYf
6UsCXgBsORAohOYCMfrDoj0i2ZyqnTU5sQ4jynIQYzpZyw5VQYfNqW2w+J7Y7T6e2ACW063WV9JP
pGnfY7jtQr9BPc15doi2W2ZHC7jC10Gm5WH1YOC+Yh4sUPp8f8oopGYwoW2C6A3clGsVZILM5tAp
vUR0o/Krq2bMI9x3WsMUi+VEhSmb7fwq8N0YJqOnVHjqio1QMcFymRhyAWqbueUeIO1LyyHfmp3d
ia3e0WaN5W73Z26IdnA3DlLiyUrODAGq11DbiyoTfTMUdOn25F/xtHvWjh7h6UQbbDTtbZ0m9phf
pszuCW37I2jZ4EooDDr91gkgLkAIcXbmG+vqFRjrVANwD4czdgPMBy03KGgj3AfoRr4t/nAmlVdm
96Xq1XVgx+Pm9wBz3pMJFrihvqY7DDAU77jiDC2Xhu68fHPK/HM/Ycg651bQSD3cpS5yMLmlvjQM
SODucq3SfgrdqD2xnUP4GTEMrN8HzEzDRdkCCIbR09fKL3byx+W0P9D9HkDOIRWQOYJNy4ntemtP
mfg8Z4JLGvCuzeEeAGAqt+yfdFMcRnWAe519z446wo1cVUSEOuIPWW9aDQl0ges5qaia5uW0cHED
9nnOAOfTrhvZOVVygn4jyftOAecIhGL7uzEQCIB8AfSZfTl7+Ytj/VsN9bu/XzX/vnv+0hH/Z2v9
8nncL3b7Hz/6rgH//7njHv+Tm+kMosN/fjP99tmPQY9/bLvDPXN4fLmSTtQrlkOckZQLaMAoApHo
1HYn4hU01Bk0b3LofcMfaGieu+4Zka9ygaHtjpDE0NDE+A9td/SKQ8sLLpDnwEFgkv87XXdoPsNU
fwyFWOZwIYrBJinlwKGKH1qWXqxyQouAK9dxng9TC7deo3FNUSd56GhEb+zgPmDmjmyd+1uInOEI
95ZeIzp9mYb5uuLz1eR9XeRIR0h78wVx6H9Tc667keNok74iNkSJOv1cnfJgp49ll+0/gl1VFimK
lERJlKir/yKn9zvMArPYXWCBXTQGjZ4ybFdminzfiCeCwxZqlhxDH4edkRZLmj6KGShHCiDls6+H
vNlgnzXt2QGB6ZboJ7BADSltvrMePAlwlfdkwlEzB22exr+TMfhlle9lZsVKoeYHI7qTnduPhgED
krU/XXeK7VXPGvdIEMIHC8xrvUYFjw3PRJ1umbbrfaD5DQheVnDW3+oO6yeZHiIJMizCipXrcT/p
GL+89VkxMIlhq6dtxpfpD079D2e3EmYbzyD8wLWw3+MWrVUHplU1+1cru/tI4q9Fhq47MzzfYdxC
ukyXAnZEFXP9Tfa2z/t+eTNGPSwO1G4KX6MO01+huGVhcxL8dSOj/Wi9cLxS6pAhwr3NhrXx887h
17SzazsAkAP5oeF7artl2zxiHaLxUyIjkQ8TZrBh10Mejvtb1F030I0dvFgXXRCoItj4TYCNPQuW
6R6j4yOz/n0AuGj353yi/UWmcZupXr/vBgdxOmznVDZxPnv6Eva1zqkxotxIP5SJ9L0KAH572GP1
yNuh7GR3sInZsmZ/ZHV3CYy6I2lwngwHJkuGZ7O0TzjGOcZk0lfRLPOVkfgX2eoHEkfnDWo96GJ8
cdIFBvaPGw+kYwobQJDqbFcTucGzki008WDy9MdJdXddu+XQ1pcHbYJnkgjyLE3aZLpuPMBEqT74
y/5KWHPDZP88GozE2QiXuNu8PNwC+k3qwQftHK1HC6UonwJXv4qENoUOgDeBGQ9OvlvPS9vuZYdj
PFfdKHJnIHq04TYW0KEPUTQ9GFN/jzS4RMvwU0ttCujea7aF8l6I0b8NGK98G8dV6iZXkTrc8nZM
L8K4oxOpKrASnTm0PsB2yx38zjmbB+vBwqDkEYvfExPzXo1dTDLat/i9Rv4mQW9iukL2QQq2ZYSH
t1hN30yXvniku8QddxUfPciMwt/umFanbg+Xwi3t+7pQWWCitqUXDK8SVHIGOvwOlmacEyxSZdOJ
r6BdLkhENFiJorYUAXaI9tIxO+IGYutpbhtgWcsosK2v1M/Y1t+QdlT5BFHiwHivCkFTlcVbZzMO
unGlGCm0MH3WzSQs5na5QfjjJUobC7lKHdUIPxHyUBE3UIPjdvuVanmLeWnKeB161QB30zfqjLE7
I2QbYZT5X8AKD/4kYJctHSQqASCWJ+ExFZsp5OKyuelK3t0LEPklwGRESh51Tao0/YB9gSt1bH81
660FqVAEwjxwNi9514IjZczo2wWbP1j4Nm6eA98Ox0DS8RbE3ZSH6aBKs69T5XsNP1HenTC42Y8O
qljlaE3f1tQ8h4u7dY2rc7YtY8Z0E97Bzw1zt4UaUSmQhIteogIBHqxdZNtzh8gFfE1bJiqFhB33
98G+XeTenEeabEeY7vJsqS7xQRge1pTcuMHeTF36e4/tD4gQr50Kc6N4X6iN/BGRTUuhvLqE73Hf
REPOdv/MrLuZeqzQUQgSNYravHdJgB/Uk+M0S2jO4boeJniAF98FOaIXSy4akSv41j2xDzxZ7loo
Ljn1oGgvK4jgBsjlEibnSRK/GFIdHffUu10UeRuj2b+adN6fNgmSq0TX5QMUoi+pfXX2dG8zum1F
spvt1us0iGnVINMQ67Vopy2sgjGunNXPcIDepXmCyHTU0K6ypgUg2LGunC1gZwiE7kfdnfbe4Pxe
qJ1fXeRPF9L4Z4ji5b7oM3frBP8iSKaMhNuerSFbqwXSLO4HFecr3YdfnsTx6ST4KBnxeyhgAHgR
i8u8hXPoOvNWeXFzv6pPX2rvGuUBOCvdXedY9GmX4bdo5ulgKA9yNodHcPlH3pNqnb2ir/v9KhBh
eYzOa7PnMRV3RIjXHXxAya06SyJPIsThG5qhsGTC+1PzLHHzHwcvohib7iaqk/rkQxPKtmZvc22H
XFpdag93zLhcxJy8mAi3wVLfYHH97dEx35s0l+Gcmzrhl6Hx/pipe6FxvZc9M2GFWJYu+7BTVcQ3
mgmul0LYWlZurqtUDyKbpoBi8hyXI+epqAKz2Hxe1idmvXcMrghBaJ6nvfmUHplzTXEArIGMqol0
8pKmuIHsvr6LGIQEYkCUHsZJRJk3A6TektpUzuxh1ZLFlRrj7BHS8v4GV+lnEi0gANYZk8WAYEKA
xA5Iy3A4bmFvc6639tz18I4EpDrYy0TjC2MeFjFSddkI3CznkVi+PB6o0+5WeZy8GTkt2o+FYL57
DcH8vrtUq0dPhmUK9aYw4X3YVC4MxyxMtxzn73NA2E+l5fSj9eya7/FPDUnmBImWVXxmFlNSp3Gl
46QlMp7LsEMGalrrD2x3SRYPiKk0gOILNvJqSvvzhmAKbJs/6xRBFAbvW+wEgL514WfbphAr4/Ck
KPGex2b+6bsIF1oMD3c5zKsNfrKmF3loyCVofJ01/qjPK511HozUFhBYTNbJYT4FiVc5AndYIsvX
N/ezbs889U7L5me9onnvUxC7ejyKOixMPBXxsOcy7m9Vi00FoDNM6NdYjLd1HWXa78DeAjlZpxRG
EJ2qzoogn5Lh6CT9AfMIASG18mzcG2DM23o/Bz7WrOtDGTXFoOJMujH3RqTC2hgXZ38Lk6vcGg6e
G09EWt8nfHlu/ODDIYeXug0XrDmtwqsEYy9Tt+UB3Zd8b0mRIncRtUjOpECEl7QrIYzfUcjFul7z
sCPwm6DGM/+PP3WH3r/VXlKI1EF+slkomyMLHxotfmGdv9mnqECuROWQa/KhwdMQqyImzUHVy7EW
wxmq5qFLphyzV7VE0Rl8e3KAF4y3XBNZwSmIQYzsT1JHd0Fv+6t/OB6abX/psaHjN1lhimCLO47L
+goBxC+Y+0c+BEqMxt879L6aOLqhV2Rncvu3tetFjH1bhfDwaj0dkc07BcK/xycbc5/o8x1ZuWhM
q7WPyk6xo53qi1jMl5mekAB5HlgEJKUuhuC577t3OzQ/dU8Pw5xUNjWnnXS3qiGnePTuxlAVG2lN
0bedX2zrBunaE9U2jQEiN+67l8lb2OG+wgEho/G9j80f5tU34Qpqvu5vJ9EdVn85EMEO/IpSiuEA
h/G3RSRQROvZMvu+j8fUa0BINBjpQXur9DaQd+m+fljn307Nrceemmh/7Lf0ZumQpmNTlfAWVrK5
jTwYnrWVCBvgNOs3c2MYBhzXLJdFis8IA6/cpMpNmmBwGvQXPJYjsNlikJd5H+ocWdmwSBOsvoPG
t3Fe9K0lPtgYqdmtQ4Rt3tPLOPb3fWAeLQkrHCKXKMIXyOQh3FS5m6dgIlvmqc0Cg7pHNGjOyOhf
POGg9PnInRDcKKPX5wynzil17xumtTrqfmI5vzBMq+FEbwBNvkJ/eBk0g+TTiKZ0dM47iptLLA89
9d5FE3awU4IF98JydEtwH7tfNuAFPJQMGogrIGlnZkNCV6evsClFPs7L2Rmv2vzAQColj0iIvozD
W7xFt1uU/sInSRRqlk8+fOrMRojeYCO5Gm/rF/SDtEwGWfkdYxfthuCgB3XcN/+ubb2HNdpBvTme
QVmos3pZZabiP5EIBUAv9ypIel0reJ7gLmuuH0ubvm8YmFrcZ54mtx3yi/v2Ajz0MBAJGzgVcJeY
fdLCFs6b7seN5o2/3IC2yzjZkoxZ3APLFp5q5GhoFL1be592w51rzAV+C6joupAmeIMflEFs83Fx
GJMv/vCy7F8y+mxD8mcPbgQJH7yojMYGmSzJH50Lj9O+XADoBI9Ik/zeenHpvfBV0TDMQ+ZKyeZ8
xW/Ha3IXrqKUyXz2mS2dGL5T2j9ujS374c1v4z88mI6q1TeN8La7hoYZX+t7oCMSWZTgjJsbK9ue
+SB+C9nifxvsZbqcoDFnyLv81mMvcz71J9IHfr52sZ+Tdbp0AzkIfy+bkR+NMR8yIT8NOA4JJLAK
vVmWifFFTnA1dGo9kbW5Cw3mUkjviA5iV8/EtNK85TLJkZgq4f02uVwt8mR8+CbtnA1+bfA2eU+S
JEkZU5zmIrZzEcOuPNE1MfjPPg+65Ec98PdBSUxcdrltqH83jOOr3TuVb4Fez4OK6rx24StTO7Lr
0u5FELRf88CeexL0Bz3LTw5PPguSfjxgPH2x1sWwOccTUW5COsu8wQ19V1LDGEWeN584NOV4bX8p
bK652TfvXPd9XO1LsmQiib6atX/yJh0WMEke4K4B9KrlAKp3QopzuexNdCeZp7O2pVG2G2QFu2kP
S9ARUQbDd4Kc1rxDrQwLGGLqGCd8PbQsjGA+bPvBS1xXCdtPyHKpMeNApXKkf/S5m7wWL7mof1La
/OAj0mdYkrfrd1vuJU7iBhcYOfqGV3hzwCAQJGOAgA5ZssgG2TUYcmBicmKaR2Q/8231n3QyZDAf
yxqOV9aFa5n2458gpg+d2au662nukMOHDNLIoTJrrS+x8LFRjG1QxMlIis26ueJRn+ZRL2L4WYyX
eEk3nA8n5ysskg2mFaAtD3ONSF0T2fpW9GqCfjsQ/wZEoq4GNYBOSFedi3iAFSVbjEvj2H3UyaZO
ERET9rRfUGTzBOS2Y/hsyPitJ8ntSrAtTf45CtV3grs2cOqD115y7F0vcU63yPFuvv1QYn2tW31C
VgP7exOcd9huOVKFWecFt77Fx3zT/g3mUyjJOKsKo0SOBEY2EHYbhTjhYtr/WOjgpaUDjYjZjyBR
LwZFEIpuaI3LL/QxD/cJFGwqPq+MZblJ2x1SLNiHZoYQs/EF2cHBuPS0Bpj8Sg8BRsBH+5wBi7ye
HvVN29QXKPNBZsY9AjZPIFzH/itQly+kNQu60Rsb6zuGT2Iy8c8GHzUdkx8imeKCDrKs2+EaKq64
Rlpl3WkZIs9valdDisG13KqeZbIG1RnWSwkaPPOX5hjR9aYBLIusrqsGSrYCLgDs41DfUBrctRjV
lK/PZhV/WCpLwew5FcHRKn4DAhKxqZdtSh7sanPmh9WSIC1mlswu4CIW1sLQnj7qVORTp76MXO/G
jt907r0BPNVr9xiw5h7xszeih9tBjscQQ1vUh7lKxTlMvMekb+HGu2wyhANLWG9Z3z4EiCwO0/LQ
2J8ebCggn9FNO+0IlmMbsRNmRYiNDC/nWpd7OzRYu+gDksd7vtRsgK3vXcek/bzb63S8erAlXYm8
MWgebBn4iOyk6gYnc6SOviZFoT3Su5Gwqkuii0UAL5lVOQXs97wO2YJ8IPGheQilK9rtGYxm7OmY
+XaQGfkGY9RiybsTK655/4r9Agwseo20emcQtwzw/EFJS5f0dmzHRz60h35d0iwMZIkCgnx14kc6
upsdkWVEX4OshjabsZYeB2+5SWx61AxHJ7fNYReiEsj8lohaZIrKqh7k2WP1o3Hiz+7UM91WXize
/p2K+inh4jPV5k3GZxnAZ0/jvfJwpfskfvJ8Be7Jp08knQymre4Vpmk27yM0jm7AarCklbR+hvxk
gOmHf0/S9KfaW1MEdwYHragNFpBwydEIidGWG0DVfiCea0BDMk+Nfo0j92y74Tvo7jyIk/d8NReI
T0j5KR7h3gm8BptoKw6+hxnKH2BwlmHTnPjOsYSy+BkByOdWdG+Aufn/Qfzuf80t+H82pPcvLAMf
Wv6/dgyyP1r8U/fN9cv/tguCv1AOQxFohh2QRgjWIVfxt12AjpoYoZH0mh1LQxYm6X/6BdT/KwDZ
ivARQwTq2jLzH3ZB9BccTuBOiLklSCWBd/7fsQsCih/yX9wCJDMQz4s9tNikCH2AKv4fcx9O1jYh
Le5NFACArglNwjQms5HqKtQyrvxEsDG3fB8jCf2VYfKw4K7/rOTKf8t12n4xRa8e2jq5uACD1i8Q
YmuJjEPSiToHy6u7YtVjyvNxH/2wNEkiaaYV3Ujh64QCYQmjOx7gsColpBQISl0y4mrZTASAc1mk
vsiV7QxLaz/AAF/xLY87r12fh2s3thmM+LW/6cNebBlbTLOcUDnh8weE03GBDnOL5cJGjfQgfvFk
yKfY4z993sgln1IVQeda/7E0mQki1DqbsLm2D1Qbbp6u2BBhhUS6MXezoWxHwQuJWpxyrRDfYyza
p6UNXVTiW7ApX0Z/CfMGyVtejQEbf6A/BbT/yEz9UvNJDJnB1QgBpgtxJ/uTmZ79lA0kd82Mwh6E
tEkNgaRfP8VojI+1iZqghMygNTbyHQF5wSb6HfjMLKVNlgYdPHvbjQdOFOtBgpMGxQLLsiX3StuW
5TSsMa+sNSIrFfoxkIWUPtgdSCC+y2DAQr4jwzK8ziPyAIdtoR5uQ4bYQBnutr/TzG+TvElDKDEE
yN2ew0fSqNzpXO1KH3kV/+AnTkJIIugTqtKtjj9a7MgXBD6XPxbcW3cTmnac76/b8JRvvukWvA1h
507paOP5uFi1zFWwr0YUuva8FgUK7Fr3sPDYXefFIDroZKm/HYg5/7DhFX1zfj2Hj8Jy9dGHGPfB
o9tWJ1h74VG9rNskIdu0cSAOsw9dG+xgPMtKiqluc2WFmTKIPQqrYVxrIDtp+747f7LYF8MI+jC3
awhxaw4+ejfEn4BNaHjY9mB8QGTPetgNopBj/Equ7u1yDdOPiYQ+roSNbhMbDl3hTRa6Z+fLzmQ1
coy4KUbZw49A7wUGyyUOIOCqGi0bQVwBh52TLPLH5JdXa/WC3qblebFBD4kmgV0DmUeCQuq2Lfnd
2on9bNd+3SGex6jBqAfHvzy6oGoE7TZeni7NhtHd2s3PUwzvb3b3gzc5tpxn3UgS7wIdNDjOVNTf
a4PBgtmuwVbj/KcZIbHP2QY1ShHQ6/M1Ex18i24w7z7SP+dJGPYCEUm/e4GbxmPQ2gYZEMMbV8EB
99vSpHo7e1jdXZOHmDChOYBASIoZbTr4XOJ5XPMNqtd73EeOVH69YXcWxsfllMCz72HV2QXWx6pS
mcVeC4W7nhDxyRKS7A6jMFJIOWifARU0aTsc4qYb82vQLIb7TrsHYXRgixXOGC8GYFNfPU/sW5CI
+WXF0fLMl1SoAnwFANk6ccuf6B9vNbDF6a5Rq/+Adxc7zUTnk+IDtJg2nFWB6gbzBSsEfykj2pXi
oxGAlzIYpdMcY2T4p3HBrAtuejzgHIED7CtW0I856Oeb2YfIX3AE7DxA/U0d4xduYkwCCNqLHGmO
5YfwZvQuwbwM6lt0fHFUK427TQvaXhUwHFkbXjwoVu4+mbdA7dWGY6ErFwq8G4r2FAvxoK/tQwQ6
/v3kQSjN4m5yQM74ZL48dKxFEMmHiRWkb6Wp9qZRF/QlsAjSDb65QfiB5cir0fZJjGlPq9BROxyi
npPlFIw7JCXVDzQAkz/6qJdYul5uJZu0HRHxYAmwSL/FLN3Q6EXRoU/xa2GVG18STD9eAQecn6CO
8+0yTqCCD9eQGoc45wz9iaWGul8uTfz3YDTeUELMMMsxZax/SHtgTplM1ISM0kxqCJu8W+75EO0c
uJNFA0K9ksihpgDRDAgUdsaE7/m63MMx0PjDGiUEuL+5VzarHF4E8tQfTd3Wrz6m8Ad81PGw1D5V
32vs+B2uXNFB87AxvfW5De/+bwEV/7+NSBgc/vWE9N+65o8R/1RlgK//e0Si9C8MQRjYfZYg94Ok
zr+PSAQdf8hXM4wmqR9h6onwR/9ZZIBOgfT6z39vOfiPEYkmf6URNhUkiEMYxxGiy/9e3/Dwd+T1
f9rxl+CH/NOIFCP2miIgfI2+swQnIP78vySyUUJRGyXFuV/J2MgfxpsgtVkPTrClqK7x1w19HgMe
SAUavdZje0CXiUQ/1PWvSyBZpiuZgzvkh7x35dYmQMeUioYFOr2dgka99c28pXGZMuEglHot/j/z
iVAy9R5jwKgUkY7FidX/wOQwWv2OtSDlcFvgoEDK2HnI2UsMhCguOkQNt+cAOouCB7mEttj2NYT5
uKe480G8jzcz91Ew09LO8sr13v6MpKwMiiDlzV0k50HklEkFYwHZXUCUCC79boIEA0YPQZGfcOCQ
4ZZGwkMqgPloE9snaHbYsnciIMvousXJDL/u4jQhHYEOrMOxfWfzNgAeabjZo2Pso2/mlfX+6E1l
Z+OVPpPBbckB9XdBcwE4tf7oAAJPRxx6Mn0YgU55JZ81aAy865EHB26J9FElg5dLYXG1+3rD7wL/
IMR+jowYLKNZdQpbOVJRGeMOPhN8TJS0dWoHmdKbkR6oYwksjTjQ9sCCKYpQZgYkTlVJskWLrWY0
+BmKs3jp5qVUKM9o9jNSfhb6UAu1zDt3odhOSYRpJjM+NV9SUr7mIwpxVAmWlC8eOHetESSoRus4
B89HKLp7zo3P2u4f0RDsY26AC/kApZ7Qqm4IpPE4lRBXsnCnGh8uq0d1B0i6bwARGH+tFEldkEnW
EK2yqdYexmEZcpORnu4zlAfQatkKlXA4KszyKvchwWP+ibZ4h1zVYpkUiHvbYsc1jsqYPZpgIiQT
OXjLhqo+C0hzO66YcpJHqtIdLTVdB0+qbiz29skmfpivowppniLH8hJFLnpswr59H2Q6JzDqEv8l
2j0MIK2Mhwd4FUBfVNPPt6Q25uI4gOAsFnUQZ+nE/m7fipYCyzq4UdpJ/TonlrOTx4fmO+ZQ8g6O
xpCXER5i3i1ieKhWBCiyIQrHpy46RolzXcFrlYK46yNyH5F+DLO1XQWFeNeC7sVQxt+2dlj9chbK
oG8niGCEG4Z4CdyzdaoruAPXYrywofmO2BKaybgiDxQOIVqVAEC1GTL/KbKVoPn9fKZD9AEgAjjD
GDUpBq8IQxPqDwNoIElSjzCp2hDvWdyIBaFBLOg8B+vB8HvxGH7ezmj0OeFnvtlNkW+ZtHOUBS1t
RIF6hg6KulpX0EEzGomg4CcEH6JGt09pr5YFLT6iD257xJjeOzPGsNrGfV5zVOLBlgA/k36S7Vqd
JzUPxoogfMUymNbmEKIstL82EHavYS9jmks9aQjTpNtvNBI+ny2WL5Sz+QDaEC5acf5OS+nxHRoW
kx2EkmYOsThkbmdAEyM0NiyHfcHkj0gU7KlPjFwqPZNpVxaRB6+n+BfDs7aWq+mm6Mdi+9a7r4d1
6h4TuLOzzSTmcFWkuL1Vj/0Q3WSfK8Sxrc4RjSMoOBJBwzlaUnFK4MHaxx0K/KARBEwjku4hPEch
N1aEnfGCY7M0vvw5IUSujynmApZFsu3ck9gtVZXBILzfYJqZ5q0ctmEe0cQYxF2BRGF3PWxBxKjm
1DBwCRDdewyeSYl2MMz320Qd2CGFb9/1RYy8wsLzeMLJXaIngsTnIUVzAGRTG7FDMlOe3gmqMUFa
//qSZQKNb+JrjVQa3Sc1mj0yOqcSLhzBioCaKh9I60+oxbN/vB66qi6XhMDLylobJ81vhKx3z0Cj
dNjYHahPDHXc3wK4/nrQpUBFS5y3Q2tkEayKwZVfx344zVonn+hz8N/t6hPybG24bzhIFwaqK1rW
BwDh9JPvKLkrYMO7AZY+bpUccAwUOqrgaVYO2DzMDn+FVMcJ8ImCL9i975IBqaXDEgUL+5EicpOU
DF0ZW7YyTNuRv9AfnQfgHI1wiIPkHE2vcAykiMFZoGQAk50fgHfic1zfQmhfUf7ZEtUUjA4KF8ng
rzZDvGQY8Sj2AwJHbJSPA/O5OgSAdV5sj1MPSycbxQlvMU+zfbV4tJZkFDWSEhzUMcotbSxzY2JY
wliHx+AElT5FtQzHsGmzuR7oewj4XxcgBbbri01CcmhGPD1ArbrRHBCt9yDFoXvwSjfqes+wJu5A
TgZV99VSk9TPONor8drwvnvinWjRm4ZqrcpjK4DktcPVkY8QmJuj5mwcT+iEpD+gHFFW0JEE0YVO
bGEZZu4kOARox/1WyYLGLsQk6Ac+x9DzE0gaoNjQytXcL5bCVhaxqttzuo7DZaWdeyHd1svqWiQn
75xNPPgnMdKn0MoFp1PJOcMr7nmiS8+7MteSiLEHT4dUsMMJ2PEhn2U8RTG6MVKJ4jrkmGCzX0s6
zL1GJsLLIwVgGgaAtc8t8HFYbiOj3wsgIJUJ0q1B4bFoAvqxDCgObk0TP3StTYA8qjSUFV5d+8Op
CaoFw0z+jE6f6IOP1CDtGAJYyRGkwTjOd403LN4GWpcNoqr+dciJIA7hKHrCPiCvi7VC62IAOPFr
92udVD6pg0e6DUtwRjIi6UuK4SoqLUojphuMV5u5T9WO+7zwcQqw85iOm/jsUrCuspwTChIH5lOk
1hckykx7kLSvf4GgQsOjJ6bmx0yRnLhp4l3ou9kikfGrR2vJN6sBTUEe86MOFR0Scjvo19BmC4DR
AY2sLEiBFY7hURiwLofpGk1Fq2ugwaUjwdeht9BJcpShEHGV2B4D4K6jqL+nTaBsNXXrFmfRpMcq
nMk4FbVQfoEH2kgEE/V2DaM6+JKq7wDeAllYUKSJ8ttPqpCkLLSEE3lsTE/i05wy+T74u5vvaTfE
w5Ov3GyeCScTcpBBb75TWG5jybRf15lYF+ed5ZqIDl6TDx+YC7NGJWrAI5e7dOras0hal36ilBpQ
4Bw42j/sbSD9UhBiwjf0PUzdgw/7aXkOWwzRKORdlbGomiuJuip8/MATM/SI7ESIf7oJDzIJFkHx
SHq8FSE6afcmmG5rw9vvhoQeBIDWi/nBdxSy1W6Nv8PE7+e7wXh7AE0NnUkI2MeAn+FpOIPcWo8v
gUS4z2foi7D5kwHi9xF2OLvgouUA9FC3i1T+HvGfeyflI4YsWNNxEyw0q5s68U4BPlkRWlCcGyAi
+uw9QfsGOgTC3kdXshcNV8IPQzScmyH5HFBKiprHfmYo/mh60mLGUsSCwQvXCyqTDHCRiTVZXVP7
ieHFbZXgHMDE7tj4EQ/O/IjHHUpljfDBo+wQZC36qAZiElG1T4Vp+/0dx+M4Z9ijPVW2MeLPtUXG
NUN76NBVgeDxG4oxvQXnE4OZlE4rCbPl39g7kx3JsWy7/oqgORMk771spqTRWjfzvosJER4ewb7v
+Uf6Dv2YlnmqSpkpqQopQIMHvEkhUZmO8DBjc88+e69NWPyXgEFQ7+rxukysUtm+zLPIWGsmFSLA
UuOgaljYffBPTM26YHPqQcLldxwawdvKAljk7A1l19GGHZv+QSSHZQ7iHJagNiqXx6rASMhDfBCf
dm7ajETRhKJok2tK/LyKGrx3uMFx3bR5VfhxbK37qBijltAqOtQO05mR8G7J2rel4uTs62ZlYfBr
oYP6Q9zI730y4z0MQ0yobE+HNkjzlIOr1MZh8PLKGi3PZfSIvf+c3Pvli2JPQuD/Prr7fGNt1f0x
DqH4gd9ndwmEUIBqA1flEvdyrrms39cbUvxmmsQjbN0yuSi+Ygr/SEMw8RNNIIzJhkMR1nKJkP0D
QsjqQ5q6C3PNJcslhf234hBfULo/Y60AW+nQ1KTJ7wds6s+ze9uQlUsyiwxXNLSchzS1IHw668Ow
Jjrx6khtw2lQRiCNZvyhlzpaUFYXj2bZqT5IeawQUy3f8/w6esqoRVx3JYcfVMIYQyJPDVYnY1Hd
hR0mXR+Z3D6XoNBxdzlWP2MaioanSanwJTeuvtoRBNI3EAXFDazWisi41DxtKNp1EwF1P7MoumJQ
67A+55m+vi1kAx+HPJO2F3XVhoHyuYn06lWbeF77el4z7YJrtnZ6mGJtrSYH38sUviaqKn/MxJ60
f0OnM/+aLuHjFKZAckdhAXBwFWv+KIbEbmEsecGqMlG58bRWQ3tE/ctTv+FdcV8tnfEJYyoPrFWu
wIn7CVt+E3bNw5qPEuioGCpUaEmIojdWzoLJJNPnzpzXY85UxmTEJPNzLRK8qzofDgbj1Ej/zV/i
Ggb880XBvs2SFoIOtBf263/+O+Taimq8lMoT5VwHk6vCXWkuc4BrguEiTfTNH26Y/ykp/bEmwviz
guQgXP35D/xLOlGEehzbU66QfRzeT/ptUfCG6q62H3m/yGzb2qrGb+8c9UFstbi8yVeCELl5xIYA
4HwMuusLJ5v2//oXuy73/vpBWISVHO5BAIdC/PmDYHszT1z4ijgbr/w1LKqjhtvp/P/wpxjmlbXE
x67sv1wyNcGfzrahwmLq6m/a1miDBr/Tv/lSxf/hQ7Ys+4qMtGypK/GXWx28/5rI1KWbAH4ep1Fg
vnhRjDA6MUqHLzFcY/DEZrO86larv7Skw0EXU8zxvRVr8yvWVYjZ0bKvsWbkawSeFVROUWQ/DTPv
hCfX0MB3PnMOHWINJD2JiHGv41qdQnEe3Gi4M8RcpLyPopodfVe+NTXe8EUVLfGCMOfsZJLwaMph
6rzV7MoOd3V+mPXRzMHPzesBRDYLz69P//9DhO8/muIMFPQPF+KV4funhpmH//7fyMr/pZTm+iO/
v7qU+s0xUZdtknquy5zFk+73Vxf/xjTILV/RhFyybOn/qTprpv4b6T2GJh59JnzS68X8j1eXyWuN
Jb/SBTIxWja309/Qna9xwT/enCa/ksW1DNIWWhU4yOvN+wfZ2cTjZKWw8wmNZLF2sdlfVb4DpFnb
jLNu2VvoWQbe7qJIiaOMSCesMRZtIoNDdQQ5Y4vDvAjddN3hMJzZk6yl2x1I8LODG5s+zY+DkUBc
Y+Rzt40EYOg5DZkeDyxlbm8A2Fi1p9rYJIlla+WGvgxWYwg5cecZhd1+AuxyBWbyQTyE3ZoiOkjI
9HiWXMzYDBDIt9FE88oo6rdusCrsaIn9AZ26+vz71/h/uKuXk82/OHZdkv9tY8Lq6R8XryHJjNrs
JADxCoeDNpfh7xeveQ2T8v+6HHmwnag/sJ8NzCgOD2Fiq1wegjPZP69d+RsHNei+V5Ix3FWdn/ob
l65lXl8c/+vFcmX3mqZUWFTYwHA4/Fqp/OHaZfWIvD2EXj6mST3vFv0KdRVmpbuHNdcX51LbGPe9
eUyy+Dz0dg/7oQd+eUij2UGqqS048LNpMQtxjwMwZHc73bqIPRgzVEJU34uGRneOdW+Uqetx+jPz
ip/IdLExuprdIFtHLYF0Z7fp3l4knKNaTyvrDEQG6xpNULQ9RAmRUrpiGMJgSDCM+rNm4LG2hIEG
37Hi7L2B7chZqlj7xoLDUh7WBqQgMKrLWULa+5algIt8UZhs8kurqA129ZINi5yyhInciShrYosR
c3zMpmL109BME2b31G1hehH29GIgU6QDk7gRWzFapAEsPakrX2sya9lLFLM3187MiyTkagTk36Lb
du3d7xCP1HV35HzW4ZUv1S1qSLy4hUBJQmIwrDfAiFPxGhlNzyseIao4LyaQj+MEfJBiBeZXezNw
QncOMi+X6lGswH02aw2gM8go3oFwUdvOGuhjTHIpVYPzUpGTNx4VVNb1rNJ2uEHwxD4Inz6vSxzM
Awe5Jmy6264L9RxEyuCgoVpmdjItMX8RdOe3krl62DYuJt4OTlUZvhD8GcHtu1pc7LswBrrAqj8V
SL1d89EuBB8gLDj2j9iCmsdMuMiXqVD9u56QPAzYGPQ7JD9kwhjt50eH97jdoP1PhLdYjKCKG1cX
Z+moAiEekOopVYruE7gMi0IQtuzFz2TSgYqFs2Z75QB80sebEKc71Vm0gbQNj7O+0rTPeIQS7CFV
Jicj7OIHrU+6XwbRlj6JkALiztAJ9/YO8ag8dZLHYYLRwQeUNUSLjVn42trSCGBhyng1qxknFMbn
gkomFIKHQY6p6UG2Q1RK4pzOC1DLrsaTfepMijyK+Y0Hu9B98lvlDxAteE4d0RtXRqpa75vcUvxu
GCSKrSkqh0m8HGlYEa7e/ozNIvwBUqW8tWEhfyQ6vqEtoYqoY7+Ir8sDoaBr+AZse9zVs2EDfWnC
ZINZu3gNdXwuXrK4gnjQXK7fJXaCW5CDWGCbpiV+l9FABV+nxYzoOXFDogALeVodzb4VHShEam/8
SHUCZlc4LXhoEhCib3kWhVfTuIQOVDDwnxSeJnzhQ1F3jyVbMtKjGGHpcuqpFDBSZT6ES53dGFBP
QgwXmf7ZNKO5bqPEYkTrAO++pSqy7nurd98qeINEJmrAuIcqF311AF9b3DZ5xaBX5GYoue9s/L9s
rSJSRgs4cdU2pJGLfFpNv2tgI3lKVPjEqdvKn6cYHC9PsngdntMqj96H9PoluXmaSEQKvSWzM6xj
umnaSL3b04JHdTKa8I2NF6EraUTN2XXS4pnYvRMhz6bLC2E2AU+w6BhQOZUM2UOL3yTcCF2zCPU6
K0EnM26mHcAghtKoteY8wCHUYt1vKhlthJYX3FkNx1qcDhKQoBsWfKsQ4tClNXcQ9aZBIy82ZdXX
65b2OiLZUZVd/4ZuolU4uypSwMA8k3OnMZZ7ZJ4w4Bgre+2N04rQ2i62Nr5rul29FxKPmzfBCBlR
38wIaC+wihVh3GEplA9sszGEdxbtUuX00Tl9eyJ3ueYeLrISZsDCzmWDAMepwV2wW1uzyWRIUZ1l
sI7BdLYZM7zYm5o7r/SEuG61QjmIEjKuk04Bs0Qd34Yx2+iWpDMGZtOOcK0UnIDmcB22JYf8s2yA
kuEuz5kFCmSn4hzSVVKd2Aqn2LWWNBoCyWto8Fj4pax8wRC4gRUW5Tf49lwYQxLNpd83rv3QhRhP
PFVb1L3lPa88Lu05eU8SPWGB2F1jaVcE0RNFCGRL11BUx7AwUdyzyFGpH0nqQOBb0Y7l8fIYWg8P
jYKqpRWkIWcjZ5rIMUV1SHJm8ZJ0cVhubLCp2AT5n4Wdnl6/mEnlan47ZFyAY4L+AIC8UO9xH2cR
yho3aguEMg4Q8OLaM+hl+JzdBD2Z13367qjQ0suDnDqywC+hBeeaIhXSop9TX5SXYV2Je5jw6Q6q
y4pxFyY0NVGmAqZ1ttSzCa3mPR/M9kes8VAkNFFZn0Y3YFbERKC/zBVsUE90bfVLRirGK2dXp9xY
12+JYQ5nNzRIdMRgiLFDNGlbbYgqkPHGEmg8LP1qvIJ5RFsp7IqM18RPv7GmmQB/uSaRPBBHvzKt
B/Bl8yjAgyV7ViopKcKYjP+tNAu87qmuE+UZcXbFaCLMZiSwRuOgBptrhuQTYT067gBhEIMaBTfK
aD1lIOczP2upb/HyUPa4zNOoHjbsSSYqfFSmn2O6En90M7sxb25qIckl5otzHwlQnz7JVyEuXd/X
EQgEYGhIwbTq4O+U+L/E98ylXI8fXHtjOE20hM1361ooDuOmNQ0OJEVjzG6sCNIWr5h5DcsnK0/6
bDM5qeQayAi/7oeMBwso9qjQjcOC1UDHmd44hg83CoeDjuxVUtIk6jNpHSc/lSSSW89eU+MHS8Np
+mRnGTU3VR7irucpjPYw5+6QbAjRhuL6k8sKjSIWH2Qn0skX4FbBTxoWGa1NMyRhuFnnXg8PcLeH
+NVae02CUezK9KknyV1tKI/SU0KWU0RRGM4Qk5YyRd/exe1Nwp3x2o3ht4FAoAj0qXTlvgJGalfo
12hCDg8utjDltlWKUHmT8Rj7wu3qOzrstGndjKhi/YQptJDOjZv04fKrd2c9u0BgstptLwqnPSdZ
VLXnkLy3e4jdzCA7VHDIgF69ourl23iqB/sEWx+wo1yjKiLBQiPkR9VqrbuJ+5lapDlVRe8nMuQX
NWN6mPZzOEgxe8UcEVsY5n7Ij1E2LtkdU6W+kkNxHW1Xdk1P3KleRmKxC9fuHpdlY20b/Yq55DKt
kBRAoBovnb6aIJ8bm9MwF7Kan50v12rJbgALK2Tgxn6ngMd4m7+srqwAw1/67wZYuIsLT4kMY2zx
ZZKFZI5htv8yzzpfRtoyx8974DPH1rzo4N9968t4m/LgyU/x1Y+rcZI+O1ePLvV8ur01vqy7GFKw
8QpSEYDr2MuZBGgMrHbgx+h/Wlc7cfjQcAPXWEREsAxXkzB9bVF0w+IEv5ytCWPxAIjgMmprTMY8
E5Jhq0ZixTxV9IQKNUGU7ba3B25zAxxIFcgv3zIBMbaBdmg2Q4DoqP8CsIwfyYAhzUGcRkMRWAN5
UMqt4izcWNhAUA2Xsc93HBLwUDe4oljVIL3WAGewWUs3wXHNrdo8VZJj9XZYbKh77Zc/u4DubwGF
w7Zdt0v8q/zycuejhb2WV+Ry6usQ1yo8ftVf4yZM0tWXK7xrLPhN7Zdb3PhyjrdXE7kGurn2hy9v
eS/aFGQhjV4cV6hQjO/Elxe9/PKlw2MdqpP88qsvX9719cvHTrsqnvasTPG3s8LA685eHBmo+vLA
Z261YAH58saPgz0mfloZk7ahKoMFFdYYsu6yWp3Yz7589vrQgDTpJc4lL/2q5Yu+fPkT4P7F0zt3
+oGJG+f+2sXVz6hmFxw0V9PaR53XcgG8C8nFCMCl1etmtRApV7+pbJzmyGK91WY4dPsBYMfKEsgY
4ZmAv8g3toog+nnlzLIsWDDDmugCGD2fLV6i4TbLBHJ73C4w51QrRd4Txq/5SH3aSEX3XM1TSmVh
1NZFv/4uDP6nAPZfGbH/lYTgDW2WlN//y/Z79yea1deP/S6CsWzRkayASGJw1JkCkLp+1xE09RuG
y+smxkAToDH5j0KC+k0nKkJthxBIYWx4/ikkQMcydAIlZEkcpX/pY39DSDBYI/1VSUB/M8gXI4OB
OcCr92cVLM/iwiBTQba0yn2jH5v1QvRc/Ow1m21KjmVfrnRb0gsHbG7MzPcySrHaxXvNtXSfMCUn
4GYxAio1AkhIITlvzr48tgfPqF37tIZUq0Z5FrTMlFtrcZM9HYEsRxc6bPuw1Td9B+SplM9t2x8X
rBZ+bsZJQENDsx861zpVXfoYa+uO0MFISg4uC8tUMHyutdXJGXDNR2ccztdOxXq6dUZJhM/VwP5o
CbPJ0PYPLUwe6KMhKeflNSzHTUqArYeTUsThtLWQsF9JnoFnscubxeAMWmSrvplWy3zDPIaXei1q
H5dTslk7QfelhfMs1LvnYkzV7dSb4pALHQCPVfwqcpvgXDN1dzqHxV9KS76R3sjxRBg5xrksPZiJ
6IKCP/Q2dQd5Kp0pu6dh2zgULNB9FESK/GzIMYADZuOooDKtARls9SCjQvObSN3XybSh9fqbO+bG
J8KPDf4lpQ9yQxOffr/MJcjQppPhjWPi8OBPleu56Vdxdm3wMcEUpdaWZITzC6azwrQihiyApuSQ
oKiL6L1yOnbTYja7O7qf7VfkBjg0Q7Iud5wkiovgrsDQXhARUJEtDp1ypuauW+cSOJNNA3bOqBby
EY6B2U/LYaH1ezcvpcWuu+vdGIhYZKNb+uRJLH/oxgR5p5wsXwwpFsgpKlxS5NKZP7ouCokjN/pt
XYhO+v2Ym8ZTo0f6ZWzt+9LinFSsRtJQG4VCweaHLGIfzRqfXZPdVMnaBhVWENKmwAiPHLatW17B
+BizpMZkl6y3YQvC3dTpacTMPl9ydjjMXMVyXCP7xZ5KMzsmpix3lQE/ooLu4qzhso1K81uRx/gG
4Ev385q8JrjgN2sFTY0DkFfratesSsBPtQ+OG663C2+cI6zBIOI/EdF9rcsFVaC8gFC8kZl+g4+T
qYNW1H55s5v0HK0wpZzkVA6mQ6oZY0gMzbXIKI2NZhZr9BAsBlWBvIihcq5xq1rO0xTj2tmtGO1d
Xoy+w/t8Lronm4CO0s18N1+HkmycLzN0ot469OJhhPGlWhwLCw7MH5lYweIvfJ76m67S7mHIhtuQ
VgUMYDseR8OWrkv0BfOUtxItJzxHAhx/lWN+xg5CLWHQl8UYuKuzT5I03Oc61dttw7equScnqcsD
X9V2zOdTXs++Y9nmbsywuQ7zYhCPEIc0iTt4GGq9UzF/bpxmpFWKyA4aEp6P3DY3RnoHNttz9G9J
5jzHOjiXVe0WB9DD4B4Ib3juWh6WPr01abGscexBzDlJCcQu+SV5qtizER86OmifpxbjCSXxMHCb
naxs6dthG4Dwf7bpv/WzrlA850gKc+S+iVMUSFrBflV5jumqZhBNbccf9OatbqZPLYTs3XA3HkxC
7fOMNXqmzKPpvucJDUewqva9MD7gVc3ROWeG3UBTGHZ0EIT5Pb3gYBu0CuqFvlb+5DY7m24L4Tlm
fennHltrlUQHemBbsWV9DbmFGf7UFfGiISvgA3uOXIYu7PCYzjKfmfV6guGYkT9GWfwT0P0H51Ee
cbGT3RcrZJ4xC+pwXIMSKD7AskF7kEvYfYq1fdAph31oC0ZUmDnaJY3HSgRXNyXQe90dzypcso1Z
a+1+qiubheCQUytdGy+uAViQIH31plU0rJGhCwOtXN2HMk2pqGZq+J61nXuWItlGIQA9uwfo0Nad
gaHHSj1DybNl6o8EAkofHvFbDkqLYSqdD5M74j4Z9Zs2SRO8RrV7dCIOTcTn6hv2MnQ9c9JKiTZ3
dfFk5NNd3ozMHTVq99rnN5zB0tsQ+H+qxc82qcxNpfevTVFtZfYdoy+96dGjnXD6tyv9p5NY+8gK
j2VX7dHQd1Te8lYR1nzCoF0HWtb8gKF7Jt7/owBfTIYKN1JWZfetYfxotDaH08cMEhkjVskMOE6K
9hFetch1lXXQMLcGRZ7A9YuB69N66ni5sGiiH8wJwkYJVga4FtY33IZ9CQXJTYHF5M4O38Gn21bH
KQNoYkcZg6D062Kk7FWPaS4rLkuR3DYNRElMh7Y/lrj6EF/DpkbkR5OWL8b8sq7vnYKuzzk65lNu
KUi/XmydXb2643SDxxfDmUwDDqJ7pb0nWrkTEGkJ0K2vtpPtUu3darv90OC4kvNTpOGfLtum3HB1
eKxwvUoBpdbL+zYHNVXNB/AT3AYmx1F7vIv6+lZEwympoYDQRPdhU5UKxKI7myvQpQ6YUUkfR5mf
3YY4HOC+UGpHcmvHjIu3itkrUI5eWi7cTSCUItK/4WC7sBs4SCbtwj6v9vCaLNrR1MSTxm7Ss1sW
fG75cx0f2ZXHWwNiF+Ytou/jIn9ZoQpEqnah+V0OGSQZzcBWdVUk1aMU6m3pfhV2DlsA5k3P46Ul
5oDZ61LlpN1DVEUyvHcp7lL8sHfEcCT9gTlYkYUR+6o2E3Qk8RCfY3GaRJjyzf9o9OQQ1Sowuxo7
CgPOYtAjDV/NnZHHHCAjfenFs2IYNA3knXHXFJp2cPTukDsZduaUiAnzBhdZ3L3Gc3QSy+syxTun
iLbzvJD9h0aZ6lN91M2ZCGA0PowN3TfrfD/GY+mvbkn1lfvJzUrnmdiFVNXjHAuXg2JA9JNJ+7Tq
mlHf3fKBEeit/CWPDxVCOgXYu7JdAmy8G916UlpL15O+o3GcgIF2iXQKuClbuoQY5PSyfzBb0CUi
90utOSwjxuTCRW9s8OWKhLYuwyfYdiblB7AyL96z7qeTWxf2sG+k1vDFsaLJ1FZdxyXEZUQ5Mgng
lPr0EDE2bfJVL3wJqH/X5oKvV7c2bjbgNI55RMkbjEs3iw5eSDei+8EenitqCTbF9L4Ww6aw8mov
xsI+zZ2W8hd1l2NffPJVHvBN78KrI30oztxa3tylyKbyaHWhIgubXVpYRpRP2PfWWFCGOkxpIAZ1
ZjgHtZ/YQRebDxF8L76J7qHhgDH2450W8zqcjY2Kp0O7xroHz3TD6mFnzGqDYkUYoHuc4c9uqn5i
3eMUKLn08myknMf92sk3LPzl01jKMhCqc0+uxuVnjQif1aypp0Ukb0BB3HW+9PWVa0Uj9WhuB62/
j53mZJnmDTAbj10HJ03pbiRJmX6hljtq7mVrPjjJuKes79ukO3f9UGw198ZkGKZBABdzCHsRMUp2
N8XkPEkhx+2q95/XB/m2kAXvgWrc0REKZ6p/bkrzgD5DWXetb7PadvHqOs9uHAYE4L3JAh429lt7
eSXwhIIq822ZqGHXOUDqSvbkyX68IgTxMjIsK8WlXjsbdOQAK/iPqAXMtCQ7jugQ26QUQWEOL6Uo
3o3F+Wbmc3hUdh44rskjgABsZKavosTA71oHw+aQWGa8K3gujKzsfUOZvDGSDL+SHX7v1egPYw6j
rGARs/g20Q1RdEEopm2XXTsBz4UILzK6hMk3VnyeI2/zrCPSoyHtNu8d/Ikil35j1gS/9W8iyrcZ
meueDR/Z+yDTq0BVJKlXOmGAjW6rgvgum0TE2fx7Y4ldSmm1k/CFKO3JniDsJrUPiXPH3LmfxbCJ
TJeLZ4KiW5u0vGvhLql4a6QyIPRuBYSgw10vr5n48MFuvqWFs9DzUAILkg/CKUSgGnxfU+ZsQxtT
b7RAS1PGIdUdmkjtGwa7bUhAP0H79508e2ngeCTLtWLKvSiEUV/LP1zo/NL4ThPR3SLtDyP6kevW
vLPwmkO4wfjwKirzu2J5MJTiKWkzWrpW0N0m1uFUW0oOlF2D5NQI2DhG+O5EDS/Q0iHA7E3msltb
BkjsPJXXtO1jS4z8Ja7C9Pr/RcsZjLja9igoQWuxc+pRuLyigwTKooOoXaTQW0vrRKveh6bE28Tz
GeJmaJAdul6SFn6vKLmD1flR0KG8mZMGBom9rch84/bvXpG4H6Bdtq8gWT5J5XlpmN1oLDpMY2Lh
mdyrpacjoU4u4aB/do12bJOC3vaSPEFGUjpsPxs5IeJfNS/nbFrmBXxY0OFf992usskIVDve/MEY
aTcRr9K7FLkzMA2NHrqxSS/0yrv7pVMmp9K8dZNgxPGLCpemRXthwtW2Y+mKA6q7eszJP7NmLOO3
3rKzb6HGcj4vgTwk0uxuKNRd/L7W1m80mjX+NI5agPXQOY+r5u5dR1XYqM16hCbBrn5Lw7l2AyM3
n9h6DbrhaXZSVBuc0fLXyN6DBD+lWRdk3uE2Uq2W+Wqle4JddwOcMOoGXNKR0cbJxkDfrQIiFbVx
Q9EuSZldmWlD5e5THOkO5X9ZBF5MLwhgOwqD8o6IonYOrYgigavjPYLi680JKFkO2st4V7NVL7yF
R66Pdpxc3IQMDife/tC37OXHbkTQzEgoHh2zXSO/z6O48VhPJ9eQkTQ2fFhY37XRjqoAsAH/LDlY
vA48RxO+N5MRVOYaJFaE2g4HQzjNFI51KZZVgo2oqpFclk2cS2s7ZRw2KIzqNhxOe9pnklpe7KbO
TURuKzmsHZlyr4uWaL+0dntyh9x9qgreBGQmtJIjWbUWMB6BshIqkCnUrLmyL2EPASphH803yL8E
Fct5amzj8jxEK3/5wcnqe6QjFiTB1GlTeusYmrK2iJHr+kQeJsk2kHI1JkfXxW/uGsmhaBjTNlIL
l5emrGKxZe3wwl53uR47iQZZFPh1p2jVeYFh7LebyCdOrBk/HF7L+qGn4KRevcpWbSb2Kcb5awrc
YAl2poGgjIwNzWDTfAhLzEs3KXZUrB6tsY4+5b3GyFxtz3YL8BXqNjhl24KOQ82c8ZPBLbZ/JqXL
42fqSnmM2aDNbwVo/5u+l+teN6xiuG6FIRq0TrI318oyHtg6trDV0sE4hWBceDIlhNYgqqV5uFO9
w/5pYkPLn8vThOcZdoVzio+m9qwecgjWLuIn7AEtdvc6Kx98iORwC99a0+5sdZAaPDfDQeCPWaY+
KgUJyi97F4RgOJeq3OrrEh5aJRCBRTOPaldEIWe9pVcpzpRBt2/r2VH1hsSz9mB1ufhZ1u7wYZrC
vF+MuftZ9ZxQcjeD59zWLPLKpTvW+li91wZZVGB8ylwPk75gchjc0AYWnS9mQESLDqvSXJuHOEnr
45iG0T0mfSoOHahcrIXmqN1ayWweyoWGKtXEyVuCcf80zvlyP3Q6PHqdBL4X8xggaLCGzA9wkn72
VDMf1Ji5jzV0iocmcaqz2Q/qXqcPhJmtnIxj29XkAKxCua/9lKr7ppwg7TVDmk1+rrq296xrfMOj
4G45WkVRX7/9iVhdnSj3jrmJojktTQ90NbAaju1KkrvKbLmdbd15neGB/dLZ9YxgVPTFT0RcPpYk
2uGtt9q2YSVzKuCRJzxJEp20FTW1nCGgIABiW2kc5PrQBVSTPDIfwYG4b5AO6mNK8dlj2LNR8NnK
ukhYIyqb4jB+KRLTxTFHAMIrkjB1N0s4R99JQMS7sWAmTrvO+JHZ0JK9nkTjS5otCnmR5Cmaf1xd
VmG0P42ovOU6urbu1in8QMfgQp3Y4uzMvuMVw+dsbWm5vei5jjha8nzh0M728wG/hzGxzI3kO12p
MAdzy7Gcm752rFcSVpxmIpsKulqMBpKPwfi2SpO0E4VY6BXsY1a0vj6entFaWTqYdBPtIa1G1IBI
DsnyVliwJI1cyF1NYt7GBk2z2DB33R75TRzUHKm71nBChjVRHSD1x+3D1EYp/UtCv0HxXGx7frRH
kUDRtoqjsFaxhfBSkXLB2LUpyJD8NLA3AJAzwuVo5m10F0WOfJxEyYCANZ1UdtI9zXqMvwPpudtG
g5rPmBckY2v9sGZyuRiqCbm5hHOiBzXf83n394InDMeOtgym+YmEk+GZSAt7NpgA0/EHkVNUnWe1
SJF8F/p8yugwCRqnHekCwqgJZYereyp1f1QhSmp/Gab4rOe8TlW647aCHNNmb82iHq9L36naaQBV
5wJAi8x3XY7L5Fo81NFU7S77gUwXIEWOHStIcLwPN5PD6rZKUsOvyddzcZbEc64mGKNqx7OspvAo
20Ux/GTi0yp67TWNRFxs9WqyXjKsI5MwCM3d0TOWvFldeqJNov2gZDM+F8ssfpH3m8ieSn08kc7M
3vJqWX7mbHTeDdnLY7hoG2AlbdCWYcbONlzsdj/GTu0e+lzrgO/UWTnvuD6L+DCCwHrL7TL9FL2K
b7NsFT/kiu+Lh7KWBHYm82ccusY7qMT6Ijqd3e2Udtr3iLzzsLG1+RDH2fBkkJJPIcS44y2xpfV+
svsQuV3vrY+0ldmRaqV2y3+0G9Sk7/VZWp+1kds3MSckI5iIh35vexiM6dQ3VErkxd5plL5LVs1m
5rLXHY3hnibK+3lGF4LFvSwSuwskBYJ/c/y2tIWxm+IC3I4+lGDVb6mvWTZhnVg+MHyyXlHiHvRQ
bDsepqyFr0RmTmupe70l5wQY5Nqcx6no0Jwbx4vG6IScleLsiqxAUlnrj2zqUC5c62Va52Auxb42
tfizt+GLy6o74cABvjIM/b4KLbnB0iIhAts3totSHyn3sdA6htm+G/fdwjuI6Bsv9jGwlTQJTYXP
5NrSHZmJ9KYy8MiRisaGWC3rnd1VYMHbn+k4b1K43ZHZpAxZZXkEP935Jo2om8yIjiS3X+A94Dhu
xHd7GcygjlNte92rDs2wiyBDHGoqbZlJrWfD4sJvx9AmDEdrQKIV7RYti81yz5HO0RofYbe9tWr1
OE5XV52+1mD87PDDdMoTS4jNpHqwn5X23mAZ2lcz3K+Cy9ilRI5GTrwfg7ADZ/xMMf+VDFr7uuwK
f+nH+xBnIeR+PpcxL2wC1uPrHGWwuGD5I9qkLxw/M8rjxjHg8Y4RBnA73K/sf7B3Jj2yImnW/iul
3pNixlh8G5895vneiA2K6TKDYRhg8Ov7ITNVndn6uqTaVy1SJd3Jw92x4bznPIe/Zn4QXrFjHnQA
m9QeoOUyxXba+dR6Y3C2ReiAtBp4lBs1vmK1hLePJ4sNI7XuquBnINpjT2AmRdLdz+vlxgvnewdk
wmFMi8th9tKTXgxWKlESLrZpAtuaukx3tMFx/vXdW08BzzC5s3FKnqVWUAUR0EAMhltMnwLUB4KH
feB6Lc+E9wkdohdOUek8kAneazuq925K6YnldHumMG+zaGdUNsmJadA/qJfEOBNTD0UV9KHzg+nO
Alm7qTiHbcFilFs7iXgCHXPujT5VPppjQSr0njIp6jUrc8MoQbPWhcWhqgfw1KqUj3FiQ43vnfNg
1U+9M1+5qfkyJrrArXkpluiKvPoLaCykvkk/coLHe9fW1T2ePfOVIty5RaZuQE5YbwUI09vQxlSx
GPhArLuwDQFTXIq6KTh88MNMQ7vc4zb90EME4YknLWOqCFjAx/fZY5Qa+vSmVtnzWsWMHxhKBxI/
ALQzhZbbpS/vGQ3CFYmA4xMxHQXpW47x29CrT2SHsb0Mt7Qd4lMrftKSF93PHYNxDKr3Rd8F760Z
xUMQu4TkaWTle1NivIg1sCU4jv6T4SZASnjs9xPDfhW2zcHz0DFrpitHHA36aoq8CxcRbzva002f
9MNLHJeY3az+EAAkfqDtE8lNC7MdJAFrZ5yxWcbivesYJzKon93raXJQdbDcnO3WRxBzaIyx3+al
c04NeQGRxy5C4HScvNQ5tIP3NLCU7Exq1MXQ1PoDAACJYw2cNxiaBy9PIUEvV8IJH6ze+SCuf6xY
EsmBbvlELzyinG78CDX9rFN8sXpyz3DacNr4Z7fhfB63b3KetnkzXlJdrDmI0xHmy7bc9wtyopQV
kjoLe1wZErTS/vTGZicrfhp8p1+O5+HTKC9bL7+tqAWeCwh/SPvhkdvSfAoxAR6Iz7zMiI+EsL3n
AfLEgJDXEELbDPjJkAV5EEzm9i8UKvc/IG3sy45piwAggSlkdg/01AeXkepesaBdQkplSMBkG9+D
NsMhWpvV2ZfzrW1PP6M++tHX7SPX2eqZHwfHaTBR0CPOVM1h5EUxNqncDUV65QUXUyYvCwSku2kA
x47V+LbIv0gjFTlMY3SZbh5B3zb41tXymo+u+VDKBLdjPmmaJ6Yh3PeFZ3bGDKuSDpeLPkoeQeyZ
FiIp9Qh+fF9TZ8sxWJj4JeUKYl0yGbduvVk0r20aBO/2qrlVvMpwNaPzPAlpK2vLuU31e5euTZD+
+EcBMc6aI0xT9WBobecYuBOqc9KPt6RoBLnpzL7GnVouNAwwiPIre/mMMo4Y6DH1N4fRlPlhQZVE
VA0sYNDu08vUY2iJGPxtzymWGvJVup2O7uo7zQi3vHrDNE/Xie/NiJt9gSua3+9gZtTzf0wguf49
veuTW/oX6d3snSzNd6P/8rv/tH54YLdI8ogA9qctXJsMxx/WD3IimC5c13bIkbhco/4Zf3L5lcCO
+GPMnPmw7f8xfkS/+Tg/QkwVLrgsj73u30mQ8Ef/7vtw15flRyDeHOIqDlnTv/s+2iUcfM72PMtl
B+MNPgPMdAChsTyLJHOYHbs1p7IKpnD55MW0i+bJwhEJ3AV9MYzXt5kpl/gpdtLAP9HnJMMDGthc
XkIVNvZl2xTdgxstjBrDlM7GQ+HDZtlUlDJoxNyyzuWhV42rnjNniPWW6JLjUoRFoMXbpTINRrnR
VTiXDKOHvL0kCzH1/TmYSuT+giklS2rIvcfP08QnD9CVrBXSB3CSiba5y3Kpjk1NKztKo33sc8/L
jtTgNBxDuEMNfjPvwrKrmf62dnpjlNXYNzQTOCRLeFX2FeaC8ieXuZh9qdJkPQS3Q3rHGUPAsGIZ
slG47zjV9VShKOpciNwEPLtV8jygTUuBizBSfQD5IHCsH0QIcK5H1uw9TEO9qJuurFvrp1LhWnOd
xulDUTdrCJUXKlmoGz101ZVNyUaAwp3W3IVVJjJGs5z8Vj3SaeSXof3mu+ssm/CNYDgBZZpMb/qI
hV4HD8xl/OZVAqeYD/NCw470DF5VmzgtFXCq/YDWjtOTKp5u9ZaTFGcSi0PCnyubjIhElw+9pM5Z
OYLhmiPAUtyS+jXAAnrXvaWVJrFOCPAgOYq0ceZn0drTd0FXiryvEqzPJXO6KRIciVL51OVxcqEs
CLbEk8KT7Y85NV20zExwEOmVnGHY9BQY7XFSZN7jzGHdpv8m8mv4DfnvaaYK+E8McLVWdcxoMIsZ
gjVTHfccpxu3T0j6YPOgTybNGCiwpcUTKdhQ5SmblHZxKVF1JxQaZrzImHpI2/I03a5Rk0je37QG
MjYEfhVRUNm64pJKlswhc+eZ+Zzioer3YGND63LIwxovRRKKOyip4XCxmKLILgATdWBWEj2Muz4b
tDokgsn4KVJl15z7dgpewgl1DbM1xInWMDLQeL82dSejESJMKK/mus5urLruD5rwF0GQmEK4AYAP
enmyII5mVqRwT3jz46zmAndLMKsTMZrxPs3kfEvOJti55WysGwFU7Z5kDG0BpnebcleTa3pxLKs5
uRksUXA6PBL7HnbG0R8Henf8RFWPbotxeYPnvTvLzvXvjRvJ97RJw9eErxZKbUQnHwlEBv+0hCxL
gNCeWjOTu9aTZ2qYKUUQhM7YaWigY4jQl6V1VQyl/sGUNXsyc+ffiHLFuY0uuXUNkD/r6+5ZM0DL
zRe+/yJBo0+4L0Y1AxIIqfRQbXkuOz1+sir43rCHhtExUTIFyPp+7cxBUK4BstllXLnHdT4rnKNn
c76I9pnD1OUN1lY/uZdZ79v6Me6L0UEfjjMsbDK1CkwIiVFLW5/LuG+G9pdUkzfirbHKJMq4kdRD
Pl3ZVMtKpn8Qq0b0iSbWE6YGA60/ri/xQncOXJKwM9hbOcNr/6AahYq7Md7kH4AUNjFKFVt6sFm0
XT7h7OJlXnt/JAbqJBMzLVhCRcSoA5lVXJDJoroI4dJPsTiNbrKO6Jsxe27TSrdyg7d2yt79OO2b
FxTKJnxdKr8tnwRHIIgizoBjOy51rq5D8qP5npOuYioMx70Z7lRmhgmTQEFkWhNj29GLTjNBQm77
fegChFG77KITxHv/qD0MN21rU2TAhwsEFIvVxLu/y4JKXnhjZT2KuTFbDm01UiTH7UNoWBdmF8T1
xuUvul6CTl3QuCgesqZLad1dwr3KvRXALsRgHWPsAly9pv7V8ybMrYrEHZrAMuzwPdQHislR8Oy+
cY6mjquXbA6iW4jOOBdsUo97t+1tMmCQfGuQDme64a3bIZTTdlJueYKoGx5nmYqzLVfePZSzgFod
gFl6AmRbD7jg4c7VJ4XV5YrZS2sRRljmp1IFQJPiihtJXax+rpHc0sZ1wSRDsIhg0M9ufKBevjiC
w3aeg7J+YCaKXp7Ww4Uc7F+4a5ynSHpcRgvhZ9gklHeOSdG9VDM0pMuZ9/oIp+9DO2Wn3rKUlZju
xHHsvpLK69tridvRoUYz4gMns8op2x0JiJQtm+1rDvCgherctESONgHByGujKj/9gsRcvAdh6Fo/
Q0PTxpWiYpGBX1FYyY4HxAVgxleGEYUbjduYmwUO9LxHgonAk+XKrmbkxrABWUnXCDApMAbYHDC1
0zKV5HDV7FRcV/nSNzunXKt2gR0dOdlz31VoDCaNC9yKcT3fUQrtL3uvAdUI323ND4RdVYXlfqFE
72BxGUVyg4a24C86Vp4Ub8GA/bKbsPZgw7CK+7rvIpiEZfig1RIF276MU5oc/cZ8VJY3XdFbLN8n
Yy32diDcQRnzNEv4tHPJLB2A6ZaqCv0+hjafPXgwtplNQRxn+exBe2Y3SZlOdObVuhOoEfl86VWh
e1VLMqjotYwSiGZlv4DxpfOxXxqgdCyQw1Df/X5w/I+P+r9W//L/fYTeFflHO+j8r8fo9U/8ScDh
SAwswLGZ4jtM4j0Myn8co30Hwj9HaCGIVf8Ox/nnORrITeTY7DDskhy8MTj/00Dt2L9hxY5oFhZB
jOvZ+bfgtas7+q85bI+YnkMpVcDfBCrX/V+naNYJoJU6wgLNLnNCxcdfhr3l+Jf34+6Pv++vfJP/
77+C8h4CPw99sYbR/0oqgJiyxNPMvyJQza/StM+g3SAc/et/BYHqf/00vuc5LjR83h/XdWiY//u/
A7E295hSUI86aGRLTZ7A2UmZiDsxDKI/zoxsdl0pONkZJvnbVOpi3MX0fNxxNEOq1+PQPDXzREFj
TbCuvR4TeuouiGogEXgpY/wDlQeA7/KmpeBK6ySmmKRhMrEzgTsAv3WS/LQsEMucaPGzapdqZyYX
mzAd5aWMICl39pAED2R37e4yjaXHHM7iaebs76f3ScuM7mQPI8XuUd4QeAwTg+gdL704+UY7xyjx
6IGpBAYmwEAlnkBqHb1NG07mEnGIYzNhnPzWbo39Mrt0KLGlF+XzCHETwLVpWuzCk64OOiUgfLAK
DOLHTid1vUeDYGDtm6ktibFgiqbUZgzErlg4xkMuEoC3lcocv9tA2PJDwk9Z8tJMehTbwE0CcZSl
oCaYxAgVwQNz8WofJ6uuQyKf4a92cbDR1T6nZ+VOC1oW673/7rc4bnZhr9vmpQEzfqkIunQnPO/z
XZLbtdo462FmU8UzOkbkznmwgSQGhVQm8XsvY/PccCj+NdYYEPkV+Ekpis9bbg/BJ45k7xcchKB5
tajARIipDEMppwF2wCwJDB0IVmvIT6j/0wTmb5LFqpyr4iEOaYLnBwNRsEk7jqOXdsEcl7GdkSX8
SUJHb1pZpPBattOMH0/7KWpvxd5qx52c9jMIKzrd0iF2sS8bTKDclsb84K9MBGx/Baeotepl+ikI
wTubLGAYc+pkyD1lScer/yzPfyocrAP/Ynn+rttPBfXt8x8P33L4qPg/7a9/6Oz7H1QhpX9Lvqzt
K38s2x6sFjsISbZwsv4zwvKn+uH+xuKLxgHYLAwE6+c/l+3gtzXuwrLMzkrOzBH/A9CwVtEEHYXa
FiHYDbzg3yJosE2wo/xl6RYOqhqEbWLD/A/SDPvA3xbVUTQjnci4JPLZTJyJ0plnrAeTKNtfrd0P
2aana72B001/NVYKVF8mh677KqkRILodTgyeaqZIekPyBz8xRlBGbjpuiPvHVHLuKBVa8iOKTnTn
p3n3Hg4DBQmlZdl7j8htBNfIIOUVqgL5qRLkos3oSfscBJz2tpS6dZxTnKwNt0uL6WOXhhOt53zt
sWHHw0h/1GzcHzxBrF8KU/pzj7Ml3beeLf1tCMiZVvcRbDjdpovKMAuNNMoPjNHoGAmX8DPLEvPK
m67FZUuDL0fepq2+EhWVzEuoaL0e7LXcVJch/RDxEqmL1isI46s5ZOauxNTCIZ17m7G96pi1ennz
CadrGU4sezlDTALVDmd2XT1x+00AsTHREFuMKw1p1WUOV9wvDztPPqruLImoGs2ZOg709Agni4CJ
1jFjhiaauh/wEZXc4/PoqCnv7YD/avwne51QjrONO+ppj2292NXWBYU+bLopnn5OjUvroF8WECbE
kldvwl8F+5FiDxK8pGN/zXa53AIXAaoo4X0/GOhl/kmTcPxFjzMKGGT60Zw7uXBzthKbAt94hhK9
XciN6g2xgtYQ2lCBe8h7q+IdAcnxyFUR9cIOLfuJhqjgjRrBCqR5qcVLMGb9eHTJpby0SQ8OG9IR
ANkIzWxRVfHtqXR8GdEcBN+MhEE6kwH3Pmt9/ysaRux14Kcx1pp4NU6qYHT0bpAIvHvEKlUweRgE
mYaRk8R9xpi2544C5y0549kMMMOXFH7pa8iheLt8fAbxrm47e+0cogQ3rG0KLsc6sN64O8839INE
S3J0JAVkp1BJ7EJVoosL5aVwwPIR2V5fC6Q7ZofDkjaMXQfsBoWbjqRRoinnepc0FLHdJ33UYaHy
6Xm3r7ra6KYEsVEHyY1CmUn2o+3zX0GjWM4uFpNyqEiHT+eQlkRGS2xVc/A2u6DMwfgrJ9+3JV/G
ywVlcbyyM7TJc8K1jc5zt7M4PcCPLfcxXuFo23Wl215IYWHqghvtCSC8FiW+YQIC8Npq5sD96TWc
Hh4XDw8q8a7B546hGPftuDhU9vPIdYWJUeNmyVvlUnDyMnShO91gbgjlJfHxAhprm8dEwydEUXcj
h07GH0vK6O2B+TtNACZmBXqwa5cWdqLSCWkajE3TjSQ1PV4ys2dOYFaeBG8Y4TVWgkFMHiavebIf
/Y4rNi7polg2DeZCphxTzj/jRAOTjkR7wWtFkHvNB3VOv2tIzX9gyJXZzvaA3b7STZ9R91NM1QsS
aDhtrVgZHJEWMKlF1bOg4pV+0YIUr72tp4pyFqfp9beP4U5cM99Ef0KCxNeObGis29hCRCQBJ319
UOBYh/c585fHpMBuAQlfFFgqqRfIr52OG+k+HLu6f7AbGrYZPQj/nqyhKA/od+M9bAp3NepmLEoc
/rE+0DvEjS4Jp+kX8xZ9gM7H04yViat+7vGRbtBd2mGTBJYLwKQtaui3ef6Ql8o1WEiheUA/4Xy3
VWM6ghvn/gl53nWC+xJ7wOeSi+GnX2byEzCJPRymwEwfcCTWXiQ48DWyMxkk89q5Xq83qenrghb7
0O0ZcnqKWF6Y80o4JkXWnvbBqr+PsSlRuNcwjFzh1Zp48EwV8xb/5NSRc3FQpn3qf275DvT+MR/8
1RzQ+fV1RmdFvrPCDGssLJao2WEUbG81VxcSvZAc4vmXK7OaxMVAZQLRr8QIhqZVXR0opBfyOI52
dVHKoiMtECd+clPSLYrZoGrU3oQuiy7z4fCuKkN4AE1lcNx3QIBtbDR5/hMnmPdaRbPLr4WOfMWe
EAb7aW4oJ2zDCqokQRJ5FSyhJhzq1CGGSBgyPizdJYtxKVAk4HQxVeQ4/ZguDW4+rQHR6NEiytzv
MmD787Uj0/Imh+T9q+1z7tQNTYZP5Jr76cgEop9OIRb8tcQpS22shUONNBattepmMHD52XNiruAY
dHEcj3La0EDUHj18AGCEi/WlllVf5RigdT4fCDJB6LEmSXw1CFy3IU4jq3EPiaGq9iNe6HtHBfZr
W+VdsYequB5SxznZ5qShPnPfstOLzszMCJRhrE4y3ASU3mZD9Gy8bCAHOhMS33hIx9mWb693ai1S
qkzMWdM2CRO3ek9SjCZGQB42KoKtow0cN3zmjZv34ZbEEyaDcjKSXnWMf82OOJblbP2xD+UO9Yaw
ZGALKpcJMz25bclnyBgvfqiQLhmgFHnxUbE7N9uJcWC/rZOlvetdmKjbuXC851HiX90wne1v+V7Y
dIUFfc94kWZJZqmBC3u4CqwDHh7zWiGff8ArI+BBJID4/ex1RPuxbFtPSKXZz6Xs4i86tsgicAwo
w21NSJ3+tG5uCW/FNaRNNxNnSpR4PWXFiOfKVhBUN4iPpI2A1xJ8iMW08N2HrbTpGYg2+zrHtfoo
eG6mnd0wHd5YqVTZrjdgZK4wU6VECGh1/wadFLYHiefQP6TakuSIxIQSCeYnxJHhxD/HuGhvB0yT
NROrniRWwSjmlnYFSn4Ltux8j6A83CURfqsj1joYSUZzwGKCQhJz7+ZVTcNJyvqkNCX1ey9jYr8p
LafudsPY2DkMG4/fnuQLbtKmxfJIyYDkrFJSDJEcCNdVVxNTQHnqS0ASuynkjT4uKaiRmyW35tdR
4Ug74nZZfnkqopDD73Nh9kE3JfVVb0RodrFul6tQefKLikDrR0mW9AnrsASdpqf4QzYtzhHWyfm7
JqFDjUcvu9fEWHF9mBbLu1IJKdqNpoQW91pcE50w/fLOPVcEG7eyKG5WiWfxHRU2TmMgTPJlcCI+
n9nto5sK9X/Y5oYFhbLlCeJtplRx6ZlOu/DBuuTCDkYoEZ0aNSObJf8ioitJsuV9/dirqiOIbIqv
VAPp3tljhP/O4Bx860DKVfgrVfM8ZM383cpZ3sEMS/RWLHb8pOhgueimaXjnCJvw+TmT+mRnVvet
DA0G3NaBGlMo7Cv0aTu/XDUvj1QBLyd8DnQg5p3lvo22VT8MlkOHldNWZGpnugE+fW7DnM36NP7o
qjH9MUdV8A4Zg8JXM/TNh1wUEb2hnOMrjbex33ATz1aKlxKvNd+UaxMNjr8FxFNh2fQg+DCQq6iY
M6RoSbcvkprfaCZqOqeF6XboQHhY7DqSH2HXTWo7k3jxNrhRJOE4M53qzIDdb4Dv3SnfX+lOrhpw
SS1L/EjQLchxHC7z2WHZT9GJy+kH6xqssNRU6BQNizf8m8UD2m+8fmzJrlSBwiTDtwV3ncDtDCWk
3Ee1wgrMGDGYDmqW+ltSgPjmW0XfbMOJ/MR+AhyGow2w2Y+EyPgnNDz7qWDFkDgGoJ1tcg76zzMV
Zthsl2JoD7GGIL6QV+XAQKtDysWbCsVtog3ttEGgobmVknErwHVbtSeJ2kslzzSTn8sdVTInsUod
n3ShAEwtMOeyzRJxpt4qBF3W+9aX+E5nX8ADouL7KekTeFSO5ePgBYz10uWFRVcKZy2cj6gfLd4s
2pJXe+3sX5uKXpOTipeVHEg/AkdMAOU/QsdHjvIYF5HYprMv32KfkxTDioYNfqyL9tsY7JF7Mg+0
p7lCQYAu5pjdxQq94l3zLWGc7Bk2IKlH+81YcEU2YyZ7bB5WzVxXJBFNPNLmH93nk/F+8jnLO6fM
g1clLAw3w6CmGwrsqp8JznNypUusxV77InvJAGZRyrxY9KRwvyRmxi2MvoymTKbvxS4Sn5fk0KwN
wkOnBx6X4ZQwmaNvgtEO0zbs4C2TbBsnDY20ssUTuvZGMJ2a8UdWzgqmg1WXHZCj6nlHlziXy96l
GGJr6cqVJ4EwRFlOoG282yV1zRt/YK059EG1VoeTMeejydK1biFwanoVZkNRk+NocSgKn1ltAH2b
m0c6xyhkPpgyGiOWQd1Yge6R8RmmXEemIHtWpMJpt52xknZTByxlOw0vxmyq0Th4dhoMEdtodCpg
XlD4sYxXYR4+4uWtmFFYKddSMlDo9q3Xsk0xdcUIPUGhL460TdDOSC2VQ/OuV4fNWQuEvW3aUJ6z
L8Z5ReEtAZkMuSQAsYmEEawNPNM0Rw40/ROWu7a8SEJbYOKuJAQBv3Qk7nw0T+ZOuHtu4qX2KG1J
J+vB1Bxvj70aCkafUOTiawzks6GEQPCjlVMcfxXKwvreReudGEqhTA6SG0e1pVyjny9KIF05tj49
PndVycyLkS+e95aycHJqGWmEZ4QvgkUyL6duE84VBVYqw/mwmSke6yFJ2WsBS49leEffhk9jcco2
RH9WHrfHruKrdVDhmFu8uSSpDrhk+f76XsYYu6/AoO24FnbJDmc0CoEaRqagI21/4lg7fZWQqmYg
su3rqsRw3UVFdnajLI1OKRtzC6mgAvW5iFRiuyQcnp/Y/6lCajjrZXtY9LM+S5v03rbHlRxuNBlX
rufGNNlBODkfsxtYvb7jqE2lgRvi6P5i8CXlQUJOq2/SFNLI1qa+s7sxGWQUHOz1UhxxmNbZSY5h
5ux5gWV7KFVKZ+sS1Fz2SSpotS+hYcpdyiXxF5lXnMjRur3v8IvH3kXGSyNcu7SBuB24r1c3hJr0
QnVbJ5FVZ/y65ziYfZJ1DAbzvbXMLirjRJ5oO7p8++/7Eco9LtEyCQ5SFEjRVmwn7dG3kwSjdNxw
GFzR11S+jN7QT+cJvXq6peXBHm8Y1Q71pcMaUd3TtqjyJ0I2VK/rPBmn1zFAVCbpCcoteqCRO8mu
Yq8K/A3wsN4cxpklfsZ0WxD5XrtkJ5e51MGDV5JgLKQDU3CeBpyBebljONdxzVVc1VFP9nyhQCJS
lIt+Ws8QFa9KzYwacJC3tPvK+OlaPBtKYIp1qLOTW/jS2bsVcQaAi0vWYWPInX4fAn8pPkqJX0VE
dd1dyLZfxA7dj3jpzFsM3C9vNOhxr581OyrR66OeU2/eL90wUXLp1dw0SQUUKFJybEj8OlHMGLaY
GpoBCkfMAFLwoe573VOQxww9lGc076E/s8EjL8cBTpmHzvMz2oCjhlmkFyyyPkal11GlOdHKtx0d
wFo7kkcpO7fHW3n0YuNdWcIM8w7/VggMgnDZvBldTz0Q3CjepyYNrI3sJY2586A4+qp+sYDTDOgO
u1BW/Y0Im+jONmlN9GyshjeEZnVcQNGIo8sTFe7xDYDba3jF7Z7pA0dCJvz2lgj7/Jg7diJwyRY0
Z2FX7vhkID4+hXYbG2QAR2N7N3FDlBpRMN+rMmrENm8d2nX8fKnukAgAGAaVCc/Ib4Q8ZwInKZUq
Rf0qKGejV4Up7k2Oc4HGeC67P3NiNC9EhGcJsJRvLS0nbfTm5CQhZ2deMFQUgoF/Ys0BWwTy/gXg
7nytieJ9ZrVER2Q7r7nPmmwgC+WrapY7l9q3t8piRL1ZnJDTisNhi62koM1so6K2/+Lht9QuxuQ5
k9TvnfmHyrkfnOc4NS/MSuFqyVBRgcoJ3nAULUecxChiNEQX1zxMjWp4f42ebio55ENFpFX1HKSI
h2uSlViq0nAXWnUOacSCXuwWx2RwjDppviUTLcpWkT7VieFocaecsAUaaDnxaKW7ofZLeSjjWuqD
HQ4Beq0VpL18xCwCMzNAVAr3AdPl6XMQi4uHo6L0xPu2LN9PdlHXNdYlPVYWZ/gk7xAoGFfZzZPT
1gEZCI8ewx3N3bCBUoF8JA/trOxkxk0+dPRNkwKXvnXwwwTlM8NUmh9GlVugDJKYWr2KluJqN3Zt
KC+4FhI98kvuchmJHUTyI03MgVBHJoyL8z5Wczw+VKldM8rKksDnc4ek89CUQPG++9FPOKyqauCC
eTnlUdAe0QnoO8BglAZsQtyXM1aOUk5i+Mxienmvbam45CnoVCOMhJYhLDH1iPY1D/yo65YF0YJ6
7j4SWBLJm3ZDwiAlHE+0zNxOuDBshjZEJyP+2dMstYkaJrKY2qqsfwrSRRTbxXVF9uXm1pTRPcEx
OHyEhEr0PitjnyowX8c5rQE5WF7amse8fWBvSrAn1Qoswo4dU8Oxq7oLsDrzM9MzUxxH4bWaPMoQ
3dgYFRDGIhcx0yIziBLQhbvOtegIb1NVnxOMjh0mx0FnO50ZfHuTySr8skn3LSkmfNEObEVaMjqb
RH3nc1LMu5CiLmqBqD9OdVlQUoAr3Dr7wMCanbI0qQ+plXOBHw2ywiRFQhGH4zNXM14jzFF4ueOT
N5YcmR2u5CxoRFsfe0vkNdH7btIX+FqorRa83xxnmahyQOoap94R2yxdbmgOAX0ZIy6hFtndzxjk
6JdVkK1HWiqtRzJocctsgOIoGMIakiBExhzbi2mzu9Hlb9pS2quvUY1SMk7dBIp5anW+R980wR1O
fghPTANEysDPS8ymhKzwBc7YvPSMmq1dXgkcjKOFR4glBt43T3mS/3IQRfkRoswirU7POnqAi7ts
xzAjpfEbX9Rn5zHG2yCe4c4XiXYcCo0n9bNtPMkPXI3uAykgM+4cPTuf3NhScmVV+UBoKcOsIzCO
LTrs8BISdd4OSxCtY2K6HNDV11GLM06F2MECSA9Tv0bq+TZzMTee05ktBNjoDdRdgHEwddX3GA0M
5Dt7LO/nyNYpNa0RX7ORsMup5Pv/kDSR6PczivuDz12l3XHfy741p8UHlBHenVGr6VHHM82UrG8M
g0erD+6sPJUNL24t9bAKnuQtB4kiP0glBgK1TU55bGW10486sEOuGxIAVxwB0EVTWjhrWjLhULqM
BRfIKUMJ3NV+bpf7vKxQPspCiXcrj0kft7asf61mr+/Ro7QyQS/azR0LBTWfATt5DqSH6zq6NLta
PgMUqGtRvvocjOdd16aI/xP1gU8Jk5jsHFcWLGEcnUbsXIfNd+tb0XRtYmvFZuGj/+ZKlRNxweB2
VZfFZO2piw9ADYnQ3dKASB7MzX1BaV9c5b+Cxg4JEeiG6U0gA6QWH4hKcEN/t7127NhUZvLR+sUu
98PO31sIJs5esfplF4oYIadlDAAbgLQVd027ZAbcsTbam6XDMpWmwH7I6ea2PsT1GrqLWZb8jbRS
Dv2MxppyFWuYDoVkfqFgqTWVxP03fEwmz34Rq7cA5oCX3Xu48PgWFUsBPRnR6atknUcZmYSWSDoj
N3MUDd++UFJ2n7HpzLPDkwQtMnH6GznUbrcFGmHdV0sKKBsn1gzdudcMwQYQ10/KdxL4O6kHSRiO
JPf6LmYmcsPpUNxL0w5ExZAbV6W+j4nHIwNHpyWsQ3s3AL/9SVFeam3r0SN6nviTPAiBULy1oZWi
6oRzDc8JYnl95hroPnKJiy6SlNPyvoe6b3Z2IuuIbxZjuo1LJzgI/LBZwKl12NJe+6XVv4purMl4
wZ/+ivylLh/AKOt459qrHowiw1yIEP/wgLs5ti7DqPFuoE4Szel8XfzE7WrfT1zF9NGXvsqvel7f
VSeKONpMQ7K8+Eyh5JatzsOJOzbyF/ET2MH25HLg6C1bgcuJnOwBBHf7HnoBbe0UMfcvXdzCMrNl
1X7+Z1b/x6w+wsn0f8/q9zrLgdC9/9VKtf6JP61U0W8Enz1G76R6PNuOGK//MZP3XLIKgChj7FK/
D+tx/vxZJub4vwkqMDBW27bt+v46J++xa2X/77+832g18n2G+fxC8LvL6t9gUQZitTH91Uzlw7zE
wUgPuLOavTxe+F9tThTIGluHTAlTuiGjC2YCwR23nc7yWeJSdaEKDU1cMNTDqEIRRWZHIHkW67VX
SiGEFP/N3pk0yYmkW/uvXOs9ZeDggF+zuwkiMjJynjOVGyxH5smZ+fXfg1TdJam6VV/t26xX1ZJi
AucdznmOI/RTE2v23tAqI0Fy7ABR+5QHDFYYUArxScwMP1l758QFIqT9bGeRdO8fOsBtCadSFWJo
K1LL2aeLF37xZB1eQWjNCHgmebreEm/GPUmVWLx3dZk9Z0WGwLrFuRbtybZdbpNGNPMW/aSp2EVl
9bB1/ZqtWE6ewTV3ZHcVYm00GJ9EctqbUqNN5x+RDMWaEV1M2tX6VOBokyfpvHikoUamBibIwMe6
b5N0rA9NatDEUAzmDR+/jJADVZ2iq3d0BPupMKPsxMZnaF7Sghh6X0iviY6ysESluUTCh1rsaTo6
AJm6AFbD7MpWl2nVLTbPdt/EVIuWfqZHZxsEK2HsOpxMtbuwCiIrBz00/BpduyPlnoXnoAHrzM5g
RmW63HopT527ITMtuRwS8kRa/5XeGYfVaTkZndlfD14b5/i0KS5ShTnbZAN0IwzsBU1QwMzlnJsG
di4YNNmUFc1ys7ipgLg88KFWD1iL+TMYmDCPKmj7KkJiwMbYO0IRS4yyaxG5vCncxq5Pa3hB3Snd
RPZsEWMJawP5deNfjXOMDHqZYs5xEzHscBsB8DTpRD38IpKU4PKmaho7O2cF2GZ7hAIj2G4we8bW
LX1iq6ymF4i9tQrZtUdMFrZ2IjxxWDq/6twAazbI4WpsoJ2yXu4B960at/6r3i39qn3TJC2MOxLv
0MS5sFC5qihMMCfOsVmdV181dCRNl3eqLBhlTlbG5GSgYdtaNtfcZlm1eAgOvHbfUWlfxW0LV6od
HcJc3VX9xC+UXpLxiSRKfZVHgQienjxg7aimKpYnXLdf5VTuV2nV0FahgD3SW1TWqLXIkmaCJthF
dRJZFq4cGFi5jxt2lHoSz8LoOMbp+1sA4/bQN6cKYTKiD78QbrSBqVrra6AE3g3F65gcT4PJ0LRZ
QFZQq2hTW/eoxMxiL+JklEcJ1zpdGlVTf4jyMBYH+iP6bXx8pAecy9lrab2SJHTcJ0heCJMCm2xA
sUvXgerTQAJxdznnjPX2XdrlznO3RCbDX8muyzhKOsXIJ+imrAovl2kY7XPJzT9cxARRh8icOlm9
WWm5TABWY/eKeoF9nR1j+u/x1cQsteHuINBuLgyUnnhQBsu/bphu5Mf5VA9MT6uWNhFT4xCMlY2h
CnoSMzYicBl+sm8yr7E/59bONFCub33Gdsw1cUFFOwQW/i3JDvJYESjYszlLxmU35zK+jsgO3fOq
6+JMLXSFvQO6beOwTmdq2zvoCkycCQfPaahWsoxZBaEsfUXeq+vWrzJioo2fBtz/hoVLmtGwG2AT
e8sm5phr5NrFJH1DEmzsUktx428Gq411gIdgkJvIkxl8VVmxvvYqPyKPY5hfgARQqfqEA1O7Jq01
HYGZ4l4ACpt/YMNnkZsZsw/RwKKuJW7XfHY7w7S2DQnAByfGOxCAQGDsGporstMyfMQOM84RJnGE
roBSjH2xq1Qo0CwyJlgYFcYmPFaNHog7pECXU+anutPO/VBSP4EZwzxRPWaqGW9duZ4jM63/hyvR
7Z5A22VqEaVhfZfEs3NRW2ZDEuEA9yCwR6tnDGil84WLCyHbid4sKi5/t/X3MQcdsSqDq6/RSMD0
97FUruto9N9HPMni5SzjzLtC0AoiHJ0FN1QkBva5Tq5AKhjdxDnh9PO1lnhMgHZjVCOroha9fzkb
3MnNJs/DiGm7iZaecU3LHpCuz5wo6hhs8RPogp3wzswLhyed747qsSbAiVULLnaoacKY4E50Pk1k
ShMzMXoeUZ5toOFBSZkN171OUoD+NvMHQM88M4E1bfI2NR81KIHuxMXuW21c0QlkWcovkKki9H8X
Jna4nfTitjxB8InOyBQ2Tz9EBU2+czpUKkEMN+K9BLiv90KrniXQVHc9k+qMBd+Rzd6K5tAoQ7Qt
S4khBtQ+PgVUDeeNADTPgAR+xrAzGhdXS5Nou78fldPfhrR8LtFQeYOjP+azop+bO5iLxnCA1cLH
VrZVPS6Ca4P1WFxx1mDPyXaIjlR/6vZLhsmPCCuZfZZx4vkHrg3618KSdrapJ7advMlZQ3sDkcSE
Fx5c/uCt0hA0N3Ef3RmxNOoLgo+c5jVtzZRvFw4ZECymv6np7LpFr8tl4pBwXhT5kiI6irtI7GDx
T0XQprVhwjDgmA6AE6fuJh+91KDMDXW3q2IEzWjH8vkq48ujja7oJrHwdlaIDkHF2S4zsvyFPzc/
eEOnbubUWLhG8mm+g/PiXYxt7sMNHJvmSVpU2JCjJkztREr51WbRo/oEA7LANMigCyssD7dqdror
oUI6+jJSy6PqQueZtzp8SQ29fE12YFVPE3XNxkjf2SgIog26h6wH68fjEfazYh3IJYayGRED8VcF
AwhQeH4y2uhOWvhZrW0yYM3sirZVqqhqN3jxYH6MxbSche0Iw9YiWv2YJyrrPWaTWISSJir2set0
JyUfBepKlukbAz1OH0R9k57ZKnOrXQyj7KH1R8BnoAbbTb+gqvLTun0fcSbeZAykyHg3ayvazX6K
C9ANG2q/LgaMl6/yRpRbY7lfinEkfMWWLLixr1no1yZZAHSy8+peEgh2YrBWIL28Het3oimlvSEw
XT9RofUrLTG23zhgiU2dHEl/30zZ6mP1UWPFQKaIpl0GRhBcJyS1Wyo0YHrG/XjclSSKMx5qs7PZ
Buiys/CHv7kNOlBa9lETeSCVATZgnplDFY1b3i1mZJcrkiZlJ1n41Dz4ezob5ZF2273CJ2awoh/c
LyaUCnZRduWWZzE3KLFOCvX3ZjF6TdZLZ4GaXczMIlrQqcti51mNwe/itMOXHhzJU8rUhH8WiDCH
3uJmACgoYECQqJ4J3UD6YRf0bCnfURLQl6dOsZq/8Dbj3ktmwkuwrGKWd7sZDjOvP+5aNO0wbnKb
NVaA8i1E/MI4z1c8MRpGkWCgY8UZx9T+uIrGqQANubiXU2jHYitD1iIba85tvYmrwjjvvUpbe4Nq
EGa4WqjNaxKA2i3pSuYxsQekdVdt4e9A5IX+UVEY480YsvXfz5Ji0eDEdvjGNgxEV/po2suPio9k
3kKS70EgNFP5gJRkydUGhmSiED6m9BFkOi3mjYVB27vTraNYBFQZIelVPtCld119zSAcqFTujfpR
NXmZ2/tE+VGLy9bQnMiJR6q92rhjnUznDQsbQtPHMqQAnMkcZsvIM3uRRxmBVdd6Uf5lpEuukSTu
p5sQI3VFQVVb06a0XJKQAAc17JsEfi9OdhOkMsc/XGrYuMWwdYoWKHc01PODj8yvPoWxZ8W7Ih6J
kmTE0JLbU9URIfIdK4F5zhm6A2zL92IisWeblVafbpn3R903N8l/3Uz/WPvW/9yC719eq/L7/nv9
49/6b1ppKRjuKM4YzyPQ+19hEP5vtNACGwVbTwJTSZD8V/8tfrMtIndNE5Q8/hybzvz39tsAMIDf
2lPEP/rClbZv/R0kwGru+b77xnHiuau+HjuTkPxrP3bfzhq40DJIinWTXjvEEG7rhOKD8a598d0X
8m/sTD++EvYlm2YK55WEfoB5Sv2U1tzV3hwWM2xzi12f15TQ5YdlxRnBXv/1K60a/j8+0++vxJDC
5aM5wDrW8IvvYjJ9Ih8LGMobEbP1Zr1JmTrN0/bXL/JvPg4xt/xm5ISiK1E/ecAiNjQNWiZqDtjy
ESOtSwhQAJ+xWad/YdGS/p8+kUPpzmZVOr4gVWSNx/3+E4V2TYkiGX2Ggrq5r7omxArPubxr6M5Y
mMgUS0O0tO4uj9hFnyqH9QQF1oIFqA/dAg0OazaxrcuI3Z2PiianDtboBFSGDO0W+7cJ7H1GtEYS
TinERRS32WU22kLvOwhhbxTyKkL501OcGdWKDIdCVgSc5qVFezTyf4qocT8TgAGSwW5cDEd2NcjP
BD2cF/BPOOn1XBBQFliJYb07xoROgL6V6sIYRymDrM6VfxKmnstDlGUtSmv4N/d9N/Bv2xyhVIVW
MZDoBcHpDVeUB0lIhHSuE8NkBi8Qz79MiDCeEDF6aaDQTKOVx4lEz16WE2Ggnl2cDDEiPBi4ZvsB
zaYId7k5za9DGE6PqGbWLI9EnjdVBlPCQPp5M03+kh5lEep2PrgTryzXRD75BRKmYCkr47XtG+8+
dIrsHhWz1hussuznRc9TZ/WEpP2Tn6JrMbdWXHRPhT/2l4tf8U2XgD2fHU+UwLLx6W8EksczKHtk
tY6Oh7uNyXH3pGWevaLuTl65a/qXeFbQyYi/opUJKwHXwLRF++JZLZPpxeKXQUxB7BVLhSLa+rA5
sC6D4fyCCNMCXEnJ0RJEZftfqDfsC/TOPI/YhaR8mVipN6IZssdJ+DPb9my6XOoxroKl77LbstfM
xEvIpQ/WMBlkrfRsCROluscpzMeHJjPYeyfunLxRdbe3LQuE/Igd8XiuUb7Om2kiYYJgwGg689Xk
RlsLVli7ievJ/DDHMX0boorMe+GaUm7MQUe0zwIMNtyO1qBignaxB+hvnTQEVNsowhPjLBd5iJYz
KWsrmKhxq+2I3ui6I7UCKNSClmzb61kgK6micrWDLMVyPS1jdFXCgn3OWGu9Mo5ho8pCIXpC542E
uOnWHkE34NuD2ejHbtOg6oZx3Ilq2Q0kyH5dEsFwnFjHvbVNaxO1mHj9E8s5VOrCG6kbq64cA9aK
YKvwI5KfB1XVw9ycGtkFruUB4FDnUsrlcABvStuPz0KmDuDuWKcSYu+3wA1QBc7P0FGYFOWNxc0/
oUvNqa5y7rKcV8x3Fmkm71aMOWaDM4+2reyNkdgLpmT3Oh2W+4xjX2216cbvvZOj943b2PtS2I17
LTSZvEGVe0A1eDOAm1cbxvVqthSnxEqRSd1loD3QjZhc/+AqlLNFajwRnOcQk9i2RvLmt25xNdco
pNCF1Fw3qkX+GCSpiQuHsGUIfrZL+uxmAeT1REWOSnPk/nubuIBu7FQ80ffza2UdO31mC/OHPyRc
SX3DRC0IY/xJwN1Df0cYHQJxKmmqnIzBnrFtwsl50ByZzzo08F7K3h4RWCMnLQ5E6JYvSTFHbCNA
mnBFRbNOj2hSmL7aIWv7TRzXabEJ6xkJLdDW+bwq4E1sTMdAxhMZxT0mU/4AmrwJl5gZE+8RRbH9
uVhcKhM6EyQzFWqI7QQVhfBD2BItTs45vxYo0PKdgAx5E/EBsiOGo0vg1y6jYY20euswA4CD6Dpj
uInYe05Htkwkm6nZz/z90MoUbUuKN2LjMo04ZQ4/frGYB6M8KxLek/R9sPh13QkOMyKVr2SIevJY
mCDAFBtDn4HEFFUbhs3FSZfnJmkAlaVryLkxE9G1kQkg58tPjyDCwW4Oc+8jrxpIQxo3NG6moiZv
AIYOBQv/cNHoa7laVy9pT3Gcx8gMtmnW2wMrd+A2m7hX8Ze8RmpzAjI3+kisWTq7SKbDlZMXOIaj
NK9FAD9yuu1dh+qY52AzQ1jwXec4K5ViXzRViHUTe0Zln1lD+0YITR8HMXqGYotWj8O3pQw/hjEi
FOv7ksyB2tPOI2T8CNmFx944JvXkow+rBjGVRQQw0gb32PbnGGK+JwoT+W1nHxuLaA6ZA8OQYZQb
n4FbhnJqhw5oBpnfQcNTr0Yj9bPlT3mLzKCNoCPqLjqXrCUvOuSX9h4KEsOMCmr7GiSCtWJb6Dy5
N7zafB2rZGK9jLWEQEmoQnu0EskVWLGkCsBH6DciA63HKB5QVXYjyQ5BODSsKpt00FnQu6T9mZxt
O3R6ZO30IqxeS3Ta15UGvOcU2rriseBdtDU808CYxJEwPO+NhoMtAeO8QZCrw2TmOPNHBk9AaLnO
I81Dpkkl8NLRK1tEt0V8owjOnI80G6T3jJmeG1hoMa2tpwXWItvj/No4Vq1PjMSWzLpcjwxl7Ek8
fbRYiXmdFesDdjzjteHb6ALs96iJBttbjj2RIEwuIgIVgUvKywnUMZ1935rHsrS4I4dYNbfR4Hkv
SdO0XhAuyFNqx6XbMVArM2DrUugskWj3IC9wdZhJujxybVovFZ0QqoHJ4gGS9jNbStsauJzQFNJO
+nXafVnmLGLnOCecAIkeaIoASE+XY0Gy6Vk1S9aUWswpSSrgGb+gEOU29ZYqv5593/+MTbu+sIiP
JRoKiTit/hAlz+7gLdPBifr5uexTHHn8a+bL4hU4apQKLzxh994+DLscYlyV9FtDw4EJJlw7pGCr
gYfDSHTcPfGBCPTN0usdljoM11hiT31NNEIP+yVNyQrlDwqEn4y09dmscb9sCsNO4Ga0rmmtGZUd
D+Xd0C0qBnHPlOgaSTlhNExg8+G0tXDA2QdEQM618BDcM81r+ekYYbYtdVyUzwEHfPM6oD3H/Uj4
ie9rwkWmJScrOIMKwMgWw3d2Wg726B50zLHFdVNZ9q4bk+EqjYSo9hACbON0mplhbaYRLnvgNxHa
IJJy9V2dUHbSilp4U2RWd1eAV4im8YkWhRwqpmw30awCPZYpFgXdr22uY2XTa2mMwt3O8NVOUqMB
XYtgoiCaaRrnjEV5q7KgKTsxPy6FIa5FK9BLVwOzqk07eam4QrREYdQ2Mw8w0kF99iKmN7ARYLkF
twrmwgXzG2iyM56JFEiy5eYXjGGmF8g4qJolD8ecaCbbA3OVAjzVZAxQRsbd5KNeIohxEztsDHnS
r++8nyMfw6pCrRpESzecOBPquH5Bx8nOr8KmQCQu8hwLNheC+la3Y6CVOZAV0bpuizmFg9isZvMw
5jmKumL0oIszkqybayxGbXveDXaqdqoNbXWUSQho+VBABtvESI+zLUGb2CUty7VfPYZO3g63EVN8
aLeiRcQj4R1eJijAj3plwBkv5iHj7iDlcussCUlDtkonAz1tb3ZAd8IQfi+pxIMDQgfjD2EkkSp7
0lyIJ9tWFBbuCwZlrGVc5w1KNmVGpfvaYn4gRDT2fJ4JQ4TS67xBI877CvP6yQrTiEwPkzH0AxEB
U/1CUphqrjIHzMtVLVZNlAm2zKFrqdzs42u39t+5xD98+uj/PJe4w6+/fylefxQHrH/n23BiNdij
DHBs/sc0Hwbvv6YThuX+hufe5b/T3SKyWWcD/5QH2L/5wvGlaaIsQA3gMrn4fT7BP2gyURBMNDwG
G76Uf2c88TOdRGKNMh1hojcA+uJLDvkfW9+a/eY85RRUU8Ju2phT/7lEInBtk5uSbBqZhmV9iZi1
U3fewP0B96xRd2zPx/eFG5yxpumnJ1h3Csqa3M8fbWyi09aoIRLlbWU/DgSeEWPUmM4WTPpyU7nr
4t+snTE+abThGWeNVxDEPM59QjNqNs/aGv1hvzBL646kDtvmHHETWTxRkUPsok3BIV5yHLtZ2Ivt
1DT+s4KvXzL5jaCaJnChOEr6CvUl5Tn5X04C9y5wQTvRqhGLgLcxDp2dS1gvx6nmEYJOmcBE1qwq
D3dkyDBp4J9kYF83tsnJyY22AcQXvtEE4rIAvs1oYkkd0gOj0qrCbWr3iugHaPZf83jJAJ5Jdqf+
7MIc0uAI/k1mLVHLhhg9VOoDCcoEnk3DXW12zgXc34U7k3RDD5n04KgAvw/bJi01+5UCGd6Mtq8x
0gNi7XmHU5jtjd2p4jFDxjrRkznNI0qH3A4s1UAhdzEIDEGtU46apca4urXtAWqaBwntAlYeU0/B
6gI3PeEA0/HspZmg7MAWEUSQaKZjI69iAs4GVO6Ds4h3acWoCpXDrmcbJZqqqrErtl8DSRZmMNej
wVMvJ+5j42Oni+Az90m+RZW83HXkF5jWQ8tOmuFKzaOPhCCZdccc12xa2nzG1TU0IjyBMTsRX0TM
ZcS4QhXjTojCuTAxIZ6g+iPsMzdZyLEoIQpx11YdGwlnytjbJkaI9/q/h9o3vZPPyO4/H2r7+KX8
Qey0/vHfh60rZYQji7mq6QAVWfkf38ROzE0Fd56F4Ml3GHeazh/TVsv6zfIALqB1Mhmu25K/9ftx
5vyG1okyw8KaIBnFqr91nDk/wZZYYtoWpTH/milXHor8ad5KETTksXqJEVumDD5MvIuY8UTA4jAx
7jUa5rNK5ZDeBjcarYBVK+LlWTUkM80012tcrBy3kkgbog6SVrx0KOXJg8JMmZ+QCeTrQ9PoJN5J
u0iGy7Bo5HDSGgu+fGyMpKZt4iEnawWqj2+c2Fg2mRc0WTachuB/km3t9oSrxFVFzJ7Cggo6OE3N
A6v1djgZZTgga8A/dsfisruuwhmlrW1OH0DuQnWKw9WosUUS6XrkIXv+Ik0JptMBptWdMhits+OF
DZ58yedlNi+WZlk9aej1iXbAX4QP2rL7KkiFNXz62vSanUrBTRzQg7b2MSaZqd56lc3RlvaQy4/d
MJN7NK75sPWUJvbCIy5wlft2BEixtm6P0zYGFkIrjguwtnrGYozx3DOeJXa7kUMoP0oLpb+UpSs2
BhMABJQqbRA5YSG7ZwLjoNhtLaIc3SZVtBWw6Y9l1kzmjrVx80wGS/FipgJQg+837j4KDdUTkDsX
N2oZsY4mjAQM7KlOdo8rPv0gzjeqtgZyvnN69OLa8+qeQ24hCg1xvYz12bREBiaucg4/GIA0RpC3
rnHPqjiGq8kSuA3UaGquGJF7ch9XDfAKU4V6b7hWZh2VBJI2O7dzulcndRiN1RXGfNNKkd2bCWgA
spSn0g1UJYZiR+PihcfDrMCM2YXfbaVDKM/GgSLzigMDhQd+mxq8gzKyLzOGk+faM+KBs7Vj09Yk
sCsHFL5YAcyYxwGtHmVcSSF8VBrWeAhJ3Zm3dilxWSVZaVwKqReDbiiJKQu5sk7HLEoEnVGcxIes
djiA3aHnraZGy7dnxYYBZY1HJWstNFlGsGQlfUDkE7mIizZ9tYckaQ8RMLmPwVeYKRFeda9uOJcY
HNy+3RnEKhXb0YxDmo24GU9rtLGvEMxT2hja0WszwdoV4IxJPkBHuhe2zyx2l1nFhOu/cKYFaqWv
2bnpqHjHBsBTZ4DKhkgkL0D22vbo3Xuhk+FtBEEPtjfzO8DFVWc95ngPLyoH39WGrezERDEqe2RY
YZ/d1rqVwwYNTlXvbcIv3EG2rzYUMToI+vAnM41Gd+sjBIaSk5JZGYydtj9NCmiC8szYI0Jqcchc
ntgvpZvMTXtQx2ai3xM1ZLw7pWm92jkP11CjjsyDIWwjFq1uH31qMzPyIBoEo/GeEBLeiNk2Z2Eo
ifyLbLXEhzHJQsjxTRXyk0RqmBnBCcXtpgd9u1RoRemGWgFccsA+wWQUtj02FnKSN5lK3gF3rFwx
JxurI03ETQ5ExBl3uoGAuxmH0MCBNJafRHhwpBiAUN4Jbkiz2yT2xk/PS8bPuDFb9lLE43LeKeiT
2IF86wkYnvckoRpVgc4s/0HT2QOvML382ZFpdeVWGrXIMlrpZ4JSLDkKF6FeOKeIM/doPvFxszI6
d6Mw+rBbyoWbsBZ8Ly6XZB4YtixOCrJEll0fTQaOKX6WAzrE7KCxR1HUjOztnxdDGtc1u5r5ISoc
/0kDTx62y7CqX0rcakG7hG7gfQu8hmZE+nWuCAc+xofs6pvOFu78JSeNtDnxbdM7cGogb5eVN7gB
0Wx0y9VSeY8e6x4iCb3e9I6MnOhuKgk+XNl3ct7UKDfPMR5jUfKzRL1aYvTLo8iNZ8QyetSXVg3g
c6NVWh6FcQ3mivcH8g5jKGdayYsRb8M+g+eK0V0RcB3ZASxrIFcRXOYuyIhBBLsnM386bjUEDkAN
nnsnqyms8FU30WUyhPBD7SnUNyUMJNSJupHEKDVGVQRLnjvXdVpOirJXihVNzyNnk8q29AgPMyky
2aFTHxGLUcD2pqS9S30vUwE6LMAHM6lRF7kMx6+/e3XWuz4KLN0VzTsPA5gpiSWxTciKlCYOXLLQ
AsFBsxxJy5n7HYPWmdlJ7bGDwZtFursyqpA7GpcOYgirTb0nQSIKp6Tn4JlBbj/Gh4jrczywiydI
bqyK1A6yBt3DGsbpPDShIepdn1Jcn47OPDx6glxG7F1m7h9llkWabW7W6Ru8rqgClCO43c4GBADW
w5QVqSB0pMIt1OWxvVzXOkzNVcdAImqeDN3jks7TuC9UxWpi4yppTBvPGMOayFlknVHWcCzbdhQT
7BgjV82tWlwD2p4/Jz8jidSJmV6E1K1N8cygVRxbjIj6i9IyrOxp4m3Zd7lFDCJXhQnRtpTYI3cV
5rWPpp7kxhulu0/cKb12l7XS9wFCgA/JnLPikagmB2sNmoG71sOtx1rIn5Iz/A8eD3ukeABQOj9U
m8papk/wtbx1Jx0X9JOYjIBrU2Cpg9+mdBpWGcaPoNfz1zZmE4Im+tmDIXyFrs8D4pfm+jaMm9o4
M2pG7MEY+uVTw46RdOx5AFtlby3SO8ZP2M3zF/Qk8r2Iiqrcj43jnkXsGiB3lbRNvKgOreC/9fa3
elv+UtwQvNQf//Pwod8ZuvyRebD+nd+HCEL85rIM5+v3QKPymGVZ/nvVLaD7uSbrZukKl6Kcv/TP
GYJHre6a6Gok6FEkCN/NEHAfsLS01OoKEGup/HdmCGth/50eQPL32dErlo0uqgnSO34aIUSFS+gG
AiEKYEMy9IeHsAlb5X4Bp+Cc4CWwyVIhXD7Itb0KEhosViqz7aMy8ouXykpP4rB3m51hVMDr0rxd
o17NnBylDhCnX4nT3jcBTKCL82HGsFlAvcoe5ylUlnEJBX3ERT5XxaMKx/7MmMLVGITLBpe5fawt
RRhlU2EGTKt5H/eOfEVvaLw4iCVCilbk4sDqAkkY21phzAfP9EegACK5/66J+jcCDbF+D3/oJvie
GGvT69ggbVknOfaqQvhON1FhNCfYzP6UDHbuGSvw+EctNe7lmr3oRDkiXzyG8XEky4bdmdu/SWCd
I9Iyj7RdI4qmW4OINCRjnhgeTDcjNZoiRAeEr59XaJByHM8m/q6OfXPI9rjHmpg5yzdk59v0v9FH
9f/7OTzlI/JjDGWSm/Hj57CHNvLkWH02dRzfFGH4EdvZvM/rFAmga0jwCdW7JueHkN/I3kdD7LIE
IfO3m9kyz94KJuki6zXMw+EklB1J7YV5NnDuH/wo1qdZOThXdhmTRM164OTXP8L63n76DZTFeYiO
wzUdaf3UH4L1AP+tos+ygBNUmr5z5kfo8eZuEGcWOsu/ULFYq0zlx9dT6Mmk4jflVwWQ/ON3tYx5
MivhffR2/mRk8p5ltbWTbE+OIcvmp+E4QnWqErBT4EaAsRZHv/689p8vOro/5oWuj4LQEeto8vuL
rkjbSXdT9YHxHTYhTD3mdH1LRlEVluJzycMGN3s7HFBWy2TXAB98pSnDqrskcn4ZrSYedkRD+GcQ
ZC9l6dGW9DiHn4dwyHdLNjPAd8yO9o9NQXI6IKkqdyCGjAdZ1UdjnHv5NhEDwtVsXYorDECbAetj
dcTEqXop4q65Q9UQZZseoc3prz+8WH/NH759xdnEiFRCJFUSW+iPH96h3o/om97sQaMLr6gKT2bM
mU96amDaLGZSHRHRZLKLwmVBVMPkrCdC2F4wyHRvYzeOsWewTrMAkVTzRd+VqQ+os+4fYVB2F4hs
l+Vokv41xZN8mOJpvOA/acBmbEc5jKpDWcf63JJVcocUnm7U8Q6//ox/uqAVM13JvGOVl4Cy/vnw
taoKLKR8rRtvjf/Mlx1xyGuqrgV6E+TN5tcvtyrjfvpKLcFLWhxjAK2ltz4MvjvEGkQHwkaW0ndq
epJhJHdo07NtmXdFeiDGSrzYmfKOB2M5BZRZz0EWtjcC+6Jm9MqpJDzKLeZKKWdsXURvunPap0Xb
6Hoy7BQnjDbZ9lqe3/WgpNhWgw1prxO/Ge5Q2Ik1uyIa76AdIxInf3BjVh7C1oFlVaANe4BEo/SJ
spP+k/vfIlplsDFoaHTVv/4i/nxpoUxzWPu48JLBh/8kGcNa7NBwLG8jvMVtFmksxHxbtJI6PkUS
uml5vvzFS/6br97nVuZhjlfCBMT+41fP/tvrECi8rRa7A7qyZcuIItpKrNJ/dWz96ZHO/cIxyU+s
aDrlWlZ8/yvzsGbvp9s32AhPayoog/CuJSyzDOG/qSojfWiECwCJGHwkQZ3PCdyp89lxx7/SAf5p
orfKGbnYTLlOHBki/vRWQEx4fizUa+VM5pdsXgpaamClVyLVKCmmgXkyoUmzd5+Go8ku2YmMp7hs
xyeRkv1X5mNzSRuBxMUy+4UrdCo/pI94egMfbIB1iALieGgYFyDW1+WpCBO7RmqNf4cJeejykgVU
219fPGvB9tNdZFsw4YWCbskm52up8N1dBO/Wb8CcvDAwx2rhgiJ5N1u9BJrb/HKYOwZsZMuvCUKs
lHY1d84HlG+1aSFg+lts+CmBEEQwbnB/pndRTyBhbLmIV7oxTl9pkObPmVU6fDticaglFnHrtHBX
smh2nshqHB4YPIhLw+ixKqbWcRY2yXUWQ/bZeLM/FGhZ4I1ucPdjN9fw34/F3M9fsrzXoGXm/N6s
O3nqSkhbuJL7M3JJQblYQ0o7inwO53tkoUdk+9VB+CwGsCi//gbFn69QvKweY2a+ACR85k/FlD0A
uiRm4yU3S4WSbhrRUeDB3/SeT3+FPJLlTVvO2ttaaipOGQJPBy+ejCBb0vyEwPco3ZrY2z6Rn7So
MUy+3ZSJ5XnEg/ET2k67NXXBpkpNUY+VpGur668f4b8703/whPju19y+dC+/9zUXL8XH//3j9KOc
X75vdb7++W+9DvETHKdMiFBL84Shofhnq2MjzDbVama2TTDjSnL8/d7qyN9MpHlsJVhiUpf6Lv/X
P+Xc64KB81l5JtFvyLod9Xd6na+P0z8qCs921tg56UubhyDl/Pr2vj8YiYpK5qK0XiVGCUs84XKb
kOBwhJbG4wKSo7khTHQ0DnFbuUwNcE2VjPElTjDLKKL6HbVRoc2ToWzt6ct3X+LVtzfxfZ7Fj2fK
t7fmu5JGjNtifbj9+NZERJZNmPXvU4xCaGcbKGYDWeSsAS2UL97+16+23l9/fBEsrpF/C9e2fTpS
+pkVKv/9FzGQZaodkh42SWRFW4e96EM9kVH291+FLBKTR57Agfb/2DuT5biRLGu/S+9RhsExbQND
TJxJiaQ2MFKUME+OGU/fH0LZZpKy/tRfvW4rq0VVKoUIBODu995zvrPVxD9fJUmWnHYaMckxdHAs
3Vl3LCp7/IN0/te9/Md3QYfpUgvbFmJG/derOICjYltHBdNoZRbSilNvXEBNh8oy4zOpW26ASfsb
Fe7yh6/360/214XxLUACwI5ItfHrhdvWHbuJ6E6wZHGxX7SFsMBOyUNtke2P5sr/s2r79Zz416UE
kj9rawdcGgU/38m1mvH8r6DMTRy53kBCG7tC+zYp63fcn9oflue/fTEWZd5qlywA4DooC379YtBS
CwhAeGvzJX7G8qcGjui+LRYYjX9+QLYH4JfHkHHj1hHhxUfAcDFy/Py1MhVzm2iBNEaapmBGSMug
EpMIcHxNxFtM1dmV0XL7zxf927PPmFNFI+1oOEVYCVhufr5oRMpeNm/okXyShBOvUzN8x/GDQut/
cZ1NjG1rgv+qv3kgmL3T4YHCvSO0peawbbCtpk32/s9X2SQov99DilTj8h8Q45ca9qfDCNqwRWey
iQ4x6+HeoBYg43sEqR3nT40U1wUTtSITQBoBDEBb43Hh6DcCTqmvF0xtRKHUNwBf7/75c/27u8ws
WadFpRpUr789Q3S1qzphuoQW36yOmpkx+RiBMv3zVf7Nk+rqKCtZzjWNJtlvv6W64gUcBfe4nORE
FppWz9RRHT1q5LtLPvzhJ/1391oXumUR/MhG8vsZXrhRrmCnTKjEY3DRwvmijc65c8xTbNbxH9bo
f38x2oOubUAg+b3ZwQiCsXzLxSZRVgdSHPp7La3FxlqlERdBwvnTo/T315GemqGR6OPQW+Giv70Z
JvXPpPE6jlhpb7LEeek05+TWgB5yw2IOu1f6l9RFBQnfao2I/SzV/IDbDj9vz5haxHzapco+g/n+
46H7b4+5bvBLb54umpQkS/362axt3+Qz4/eP4cbykUBnGuXyh3r8788TVxHcBZukFtXd8ml/XhtI
Wkqo3jaPQ6day3lukpgA0ayIJobXKPL+8Dxp267+6wLI9TAv8fNuDd1Lvf7Ty2sg3wFjwiCqUWWH
+2a0gNKZ1iKvYkGOMz3U/j2DWZB5iuxiJ2gNR3lWk4wyQqITvP7nt+nv76xu0FjeTlrUp5bYnsif
Pk0/bC1dybcvc3foDtO4DvMB7nv8p1itP13ot4MB5oTEnIAJIK7IikPNKSFgIvOnxeG39h0rAu1a
NueLRMWiCv3tmYEv09YtaXWkOqjRQ58WAzmtbpR8l5WhIiyPDOszkY2wNHs9nZYjYCewTO6Qq/Ef
fuh/91wZLjeX+n9bprZ//tOdramwlrRnNczJCsUHkrghOSO978LJOPzzj4gC8feHatsP+PloLXFN
/sevF1ORHFcZJTDO9qlrD4VGkbwTEvwwy2QVQ9hKHfdJF6iLd1HdkXWozwvSt5VOlfuhYc/6lJZR
pTg7Y6rGnhApRn5IxggAd+p3zvht9VUmMahBVzbDNppNEmMG6TbFDaS2tY1e+2YZtBMTZUTAc5Xq
OBMmBM33ygS/1htksagPyZyyBVUTcSzkeQKYq/aqbEw0JbEz5YqPQ4Ig2qhW1xs8UABMh4zPBPJ7
3PR9+gAFcZytfsR4MBs4t4gI8bDZpB+xErs9iR9KjDOkdvH9O1qJZ6Kb+jzfd+SjYXYrISbt6IWh
xqWRGEm/V+e+3OOWke2JN978wtHIKK9yWUgdfb2dDjuDcBZ72QmD+E2c/oWdbANOQBt41ROUGlN0
LdH5xsV9ooyLdM9qjVQke82aSiOFcyqSfGTgi/nPFYfF1YgD9eDKO4vjO0osh6NdR/0bySZkx2G0
u7cvmKSO7PfRzy74pDYVzQJ0F6pS7uZtvFc3ppw3bNylsS/LDymRPDOD3MBMHbrA0hunyL3LN3JT
eoE4YXzCNA5KALgTnWJAT9oF+uRcAFDpBQYlLmAoKBTp66hYqjwzEXc03F79YiCY4EQoX9RJbFlM
cQFryiiQFfkOtw1Zw8h4lhuciPYUTTHaq50dKeIO0Hxln9qLrbq4WKyHZt705pvzer2YsLOLIZvO
QfxGFPTmSBAR6I76Yt92L1buZHN1C1wmQxhdzN7DHIlDDCwDo5Bx8YNrF3O4zEtmLc3FNE76Tw0O
ZPOSJxdbuaItzm22ec1L157NcP3hQZ8E0Sa+/OFOty9WdcB2m299/eFizy6Wdiz5m7+93Lzu8bDZ
3gH94oC/mOFJyZBX3cUiz8kIu3xlrLP6MF1s9KUxJO6++eGvB2g1Vp/Rr+O7v1jwGRxbMsDIoWh7
dy4sOz5BZlYqB4+BhZXsmLFppUdqm8o6lJCCIB8DpC33c+aodzaR1+8IO3qmSTP6Fr8aixQnmFI4
Nwkoa1RblAtALOoK+ye7AF7TLl5xu5jLFkSVLl3yzUQRA0cs6WY3KCqqLVyJZqf6mZ5BhyI9ndiR
2h0ZvbE+WBFGiKZiZKQDsQqTluE4pMeKlpUF/5u/UiMXEINDBgBgaDXAhroxQ8dqAGDkB8vpdZju
nbNeZQpJCxACXTMB2QXYGBed291S1dVu0NgtggMieXMshrbGA4FTo7jCtrtGu76KBQ7fBlI5OgQD
0AZOCGgi+OIWnSyS1IH/CNj6TXNX87lY0NUgdBqLYxobuu7T2c5yeotK85pM0+S+5sjuumcRZQVs
VJIOv7YFnO7XEb6kvrdiUbnnWtamcUKJ29iBZhMvEAJUoJSWRWkwWOkLLWyhhZCH4s4tgjJLzb4m
SJPHPcBp9aBTf1RBk9HC4uvQhN1xl2i8dTJr25DzgG15Cc0Va2fzQi+MlgY0K07WgfxtwIPgAazF
S+EO2Xc8iRGQmm4ALBi3LTrcpNTKl9yF/oP1hpQcsklIFt5vkdBJgCwIGFWOlxfqUV+X/b5OcvMh
HqrC8grLyE3PgiMiUEhnNdK1JU5Ibyr6dnnsUc/pmueQByv2up5UDeYMsjC1sMvhVkGEKiDAT9Oc
3iqrrcXehm9Y88+T5cZOfuD4z3GW4IxBNvyKRH4Mff/NziJTvpZJY5Lepo1SS9CqwOzpwoFT/XA3
j7F+ROlWf5niDPjjHJlV5tugEvMTPGlSEp0RBAwA1xpUiSfhCGCsJFpkssBJCXuKxR7MOUnLP06J
/9f7+y8OoT+dNv7W+3scPt5+ATlc/vyP3p/h/Is9wOJwvg2VbWLn/6f3p2tYJRiiomIwgA5cZL1/
9f7QRug6rRuV6Y/DgFVQcvzV+3P/JWjR4fYiQpYWBO7D/6T1x8V+ORVRQuHRIFyRJFcuaBnub+U4
iFZmLr31QqN+sJ6SdmxtUO+YClV5RQJGbH+L1UlCNu4rsmRICKERqC9BTJbGclgQRqkeaehRCBrO
zRvw8OW2IxYI/Vd338FjTr2oMfA+3Rhzu1R6GBGqRfmLKF8UXokCpDvkAF9Wr06nrPLRrFpddj3U
Aop3F82GfpPNqcVfPSikaeW7pWY6loetVWrJno3Jsd6pr7LN4lUvRJGFk4Pb2T7YOfY3v+0Km6mI
ZcAtU+LWFV41ryh6Ce1zVbDXtQUqHS0uXIFwYJmPiTmL4Z3AFyBZ8ZRbpPYWBAdivvQli0mHi3X7
LU9K25jmR8YBQL2uTWkO4YJpUAO4lWDXCtF6lixhK4pkpKhoMSHHSY0KLas4iKxiKGtvQ9b0fsMT
0iNObXoAAvE2/ENgJ7/V6jQ9ll2WN9+NC1LKIMRgszsZsQ1saoC5f2PFcQ1ziVExxvP1AqoC7bBR
q4CBbxaL1gFnZYvZcY59hyv8+1KLCuZVegFgqRcYFrhtpjUg53OM7hsvixAy9II4SMZjElW01OZY
hd8gN87W0MIWQz0qhkd+MnP41BGPYJxbReQo6rJqMK7nC76rvaC89HaOztlANJNHBK7SQ0RYJz6e
XqxkwZDDDhKsqNBxmv0GCmscSZAtTjUdgNiQYMToGRtVp1LFfR0kGn8wxoJte22E3NGzL0iyKjfi
4WRak/rsoBPBaQcCkogFU2ugmaVrad/XRPZgO7kAzzjfYlDx1AsKjQw+8urcfkOkae3Ct7THanWf
OY2DUSOBwm4C54JXK1ZFh7VWxRpCOm8z5jvoeTYkW1vjnGy3DhOwNqsh1IVjBKkus58j3fuY4BVN
e9uqaPUfR82cjbd4ylvjRW3qGDnl2CpNDHdiFaN+hI2+GlDL8yma/LmXtY6CYJ1qb44bQydCJTVu
K7bPKJDAIGJPy0CD+muKSsarhVmRppNGJIEspdss+9xRTB04f5bcDZrZfQgKDMqZbLPZxC7nSw/M
1OZGXawUXHY8xne8tXC9caU4u0ntiFhJFzjNHi75/lYmOX+1nuj8w2yMpBsA+evc0B2MBlkdBUtQ
YzneT8oIZSsG2YzpylIfCQMWX1Z1sj83LXrY3Qj6/KqAlaUdGLLG09WQJEDhukZPnV1H+2Hyk8Gi
YbUKXN67oikEHn2pw3pzy95YfTIo3fRk90AB0Rxa9VGYBcmaVCrjg1O68qUwGyyczUJsggdBhk9d
RTn0OjuxxtdWsMwg1V+K6bBZKeor1OVraE9m4XyZE7XHiNwJRIi3PUZWVOxNnGwWq6kExlDMDqC7
ntiZIWS5Wgw/q3Wzf6ypuYvrKu5r+nkTkncXel9lKiNEQmjZyK4RhoItM2kzrc99TgfwQendfk49
MCgo3nkBF7Ksd3IWrbiOCayHU9/pMmp9+C0toURrY8Z73UVwovGU5iraYTGpmjzO3A7E6iOijyDF
VWWdlZggr2Nem213vQyJo5x5bxP7RFe+Ig9mgiItPcWuibtXAPg5q9c7Y0UTqbDGOv4KmzkZv8zY
A7DbTxFBdp1ba8pzRSUDc5TMGwldgCnsvEyAOITdaO8QjJw1P1aZwpTdouaQuN/cKbPiT6uKizuN
S4bRTF7Fpw1NV1zF4MCMvW6NUu7J1JhVq3yBIsJChrWjMqDEJBpuU/XRitkrHHHWB5I7ERjn/XPW
5blyBbC3GR6q1NKaY5IQJLNjqK8njyjTqcbkWlSlD7R6ZpBKHhIMgqQf3LDggJsEek+T6yEuO6pE
h+HWvaN1ZFXIIRrwkJVKNu/dpQFyAPq8vMFkr5PsI1T9zUF+KkNQ6pzdCZoqbzpTMBgm9JOjLrhu
Hkk1NWt4HHbXttTWVlVcw46B6pfB6yFQAlYs4PakyG9GQ1vZUDuzp4hmNqjfIkeIlj3hVOW075Yk
uovqNIloXNe0YdgV1NpTrb79hv+3eYHcvS6h62b29dguzXXM/rQ9Gqp6Qt9qFrBFIHkeALxjikim
blWPqdWxg9bsvTp5CSwqoY08MQ4plyxCOrJmXJJwRTf2hhq7+YhddMLXitRbK8yGqmnxwrs4jxlc
a9putCb0RkWMvRhRAUz0icgR6WM2x6a4o1CFr7f1XADgUa84O4x9TBVjsmVT37Fj7ZwaMORR1pvT
Fxqv1rybJbacEG8mqDu2cI6/lCSx6iVEEubeQt1xEnbMQXxZkSwDbLXGA4Fh3RQSn2p+2dqSCtz2
3G6I27A1kO1zDbbwoHZFvz4Agk+wsDBv2Y9DatUnHqiZRA6gMmgU5GQ9OlCD0yCb1eSDxNeWpsrQ
LydYMZXjNxJoYmg0zShvhiqSJ8IQHooWoo6Hpa+4IVzWWXaOslRvZNE0T1gHLScgOCxq8x26ywqa
pRnzjKV4K5dPi5UQmNV0IEAOUafrt6hyMDl0LX6fWxoia33M+oWVnwNIcs9KYrwa9ZCnByHwnBB1
wCKMOMnQX0bKxeETTAp3wM0DhwnJEBmpJwYAo7pnrti2h4pUENYgt2RZpHluakFvlSim72eTrs9H
Cj5Onzyrt5FgTKq7Xkcy1d8TYPOPrSFqQhcTTf0KUZPsPdqFA7tNTTJHsHCv0UFtAQ4RU6Nt44MK
aUH1/2COOkBdIhOK35Vs2a8Eimoss2ZZZp7TFbiEEruy3/LZcJDGaglzNQblxlntzZxfuFsA7yic
YrBLohM7miU3gjJaEIyxkW2ukxhiBb9bo36SVa9Rx1OB2+Bbe86KyooUfDe1RCMG1dilLMc9JTyO
ubV9p9di92TSJv2bq9WgTaWRPCtjVT9oibXogb1sSQRFU4/XYKlt4EN2zzFLuDEywLTvW7po7LBH
XOnl99E0k6vO7qPvHdziF/xmotkvo2HuwRYNuSfTdWqBKMdSP/bKqH6bhtGi+2e20Wc1nbrvYG7r
6LmVmZGzszXlHGDFSfTXudDL8am2LJJ+iGAdKnuvp1JTfaWgXjD+MDH6daqylQHAmxh6o6jULTQ8
W/P0p06sO7YmCZQlmJ8WfCC/RAOJhpQXVGpkfIOPIG/hL2n8/+f0lmsK26TyoNWPgAG39m9TBZR/
5og/w97ZWl6ehdE4+zVX5mAhmyfI8UUFPxVldz/mBz9rCai0fpoq/LieTbOWDgYXZMj563fEHZGx
KdBBqJf43mK/9bjHQ6Ah/gpipZ/8ftZGXx8I+wRiNf5H89XL1W1UIAZahk1f8PtAknhUADVazum5
ttTAtfrem/Xq45+/4q8N9e0iTEtIot0ggEhEnd/kEhmkeXJY6MIqo7C8ZrGQbHa0yoM4H+u3/821
rE2IKzZD/2/9dBhqHZAW2sUDhy6/h3z03E6uejXIjIHCP1/rt3Hujy8muNCWLmCYCOd+/e0UrZ1W
8NkWNQ2rj7XY1UZRUdeDbFHeEzM0IShzYDvNWUuD3XDeFWSHQWK0HDgbuszsO+J5Jqj0rSmq5bQq
DWmZ//whfx3f/PUZEVtga+An4I369TOOMZ1WwnQtWnukcuG9Lw5kTUXh5Sr/12X5L4QHP93wv3VZ
rt+Ktyn9RWK1/Qt/tVnMfzEKNumj0GmxVQZ1/9NmMfCZ2Jw+YWXiCUGuSi/lrzaL4uIzQYOD02Sb
yKNc5CfrfiRWKBpWE2SiKI/4l0xCR/4jP8m2eP2y/JjWplHhxaTfwtvpXD7Hz0tsGW2h7PrKJG12
2CqjLZ/2qkNCE0Z5VH9OKip+jFvmBMZYyHAj6B8TiP53qTtYfuXo5ZmCoHiy+tQJ51yRp3ZLz6ni
RrvqXHLuCIqYIMl0nCPE2PYnEmHrY9P0i2+5mcdE6Syt6Wxapf4NE+JrOUoPyP5DvxKzHG0dinp0
fGvanLVz81n06sIn4fist+LEZnRuBg0p5nRryNn0l6Zqj4oLVI3MIZKf8sYNp2U8q0wYdpamfFd0
93kAjhSvQ9BxfsAO3hXQfjpoCUIJSHZrTs00oc0ALB6sroSO1zlwb2X01LZvy0K28pyah0EHcxYL
i+u32mNc5qFr1De9UES4quUTdMA9pZafzOuhiVrCYxkfyuVQawhlB4LbAtgYUC2T5BY+ELLPbvUT
nalZal0LBfqiEjBJ2omycG+1In1OVChBBhSjIg3IUvZjq/kSWVTMJdGVBPzq39SuS15VzgI+RxV6
YCYanbJBBDS0hUEDnX7TTM7T7DoBvdbygEvQ2KWAzB8qZNSiTr9KxEnn3HWUQBk4w+ATpL0yqF+N
XtBnMz8YP50SFbNo+QSazzdLQHDDNch35OHT9AamZNgjNIwfHE3etGAkmv65ApNPwKpPbRQDzoT2
qE/1ceq1F56oykP/etbd/oHuz1UzUSsZo67vi8G6W8lbhkma+UZXHd1xHg+4Nd/jaeFonRMeyqF7
GhJOyGv5kabD11iYtwSlnRnQ0WFSKU0zOBVeuUzfsSxwxBLVsSTbkH4zgnF1NcJaDNkBHIuv2GYW
yGzeNC/QGHZNJbPbDA4Q6oUREkG3XumVLfbVNKXhxPlaWoTXVxpJ5ga1R5TmB7XpbjoyHHeiaL8S
6/e1qoU/LMvRyIcTFFBshQRO7SRzcwyGTenRXLkb8vxbl5r3zNK/M40ciPzqZ0436TchDWamBAut
i+uZDRoOmJmfHNF/yrPuJm7UR6HwJ0qHXANSyHxdbzf+hxHYUXKs1/aUWNV7B6OZbIbYehtxwItx
JGqcUaMH5vFWYuOqXPkE38A3KA41paAtCK8xi3pysGkv2AovvfWYgoO+a2N4LYZRIZ5TB+0ALOtr
nhj6KVEk9edMEEtD4LVPyvGpzc03fTICSTCYHMj0XI4uzcMxvVvjM9IJz0YBXNFRWbRDhKZautqH
tZgnPYr3zXAaxnCFGz3OJrGHCkrOmraHRbqjVZbHSu4NG4D1Kv1aRiF5vl80g2dmcjSCV3gXJuAJ
s6FeVcWz0T3Ws+1L1HZAv+k/8dl55fHAvk2oq4rCs5tnmoYfCTwFas+R8zSEt93atNjD0La7Q203
X6Z+0nCFSdCo+FKww2GuzmVGf62oTVqBoMuT5cFRF4XQSGp7LK4GAWRfIQWC3Q4Fqw5x65WSOuLo
RlRwX8gvt0jadhY7r+5VqxPVrQ1os30Fo4DWKwG4mp5c2WrEOHR22dgHmrzLgorQiPLzWiwc1ZjO
x7oPbVkngHsE/AhQIDbeZVM6tyoGbelrijLe9xjwFCJrRXOcKcDcnbGiDvf6bAa/4PSZk+zxzhjP
RY7fiHab2sh91xrW11iNSRGUVbYaQZeNI6szOgH47Ra1vIu4hZ4BA8eiBfQTG+AQu3FRyqAflCIL
100T6Xf6MAP0aWK8tJhu1S3Et6jvSC2zg6iThFMQnPdawmCMloIX3gH8oCUx+nwxVtR5aE95y82l
z18K8JNv3ardVFlxK5xMua6ZHT5h5o8BQkSZvhPW8mhoDVoyYfevtXQqn2C7zwa8Wi+dhg9XiObQ
kxdwq/Ujr06fA/tp6LDMh0qHBgji5tSuIW0jj4CVc29O1yIddy6u3RKAL4kM3jB2hzHLtgMrN76+
mwzCFlx3nxv87ormEYhXBqy0yyFeT9oE6yiKQ0Kpy+vRnTPsN/1TmqY5Yq2IAXwakGVgX00j/8fQ
fVtFcbAdcI4I6w9kNB8mUlRaEDC41NJekioQopQAVCEQyilTHzBljE5KUviRnCAujCbO45h2B30l
SjirD1feoqMVD58tgLdyHFe4TKdubXx6vBdY9bZ9Jg9WGl07TRyuY/FITh4TeNsxnuIlKa+gTBt0
VBSGw/N9USvlURTFuZQ5/B8xR54FP2WHWmHPr7knsIX8uqX7FhXFdydHRmJILT0AhGywBOTFgehL
5te2HcjCpPBulqDBhpFg2QucKCnviPgOtbH8LgflSsT9PoKRz6jyxkleDbF0gE7Tc9k1dz3za8MA
qGkMuyXN9kN8yzh0DOBlIGObr5qGhkpBqizni9GXsmTTsUavb3I8k0AcVfldXfo72MnFLfZtOnFi
3XeadALkHVejOdzYss+gMZDDvBssrGSumN+i6TbKad6bhM/sp1ILkxSvwnolrdIfqtEfOS6xlYLW
AyfzWWQZUbE2iz+FWxIopd6HpHaFNhzeAKTsp96eT2syrjeRUh7Qa8RXlrGEZqrfEVSEygoPx06Z
y7vSRAAziuxpBSI09kGZDuG4Tkc7mjTi5wZgr82JJu0rakN65vSFNjpf1A7uUeuzs1OLJSAKlc+S
PnS4QiSpOjbr8qyWh27r06eN5Z6VPPluG1jZhPJeyPrg1DxIpCgT9uw3NU5Sty3BB/MAbAFZ+zxd
Pjd6Gy517Meqdojt8jWO5HVTJ4c24gVRbXJbqm/ZiOW9LIOChBuOMURh1fmzYfYHy+RdjKpbgk55
DcmNCR0E/keDMDGjrQ8LkdFT4r73ue2L9K6LrpItG7Ft4aWBbMQDJd2nbm6u0GlwvvlEaGwQqda+
n55bozuoi1V8Hho4O+uti8dtX/b1EdrBQcfONitEIkEnA230rLZvY6l8dfOErf+qjmiBpGV91kFz
CaIaTaLhi8jdD5CMmNJHAVEWoIlyp/zcTExiJrV45J10yBhil8MWyLQN3EhhfbeAsag9R5rWnVh9
U7iGhj57VSIf0qQjWq0zmZeZzbPSOtKDdBs4C+EeZi0iztCVH0uWQnp2nPgiogdv6Kbxlb9YMMnz
c5fel6kZZGRu408CS1Cna3yHn/XZdNIbIJ65j8l3z6NGaclIxEuj4Tz2bBlq/TYLAsV654akVeXY
prgEUZAectuh0RijjEYNygoWFLILEf+vL4AxK3baL7DMa4LFSSdxpzEACUqTnM6/eiN6pfKoOJ0D
s4DoUzZFB+LCmmoGjGzdA6aATVeLVxcwJ0lvg54cxnrpaaTY93aTTr5qqKwM3QYpRora50MXZlZk
+4g7PByxnsh4fhbSwGrrBgvdnuiXzk9NteVMVMpPdVVhPceQsn5tnNrFgwnS4QoOVOYP7byGKFYm
X9OV/LoDN+u3jXjCrE3aTmPeETc9v64QJb/D3PHTAaSoZiTXGc9QIIc7t58+rQuTlcw92Wt7BN7R
7jKd/r1Gx7dN/WyJr4zCxsBghXjjfBN9mymK3lNKW7lfF1rqtDXHz/gmn0qdE5aynNt+6sgjlYNX
J4DqUu1ZiawzsbSovMcj2Ai/cJRiV9rulTMnV1lK28vNbpAUPWOl+9p02U1S3buD+U50/ba5vLQE
piXEh0CcDjLA7MEUSbAmYKAOKyHXDIyKI1K1gwXFh37StQ63EhsfqdRyi0obqmA01Ue6rLfl1IZz
VPmroIM7U7gyRkB+3ji44TvqOy/eFCMmdEtH2ScCvuDSfwWnbB2oHhDr0dRurfjQdZlHKtLkjQ03
rzM3c9qYLwfIw7jwGdnQhccx1udPLptsUuZ7qUdHYxo+cRA8DWTPhBGZoLTml1MKE1rVnltncD01
YQxRdeIr7cDTxPrFnP8daj4ymSJCj5YGvXnPtvJk8i/R452CfAM+YZsRdGvHjdIznJp5eM4NxbOA
idCIzTxTat8nmX6LZzUc4uzz4A5M/WAQVlr6Irr5GjIK77Z7WPhZrOjQw5lt6i+RHaaSmkBwvCXN
nP1VDQCSarRxrTwoiuq5rQf3c7YM/ZUhiLoubVLZiiEUmnq7AiQDm9gCvcmoCWNjerYa40tVCDjF
bnqDNPutXUlSr8pPCShCL2Nop6XaByZgVPKtferG21ZHM2XLQytxlKsKs7NG3Dl2Ih9bUYWZRD62
6pxOG5tEpNYJp9Vm3ASIKF4lXzGCdWsnRDf1yNIh+bJiucNI/oL+puJq2kFr+IgSS+5IPzQ9CesH
emIVSjNn6teHFomzIN0pPgx7LM/a3HFKhB5hV6wjrkOFby6PzmrAoq+fKO81USqePc70FsJ+IJIJ
NIPf5XYo6vhhAhRsRvrDlMXBqNuBOWXMaw2CueTBmeZHK2peGg7uBYq2oaNGqgqvdc5uIQDoFJ+i
+qrqQI+5ZvsQmdB4xvEgScnYcrKb5B37/D6dnochsq9pyUGsWa3sCzlzMhBaNEN6SNqHGEwXlcLd
YLvJ1zhJVSS2aZF8i41hvWZMigBTrSvtyBOl1EHPyOkZPDROz3oyjskYucGSOvpTp+nNnaqt6lWe
8+zBOxNeoabDc1kVg2cKRz2i0Vh8uVA8R+t63ZYccUWDgqwDlBRynk+oqHmA0UFovmVP3X5d6Vma
jRrSwXyPwFESZKbG2hG5JLBvs50PrZ0WezlGXxR0Xp8IxFQo6GL9vZiL9rnDlLBPyMgMMV2l+woK
5Q79dUcS+FDfUcJq95GhTAe8t+YhYhjLvS9bI0wSx/hkJJUJjjtRmRQp8aI/mGsEqJ/TL2UOxFUT
5raZnJpqw3Mqlci3fGOWeVhQnOpzc2HTsPL6iq0lb/c2TW5/2tocHWz866RJtNvKiqZTWTlpGapT
vnzQZLU9ubTzkRWoPsZdshyZ/CqntQfyiXvdq4kppWGQ6uFCKAJWMXsmNW8tj2auzy9dY4NbW8ea
DYCP+WBBc/secZ7yU6AR+8oYowPDjZm0pnL5yE2Xolctl2ABD8E0GT2969kZVVDNN6uv8ixG6U70
2h5e3ezZMnb2Cs/DWzx01t41l/ydhRzoSpEE7TqqB0d1+pmsdTF/E6bTvEAeJe9czy3jaSJiypuH
SlwZxqw2cNMErDqnTg9qK3S/pFTvMpTVgNRIXUPnSf3blk8O+yE4+pR27cDNvyauCnB4vEVzaYNK
E8ke0VJs/cWGpcQyHmnCgDrLV/PG0nv7fdbL7Ektc+6XZejZ3lUbJWx0NXoa0dec66wxrmAr5j7y
23OupHm7W60tR14R/DWTWvf3tmjUL7GZDK8J1mDW1L5f74kCpyBxprJ4j8mUx4vf1VjCON0ebPBp
OVFrxqFFsw7omyiAj0qF9rKDLT8ByYr6/MhcR54BXeUnU6mzq4zj0UufM07OBsM8K2kaS4TIrqV4
tQ6s1OCqu9VBzxgWNVRafpbWeKZ+qonTZpOJAI8RNYoiaj2arnUPBSLziX94mIf6TQco2MroNOVk
3CYa9Ak65Yza+rxzSnDvPYOkpRvoAMCBdhyvKM3lzGiXZSQCkd7uUFlnq5dU7h4szuhTyI9PFlRv
X0I8Y4JPXV/5jClNao8qCl3SIuHiq82ezGEbLYZlRw/1VCV7lbuymMvoN7wD+xw0S+EP+bAFgoHN
35PRkoXSaTSfGFlI/Y49vQHgex5HV7tT1FlwDqjOhQFXXrEZ9OdF7+dM2u+1dbWvFWE/1KIMS6e6
BwU+7hGl9MOBGNgx3stpsK9nZtelL4tueIyr5gvRWdubOiU9uYRZJzxDXxp7xwgiPbeqbiIwy1lS
UYujhZjFuxkx+qVL5MzXYHNcpqFFaV1xQtaCCu4a+4ahM1bH6d+etKZut3CfaG9Jd0MLNlXzUegr
Pc/VBlgHrlOdoeDJ+0nlqK3r1FIcRobxNWlKxE8rAiNWv2gAHa6jLAKRpgpvbSv5SelacjRt/l5C
xGUWkJBRXK22GA8EKB57EAC7NlaHa4ThTmBoo/5kiHU7eqzOeJyEVtBTtKPl1NOoYHvNm+4aVToy
VoyBV3oT6YR7jJobYqf4b/bOZMlOZNu2//L6pDlObXbfbex6R10qig4WEVJQlw448PVvIJ3zriKU
V7Lsn2aWCDa4+1przjE5lTrmbNJU6bojTRmELJSBZQ8xM+rFvvWG/pUg3WSjNNVwivxh1TUVU7Rh
Z8TWvm/0GdojfSPRBsOewcby5uWVQCLAOYSCOXOQYEcEs6Rs4qRWZM03J1FoHSCMEe87IPsjwSdG
vBaPp8Rr0i5BzgvZuCY1+MSdqivHd9AGdEXUXueBJZ8jarBg1fRNWVJDkvsKqvzUMlmx06wdLiGC
fLH75j6rFI3FLromBrZblwaAejQDa7IP+cF6TP2em+oVGRu83dZtJ/czBqYnMgGrM5x63QrUzIlk
raW0SZ4t04gPOm+f3CK9MsfujtT5d5aRteZRciylDjcuBhTYHCyQjtm2ZqKsHmmB8a9M4SOBC/nW
zX29lmnKu1T5G4F+AQwsZVj/4OQEtYYahlDjPcnKvqWTZO7DlhlikFtXesTkIXS1pESvVVYZB9J4
v6gGSXg02901faarpBzh5Y/bVNxZxAqdVU72SvDmKV4K+r2GYzdn6ACba8Ogma4cmM6oTRpIlxxO
Br4k3yAgyKNfh+RqF8tQPoe4gvAVMs3UaAbvk9bd+grgQS/uJvrzK7SNl6Pi5OAExVtuywthV+g+
QjJfevBY4B2nXe2I6s3hXalZlTdWn1+KjOkySV+kClgb7enb3LW7/SzK+mbohb/FBXTWZPKhnK03
1bkvXXqvQgKpwmpLOoG1z72HKmcCgc2CnlNXwMXMcKCYzsscuDzExEPmFJxPI2AigwZAOyE5XLjQ
DVDVfU9abM28uaI35kTVFbPa7aDqw1jXW25157AihExfik7sqJu/AAJhXy/sYR026UmgS1AWUJVo
uNo330PR2rK9031/GQZIaymgz/RM0CB0VdQaUmyTKf8Wq6GlF+ndDKJJDxnntDP6DQeECcl5ZnLI
831rh1onvMJUTuB30H6zXA6kUDvLKxrENyOnfjir1MqhdgjPdU7gYyebJvGCbQdMSCX6wEzHfgS8
SlVQfyEhdEdd1Gw6v/imySPf53EN+ReYh7hMMC3dW9Ivj7Bm3GJvucYTnYPTvqRXbfr6iy97AqfG
8SAGdd1M1dca8td6BoeyA7L4rqJ00ZW8EyT24DcEE1YWgDbbTqGSorLZt36c7eio3OuErrmImmsy
nrMT2s/zuZGEza7QCOrJmKnXyHlRASmLdI/x2c3zY4DIEwQ3GHhdVHd0442VKsRJiEpyjz7PXhMA
y/CIYcbRQadWLWEEKKAcsrh71wJ56m5mUoGFFYqNMBueHLnRg8TlZuYOvZzxcXIyYpWH4CzrZ3lu
kByLIcXX12NvGuvvusY4mMiIrOwtlQHGUkI7uMPZZ8+dz+omvw7rBHVRJO8wg/grM03lc+/E+iC0
gEZL0jvCqmBKL90URdQANmzlM1lbj91Xv1XOcTYydTvNJDqwkY+nVRW/zkaYPNlz5F+EKjyUPa9L
ZLiUJ80yHknxLtTNCVUReqaQpGgCmc0eOakFX2yb+Go6c4PM2OH1I0OoOgv7ck/66haL58vY0LCj
7QF72WEwFhCZ1DnmSo/6m2RdbvLsMWYOUzEeWg84YGa6OKxo4TqXldgiDnXOJZz7TT2aW2VnX2Ua
7yDlrSBAIOTU4S63svum7dwjgMu1bdKohnq21YbBj0T8iEEdF1r3iQFjso87RT+6e09V8zhnQXwW
eOlmWogwoFpXHSeMFYkVKVobc9XZ6UnZiKMyHbraLNHxQt815+HZaUi+gI2rMfz49zPBXYOXnJL7
dGKm3iHNs32Qca7KYFRX6hBrxGrQaM4SJOgXiDbDdRbgc6klS3UgwnnDSINGVEnGlEgCFrWUm6R3
VdVnyKyPmIFyTq29czCDsxKb18Gu8+wkCw0cdrWNP6XO7ghKfEB1/M4Ui9udL11ZViztywkhfgxo
MCHbGjeAOjjqa3GbpMn9CFxqjWLkaDfzcUKqHZYmaefuPmWItWLqd5rY+oSNkbCVBPTBMtfcdY5V
b1KbUsRjupFmFh1HEZzmpiQGDjORmjveHK39lT865gnjkDsDL9jQ12rdGM1TyHR7MwA/Ps+4k13l
1vgTC5coeYdzm/WlSp+Ufm8Uww4C0FeoQJHrwm371kXuM9S3VevZBxxtJgOskoYvZs97nEfFiVPz
wcrowhrmuypJXirRPomRsUIRQmBVWIaii2bI+Vkbd1rNeWzv0sj3NwEVJsxFTFg97F6OZxwbSB1B
qY9l3rwemhSDKM8hTQjNisABOhADhDjtIrs41B2rw+zTasgqYqNibH12KbaOudMu8s90PgQFylCc
98gYBTm4lP0XxViYm9xBQ5kl48loWfY+hgh87wELY5sz442ReQpJoPXWM+0YlLFfRpyDEcOokmG8
adDCb1Q9PwMvvk7TM52NRGLVYjPnNgVMXt01PIWzOTNZwE33zsz4800pW94s2k1mkvjNg+a9cwYB
UuwtHVr92jE/3DlexsWvhGugyK7C4MLzfFLJwZR41mVa0wfSdfElk2g+7WDmxD3cGpw1DmATWHD6
FwTeExLMQH+xaMimjU+TunOvhYwOM3lF/Gt7eqoMNWLyjQK2dvCAdARvhJusEWhk4IDTe4xtBI9p
692dd6Xijlc22YqbMo4eJWFsOveZLMroei4YNo4j0X7RfBNyBLFFzNyZEUlUvEdYxuloY7oT84Kj
5NjKVnOJyv/Zq8s9uSGbZrHMg0Ii8Dc8jXRxipOV8nN2e0LVi0NaWsegZq/OEJC+saFEaxyqNZRy
tQfKWx9UVbWbQCJFpTrhcFCUl3xa2aav5htqobXrMpQLq9nekEBfbSpInKDi9B0dYNpdfX0IY4bB
5lcO/ociNs7Lmto+9fKvkdLnbt4+QFbg07OC9RBfMRGCxl0DGWdBrpS1gR5zVnIoLB5y3R/NkEGK
5dNTc/vkS2HmO2ueok3SmeGNn9Vv2spvlOYrE6442m5H8zE5DbAHpmb0iP06XNdm/V5UyBEmI9pj
IMReIIhy1u5E0x86Pai75LyIzdeeqO1zCd9zZSr7VER9v4HfuzWGeBuUenp2RdE+JCQaYQWg+efR
FNpwZjx0k/E02tm2jBtadCQSoAMh0ogUauWh7C3gf4cXHWifAJF5OYx3hHNsfKFR11fbVnbv9DqZ
Z4qQDyuc7jUwr+d+KK8milXUpytRD9tsMCiH/ObU77pT9OFX5fwUEaJX+wXaAXOF4/yath3WP3uP
R5u4FESrvIuh1e5Hk+ZdReLsmnp1Z+X6mHesSdakNsWQXHQDlo9h4C/8jgg1tmbcs8gVLhkPHOvU
3I2V9WY0rPtR252XgzhbvIwEl9BOux4kSXA0rMlS7S+tstkM1pcCBFfE4C+wb0uvOukmcRLHy1HA
1uGaPZsKUGz8kh3RNx6NBnEmRdap8jTqn2lvWrgjTXWWYr5il8X016sjfLa1MRyEX3CI5N1L/H03
xW+oaVddRWRABfSExydY4/LIu1P08rMKo3FvOzubiF1miDdSNQ/x1Ky7LNrGoCEHJ242bJDxuxWx
yiJyW49udqTGX7WFu51nJE1RFx1bdzpXZsKXhbu1yaIHYQwnmUlrpbjmuKl3KVNiSLg4T9MXB0Ft
ZBt3XaG2Yoi2NeBlAwy4sKgtWpOxgTztW/tYu5jdZ8OiiwsjT/HHLGRLnpQS8doZkkM5owTAK+Kr
eQ/j8qSACRHOGPjz4sXJ7YfBmy7pueWbkd6+W54OLWrogM3LaeJrQ5XYcWMxjVtP4ItN0nr6Rmie
ZFZuv49xSRYoD8qpb0SQ3c7OSVB2mymXt0k5XGiGJizsGJbcWm3HIOm2aZYhi6j2jBoxIA0GdTRw
8pOJ/XFLXsaFhV78XnE8ZYGMabjSTiE04cSZyq3f59Sh5vymODglbXYb5POtr/Qh6X3m5EVwns5+
c9aIPr1AkjRfVsN4OsqZo074Bw3pdyXqD/Xs8ev//T/fhWpYC5c+KcHTmEc+8U7qYJhDohWR0lSe
czllodvsbTIIvpZemz8A96WRmpSTdwancOAEGE+d3OqcUe8fBLufOCCo+Rbl3QLl9cGggSf6pPpM
MF+7RQf0E/meeiHGiF/apCcINL0os5umMIyvtO39u7yv1K3fWRr3n1Yd+u//pIGVXfID5M3Y6fe6
y75NupfyYxzY9//oh/bSsP9CmI+Ke/m9aOhhrfi3+HJRUaJEFh72AwoiWHYoLP9tcvXIK7chcdiB
T9Q5Htj/L74k/pwWJ38beNmi1UaO/t//9UFXrj799c+674+6XNLATJOLgMzF30og9pKl/rPwUrpd
UOH4eE58jZzIG8NVP47iDwL6T+rOHxdZAtYXdSdSz08fjV0UHpVd9AzNOz6UU7dgLQ3jRNT6T5DW
v70d/L/0kSENoNr/eDuRMwd5MAVPJu4LojlgUtx0E2mxm59+5L9Ry/96GQnOe2GrgcTjl/t0mV6z
vKrKedQCmem2FEV/Nzo5vcHfX+ajKH/5cbgM4nEMyPhUve/C75+MB3j+EkJwrMdSTOa28epwFcwm
gbvwpFZhLxm7WpV97unGP7GmvP7DTS6/yk9L3ferO5aEWeUvL+LnBSbjLWSXEY9WkYYbyyw65sf0
jje2Y4QI0ArCzyc3vZiMpPmDHeDv7htmE9RuPNwcoj+JxaukgkVrzo+NjGgujRQY4Vq7anZ2NDIN
ceisknGFO4ZevqscRgxExta6/oNk/de3dhEqS34E3lxpfZask7pd5ySpPcJ5Izquie4wBXHWZ+r1
jy8U0BJacqxcXigIeh9fWmrxGKq29YgkDJpD7zRbptXRmsN3dPz9C2V9Z6h9+FFRbPv8bQj+iPF9
75OlvXQNg5c2vphBNOFxtZOYsgu6A7D9qi5QWuoFthCTNbmW0xCeeEFEp1W4BeoBNS3IfMoa2jWq
0zGWX5Rvr6FHw2XVt671UuiOyjAysQQxPmrKcOPOY1ZtB6thFDpMBIeuZJugszPgcYDaaUqUOj6h
c4h85wIjMsM5882Xvk2fdJhjeLchumIOd1mEP9COINWWDQJM7FyWpU5DfFPnvjP3ZwmGv3GHWslH
Htv09Ytf2JZ9roA3ldeAfuIHizRuj+n1KKoDGoQA2WKaAtfJTGu4rBu3b5BKan9k+BQgiTMgHt66
Q0nVI6Xd1dt6Ymi0LjSdkbXIi+or9MrU2eYizYdjaMv2bqLCCVZu3TKpz7PC8A7EDKljHdaxWM+M
iJjAt07trpyZmVsURTaEnz7kiDU44zTceeQSWIBzXMrEIkuG59go46+twEi/WlxnGdU3lpPwBa2Y
iF57aqibeQCdczH0btivR5DBBKZiFzR4sHthpDFtqU5aMVpdP40tsYE2bRnX9OIUXQWGz6UKaMl6
bTNnV6GTZK1O14WR5wGiFsbsnWlsp7puh3pl1xo+EjnrjtG2T3VdJal1LWf7e/WgnULdgEXgAIIg
OUdScquroOqwirZNi37LwpuKes5ss0bsaKIOhCGvMgeQh88Y34gq8tiLyZs7/24JfYxiRCyzCE2x
Y2bMj782TCce2w3pK1Vu2RsX+mnzEA6D1dtoAb2+JnQXRoAdHlHD+AHQN+kQqwbsY8YyZ1F2vQMd
7xcBjXDRjw5YyOvwbLBIkJquHJmkzAoyq7badO+mk7O0pQphlOW9ipcI2w3tOQ6Gq6qp6fHYFpcC
IZjQ+DsGjWK41HeNKC7iQGTidBhAuOyRWLbvGD/1TPxt658HMaFsx8os/AerHQBfdbabf0vzSkbv
9UhY7wXpUnO8aht0mZfkqhmXnZ8n4X5k1Yu/TFCxm7Xpl0LuvRYUOQ5YZ7iOC2hvl2MdGfPKbMr0
aay61NsPLT4LTZtuNnkYUo/VQyzNut/Hs+tbZ2BgYpchBaFWKGoQIAIoiMz01KQAfXQzdDerYlZl
sjVnDAtkUgel3BuMOerXKM7IbERzS5LXiEOEfxVS94h3g3lU9KhDOia0lykf7ifdDdYdTcEwJC63
p/D2J1wcjxApHOtucgvcpPjWG/dNMZalhsyLySROyOkLWSFgIcqDJgafO0d80biojsMuDTrkrIwV
wM2IjkCbVaPaIb3P5qRF4pC0BF7dTVZVOiiqgUb0rDWmdM4IHKfAiGOoYKWZulcTNj5qC9dgulfq
Ib9GKJQxWWQ0AHDLkYhjTJxiTAhSxUht6mt5ptFvxjQD2vyajPPxCjtXiswDzh4mr7xORjbHEAlb
6iTme9/wQHcqAYpI7OAA0cNCZjHR9jZdtSr0EJ8XrCxqPZmYV/d1Qp75KqH/le3l6IbXkZXDGwAM
Itbkv/O5JAQuUXIV2F7BMEFhX5X0Iu/CyHPuK4Ox5IYwPNoCRB61ejekOPEJMQ8dZFRlT+IE6JwY
2rWXPKlJM/pr43S8Mu3YsQivMzLSoFVI0yEpIyJF/NIpLrVF4bsyEZN/KWkfPsPopxHsZEb4BNC/
eutJ6eLko2k1ebFMv8X2DFYgVol6Ji9BnNcNQ8aN2SVEYvd9J+iQoSp8qvj52k3jpGRWgRkyiEsy
q+DZCcolWMAGyk57pnPXUanVA9Tv+GnyneI1lroGNtCWzWtXVHB73AQbRz2WVbKPMelelKOJCiMz
bNBSPqwNEGjWnLw6XuHQqgRibhq99ZIWxuiucSSTx8KUOLk1UYE+x6Np3/fC0G+sUIjYqj4J/A3b
nImJw2tltq5R6mPjEbiFjTn23sdo9OfVzGX6FfESVriByKh5A/OgJPak68XNLO1y5CIt/fHabRyk
kM6cZ2gWiHffcdPMdosZsj/ic7gaSKWW4XZaFsz7i15O9gYqH8Z1K8r0hZiVZv4q3elqAnn33idZ
d6aMgQEdv4DeuGysqMayHtoCn054UWGpajZEGcAGKIMZkIJlEL27IZac1Dastz1krtQf36yy9rK1
PRAjSFp5Fr1NqVdKTOmxhXV4MlgLJTNAJMmTU13kTPtQSwLBfW21o2gSmHD8yKCZihfXxzSwwZhr
MO6YSkYCsvFKtZ0FM0BGodhr9vzbLe1HXw3ZFgxIfwZRipi2IlFlumuMMHvkkynNvSavhMircIHF
tHmnM1SetXNjqQRZ5fdz0X98g/gGOVz/78mv55DH3t6qj8ZB/ot/Fa/mX2Ip2KhPMT4vBPYPxatJ
iLVHwpFDleIvpMx/Fa/W4jdEwbXkWAsirDhY/8s4KMVfnifQ8GNW5RDHsvuPald3ORn/fJqlrDYp
TCyXYw/tELEUEj8VSP4cREY5RS/sncSPFFMmi4vaZnchNbBvmiOyoJRtOuoKiG/daFF0rND8B4oQ
zNlPnZwYwUSW7Pz9j3OA/nEqYP9bzgji+4HBXs4OxBkt54gFd0qsHqsnm2pdUX6FR8pqdl90J6XH
WQSSQtA8RPLHMSX8cWppZDJyhkkr9DP4+DCvR71/Z/849sQBYJXyHI2/7IYd5KC8v2Vp7vOrifax
8wiiPidFq6J7dgVTEikWvk0RvCQF1pIT24m9ieS/fnS3QTFWHtOIKMt3SREBu4ikolgbh04023Gy
23fAk4tVwpaETnIoCeqboNeiu6zdIn8yGuaMR09LZI+iGESFs9KNWDB13yyxgjW6YLdMMaVH/shZ
dA7puwM3YKzZGY3aEEXY7FAPk1zo9H5JZqkEDHHpDRVnBLh/qbcL7CkzDl1bWPk1iaFlu/aHBgtn
3HZOvU+cxjko25cBZ6Omq0Fk9u6wypaEG84aTvao/Gw6tzgXfo/vHN9rl/i6Nzvqs/KixttknpqJ
iu4MZbmMdXwrfCOeWKV7a0xqfY/YIQnwZUTppLJtIvw5eeEMYtknzP5y/xuanjh9DDgOtZdeHQXq
lAm75TIh4zC7jRG6WScFLfVraJ61v7P9dnwtSFuMth0UnQ4LpC1uDLgIMcrOASypQYIwE+G5ZH2F
lTMunh8ODuukMRkRzAxanp0yKW9nItSsTTtGw13Hp5ahfR98ut3QGK48+b21Z7sKkaAPE2LDP2Kz
iKpKvg+SZv46E8Nwm1hM9pg8lmwzWSzay9aj4bKcsgMkb1uQfwHArbzSjn6FvELiU5hZGL1jECTl
vkwmf8dQIw9OOs4+hPMQboumFg3LfN6VPjPdGeaPuZpGjuLbOCmD7CLtzTrbDWY+3de9qM9jD7Ms
wd31yHmS7kV06Sl0pJvILxMIN7VrPud+3+BwQ6L6Lobat/ZC2Xw2ojEs9zwHvm5vpk7kN0WtTf+o
teE4+wGhBh6ayJ6ivWsn7S7Jk9RZUpXzm9zTICTJPw0krPTWqHZU2TP+Ehe2ErtwFmLZDUhqZmDJ
PryvHHrF69Ihdnefhy7yocBjp9r0YW0+JS1zEn60KiD4ViK3t46qhde4cWQ28BNKVHeKYXGfhluh
B6Ndih2Oi/xATXLU6BFaashZ3yOnjAt0mjK7juMKYY0/jyBvGp4MsVM9GiUIH24ZbYpw1LS8i9w4
yyUGpRUNn7FlRJBggw4mSWx7L5Peo7armSU0EL7vWHqjW5rO0ENCv8c2RGyNtu8yRF16n/Sozwl8
Fz3SozDD8zLj6pRribgSZ4MRO/Fjq2Yk1dWYTnxyyB38zczU9YVnrfUVCAb7Ou06aMdaS8O4DRrk
zNy4se3L0n8xdUNstq0L2+WxF6ioyarOPA7eZV1uQdriMgKY5C6lLee5VVqb2Uxhr8ayPSRjNagd
sUaUArJrco9zES5v0OCFL+tnSfTkKTQM27qStVbVTpkTu789dhgHm9FIXubWca4Lgm4QoY0uNpCK
MwXzVtyQ756y5WFgxa8fil7jegLDyVAsaWzHxCeR2hyq4FWhMepl8Eg1X93ZkeJppdqoxzPbQ8G4
db1h8BDgUjzvmswe2q0ZtUGwTgb47YysXNCaF3qobXlOncvhiPm1K7/0tee9EHmQ9Q8KrUa3s3g0
UEbHOMtunXAM8M8YwkoO2iVn9WiP7jjsYN4YFafWStxmngUaF1ilSzgi9nKx43wvXwfSyXlDM+1V
W2rnzLoURazNLfRRVW1acEmksU2eIVmi5hk7JlCead0ycLG+lX5F7PiqiPPAUEtiUlCPTO/BlyBV
i7NmugIK3hPVHOKAhMbizvh0+ErnycOJCSyNZhs1Qs+kyid2Cns2JVbSkRiNyvTM4RjdvpKlt8Tc
gsNqEQ9AE9PWukJXGD/ELrOQdY9acH5DgC3ulc/0u1pNzpCG4zowipDlZUCi4122UT+hW9BUfzsv
azqx0ags4kMKszBCgMLivk6HtOivBvpa054BC3vlxm6HPqXsNyWeEU4p6TABeM/kTeH6fbeuJa2a
7cgM3NxExujMF6mKcSTaaWJOxBLafbSveva2tUcD/9r2E0+PsJmsJjqibp7NvYMZOVvliAMcFNN+
3O/nCDbpY1YNMxHRaUSYOiGX+Jd9uYp7jrT1OkhpY31LIib/pyoTDnZDYnLHnMxgx/C7F38uyhHH
Fl9YuTGHxObMjiFLll/SPB1RCBUzPRyiaflx62OemgQYMgGEtwv8puvi6byk7xluAWgXw6mteuWf
KGPS7t6WxCFxrolbYU9rrxj7cWuz46mQQ3To21uUTpymV5WgDZChRhdQXFe0gUeHAqYvzWE/Ldwy
dgzquhlocBaxNkmyzONzQLWG+9x0zqTOB1PU/aUuW2QclBRJ2D7U0qqdsw7Sm1ym34Z7GhvAhq78
LqvKTdBoz8O80lbzcFW7pTHdNWErhqeuWijKK4P2E27vZJyS4yQjahSW8qJtb5zQY4C48hyzem4K
G0lwrrRRbm2nzcOnMHCqZlvEvndHIz0458F582b27PK19vrF+TCDPBmeKVJyDMBxGE3LVN+1TxJO
BqiC4jYeXjIg2K9NSXTdIScWfTgbXT7jYyhSTZomqBx9lRU1ugzsnZ6LOrAq49MpsuziJESXVgLT
BAT5CIeROyW5O2ofRloyt23Rl0/u0l6+B8cJeLn0p9be17Oo6f3hTBjWeiyhIwauzMVGDvhtj6j7
EuMuz9mlb3RQOYWBzg5S9cG3Y7aCAUoOf6iu0TeM+kO9/U8Z9O8xHtON35VB80vxmjT9tw+VkMt/
9KMSsgVjPEyEzOuoeSxhM5L4Echrib8kbxcjJ/RyJhDb/xniGab4y/aETxwHFcoCk+X/92+EinT/
8hcWjjAD7FeUS/+oFPo4q+B/sySjwTSy4FMxmJKf8E2CRrQRObSvOAEbaBMr56zo/fS6cRXry0+P
5m+GXx+Lrh/XMjHfwcWljBPmp+kMB6FgUDkVvx+QCboOW38wVxH2hDdEUcOpxZnzT6OYj/O275f0
LTRfjLsJh8LL+bHOo6mPdkE26IVd3SEPmYwtjr/kD9ORv7kxnxqSHDJGq4RafJqN5J5Fdgpkc6qO
AOEfq467dumiwimXpe/QJy1BMP7+Yf7ND8eAVwQ0bGwOGPLTNRfwA6cFD61kT7w6J9wCaWc8I9Xt
PPan31/s724wYN4sXROyGDjrj48xDeklyQz38qDKGiVs4HzFJtkcGmOoIf5xzPnDq7L8Lv9Tn/v0
w4E6u4ypHV4Tvp9P9TkvpBiqDP4oRp9ToSb07mF9SlH7RaVOcFaU7BOgUX9/l59fluWiDLa4os01
f1Cdf2oKEELKEXaRzsEY4aRTuCOxy1X+h5fl16uguxCeTSAUc3hERB+fJQGSBQOKnCO5WQ8XCVbi
80Z5r7+/lc9vByNmF+cz02xkAvSCP733AHj9uW45r9WO2d4H2NOuMgnUVZl9cfjHl/KkwwdNODEN
nc/3o2xQoql2ABVH7MnYj6gTV4k16UdE6f38h99oedM+vhhk4rBeYeDxKFc+N250AiIRgAbwRLIc
DmkwhQ9xPfQPLdkr54U5LTQRWJN/+Ng+v/88Tt8NFsqc5KHanwettJSbpvZjQjZNt7sGmTqepn5Q
nllMuNbTVArnD+//37wkiDvAZ7FMUrY4yz//6VUkZKEhyBxGJKp6fxskVgjWdxr/8Fn//VUWBQfr
I6PRT5914tjGmBTQrC1Z07VFtLih3gj/+cNblCjoHghDZK+TH++FoGHcukLNK/o9zb7KHOOCDFHv
ROIjfo/7srn6/Qv569qxJBwFrB/LjZn+p2c3tcibqppEVMeaDzxlCNwzM9uq6x/rwiSKo+2Qjpp/
iAv/my8ukLaF+ID0NTaCT1+cC8e2aMGgYweZAIX0DoHRCDQOoTH397+/wV9+tmWNkoukjCaqFEub
9OeXo0Hc3eNjwubkW+pcz1G6Lwk3+qevoA8/0oWG72GzJWjn02OcDaYZtlkADJsIslwZDD82NXPd
2394M8sqJdAwUJsjiws+3QxiZsYlHTCvya2rlasBfJWt/BPq8JdHRrS59JZ8YDZol9DLj4+MkPfO
y2xe8qBJcXoOIaZ/skk2v7+XX94BvlgCCYSzrIRQ/z9dZXJMOWAs54exfeOkzeYZW7s9rlPg+7vf
X+rXG1outQiwOFBJ+V3k99MCgSgqmUBu27QFY8wCU9EL+zjViSe3v7/Qsh19WHDxFnNgWYSL9LM4
in58cu0Ad7iTswdgzg1N1vSp8w6JXWAXk96koVzLKZvWbuPli85ixIDva2ZD//h+mSPwZZkOwwN2
50+Plu/VIlwLc2Q6DmN0MoUkDeylVdTVH+7319/QlZ65rB4cVLnOp+/YCFPciE7gQSWvyl0c4EKa
yTw5RFYt737/aH/9Dcn2c23I+4jpODd+Wn7d2XSatqCmV8NcX3o4Boknw075j69iBzZFBgU5Q53v
BMWf3pSpjFxk6jh7Ur+MoO+Bfip7Hf/hsQXm5wcH6NYT1BCQS9lMvM8KOicBxDjA5lvjO8esmLN/
oULWcfPV87uwfTIYaKPEx2CNM6xL6pBGH75mOwLIksXlrdsqr9jhlm1YPg3DqFatpGO8kWGRibOE
huRXD3t5XeLOztpvYZhX6drG+or9OVGivY0sNXi7kN2YjnPajBj6yLbP2hMxhjPx9gpuKTlUCqAx
6UCTOUwOrUZiaewAcUofTf6xkWmQXKfxaA87rfwI4xn7WTNcO2MITINkosDezmXZm9ceGQ3ZyqzT
flh5NT7mdZM6k7efrCXXHTNi/QVSjthb1QCavOHu6svQDgzvKW71lJ8LVdB+xmez+LMAWkPCmKou
OGRJYJZXMx2K6TgqZkfXxPMmzc5Uxjiecd6eCpRMXj86iA/SOtgPJQlHiHlpZrGnZkv2TTfKxLmp
1BjGu1gxF1hbiG/s66xw2mSDz6S5htlsopFK0KlBaFAoTTIIgNWqz/za2fWOkuWjpEUnTirQ0da9
dEVMMhJqkyR/weXjxtvaJ35hNUdWTM6DQHlBmonfdAAsBvowjVkRxAAbM3rOUu2Da2pHiVN/NJN7
ESfGfPSD2mAANKX4fFvZVsmVN8XuPWIVOGTYnbEKYLu13mc1AEvKLWKa6NmR78GvRuJZu1EJeT64
Uvv4mk6fV60LL8YD5FZZjsi84P9+TTYaow2jcDFpWODb8cHn9BexcxR5d8Gwww1OylrmV33TW+7d
BF1iOiqwdk7IYlYQbrFFcJOijZhEHnX9Ro8qNl79lMGhtZ4tpnIX8OSK9pT2i2NtawMNy9ekmOZj
a01+iHIjB9BZ0renfc9aXYE2SWju7FAZdO1t3eG/fp3QdlnWuiyFTwAEVrAOFlTmBgYTEEUoHeEi
ZdFE3rCNGlxA3kZiER++guwU3RlhM7n61jdpW4P5zzAcRTt7sswLgZU+PlHL9Gg7tK7ZHPhDqLdM
oNDYh4GXXAFta95BqitzhV+rM7DrEFHWY4Qpi+qqMQ2zsyn5LGt4m9Mw5VelQxcYx2Cc3eFV6EKW
+6gP8PHLAGMvvFKHmAJAi9hwg7QFt9EKvI+w+FxjPLawe/8fe+exHDuSZul36XV7GhxwqG0gdFBr
cgNLkpfQ2iGffj7cnLKuypmpsd63Wa7qVuYlIwD3X5zzHTdY4qSJ7qfcYoIvtT/415OO6+4QRwjj
PF6q4RCjvDW+ig47SeAhSLvoJTLmq3wKRY4UHTnFyYoz9LMMGDG85BgIb/RoRdFl6j2dP/hWkslD
Uk2x2MaiacwdcCSyNRlwMkcO/RA+lQxZK+6ylDzw3RoegAUmDfGtcpJyg5GCzccgZn+hJKlC53bK
RvlCbpwxgJ4RjdopfHSIGd04znZoDofqSKwjSD9ggUSZqK5uwsBLhwiGOz6cX9i0EgrgOEcBWReV
kke7H8vx3c5U051iOh7/mAiWm5e6KyJ11/vR6Lxqncbg5HPf7k+Oh6HpoLsIcwDPfWvv8U34r42t
k2uj9gWALWKxfhmy7yL4JA2k10UTmrPLQvCWO/KpvPyxab2c1smo5PoF9eOfCkGUi2Swip+qMc39
oFyppeh5zPIGaA6opV56yXx0o8pKA5xJpo2Ok4b/OGYxoMSyixFW+ryNb5UrANwIqAr3Xd+WrBKn
XNxkc9Zgi6QtQEBJ8ODBgmxvbUoyhchPKLBY1llTy8BkMdySPBTaHfwAL61v55AoiF0stNOhhWpt
IPmW8Lxdbad4anSJZBEkEekn6z6qDd8iqhpa9wob35UFxKK9QcWdnHCTrdZGUsHSYHaJDHjXUQ8p
pmSr+e7kXJyB6RF48gO0KUa9JPE/XlykewN+lRhKRgOJW1w5jQGY0ivz3DkjVeps3JgGaCcu8dnY
sIZv+p0yWaLs2ahKaLihJuuyJqoBe5Q/s06JwJEs55i3Re5bkRo4Zvty0mf4Foh8sFTaBSy1zkpP
+CDZ1Ud5nprPmtUjG2xXRf7Z4CrHtjwSRreZGApRoziz3+wtMMbOLjNr95NjrTGuncoleCkCDLBq
j+Dv1EloZ0HsVsr9IDhxAKQriNM9z30Eso9vslo3O1hZoTos/CZj1GNqqhWQwsAe2Hzu/FZFbL4g
hrPHHTMjCOXAjH+pXSsPxDiSwRtNKIyCRdYUhbXvkLYk2hBSEUb5MeCBcqjxfWs8TkMHKoZQDPif
1ZjZ0V5zB3wkczs+pjJRSGWFw6uY5624rUWIi9is02Hc5CyTapK7Bz8955kp2u3siwT5ICEeKYDC
oSFkr5ngCzNqTH/M1dQUaF+yTur6Yv70agywoHSt0dtlbdNztoOvYFBuSLQVfi27fmcauZmjYahX
dag50K8ONdAaMBi5CWZu8ENO5MF59XQZl6ekKAUg5liSwFOVY+gQP5XM90z95jJwuprlcWsKFv6V
k+YXnbPIwb/YqRd3GdBJFZ2kMe0ilMBba+jR6xVZOC5bt4ZcEy9L5vLzxLZEOIcwcNO4TsFaFDM/
W5p8KRBW41FdNgagsjfWxpJXHrZCuRma1gWJajfWd+wSjrcRo8VYqxtKoIUILxuTbdXQCPDDXAZw
YFKwVETolX+yaCC3qrYq+cTWAl9ulZvNuTXIKgukSAFerjKOnRsNnXtjdURx7ZktTB4FUs6W+i9i
am+bwPFrAgfTPUyWsLmLiBqMbuc4r9FnkPsLjLX9TWZFdgqllahIrJ6uQYr3dfYb55oT7jI9mr+J
rxVCovRGpWoZDlBt0glfrOLZKeLZkRdwPH52qakl9FOZ+iyCWQGtFFrH6qOVBxN3Cnh0xSrVWPbF
b5YtjPBKR1fmb9hty/aw5n41GxcFZMtFynoaCbxCeCGQMX5QtpisTIG/oAEmVyjcKlH0x4QLsTsM
TgR8at3a4TzPC3TeEc1hjd6nB3fiVDguAzi6WBIE68gzWhG06mXRSqbCuCLvvT5pfAh+PoAwtOZJ
tm9DNsXbBYREtWXw09ZY9FtrQG2Rmnz8rJb1jm/GPuvO6joUOTq/NwSLRdZk9vJKDg2Gd7baPf5C
CHIPLYLRs91lFl5gTqgrwr5UGkRz6+jAihzBDQWXqt2NOvSHtz4yrbeZ3pbHzfR7ucdeDSDJh8Kk
90MyaxQrob+YgQtfiIWn882s3yH9YZp7BKmG1dzFynBBUPKT1xyAXI0bAZ7kxmgNl6QB3IH8eNXM
iHxgphDtcDemb+SGcIIIAdlq01sUiRvUemjH2X9hf+ZSH4O+EaxOB7PQ5H8Qkv3aIB9YOIbNEXai
rJ0njOHka4AFI5fIzDNNzFVVJFjEl6gddrPptQPccAg6mxzN65MtTLSs8yBYulP2uXcO/HFjY+U5
5mWM1umbSTYIuSo24VrIK/Ly6JQsVPnbWc5smn7yHiQZRMVWFSlEDqSKqzqDtL9fiHccbKjwiEwe
mbRrt33au/wvlqtfOoQAX1XWMjJdPPx5W3q28YclX/3qICY/qjCkljIyuTLJJOllQQRY4mp2VzKw
3QoEVIbWaD2KlCHoZujdGmUX7RA6DO3iAgBctTMj8nF3U27HdxMnXf3sJ23jBFPsAqyM+xk+Kbl9
Et+Da4h9GyOR3mMiKCBiwk3rNxCXTR0MhGRhbZ/T5b4v0wgqJJfplStIZTjHK2wEaqJrPNeeGUI2
bbPhdmmQYBAza1iBFyvxQI55LHaOMTh7P+57vJaD6jdsgwFs2FldfSr4DHcDBImJEjvLaYZNpwH4
28ewsQtJ+O16HYThwURyMJ1Sh0bjnpnH+CuCEvSTs2C1t4XouD0TOyNQ0JdTCSzUc4AGYCfR9QXd
BJjegFy8VQwdpkkengtwsOE5oSdtL1FGCtK7ubI87ufQR1W90So3pn0lsz57RssxrmEtZevJMpiK
eda3cSly3klRG2sgVakH4NvdwCEP8GJankeXt2tlKdro8morx6asbfst6tLhSdEJruI1V1tbuYAL
4klKZx3gefC8/SxwI08LNTuW+YUuhJc14ZkzeifG7mEqHf8CZ9spRITeAgWk67/TRsdDAEIU8pRH
SB4lpmgQZFhFtLIymqwknyCM4z2mTrLXgE864cpJpQBeChNmQWIZL0PK4R1UXm4UB9/Ne4z6pZXt
mnwybkqYRQVfQw1fCD5F8R31YeUfXC/O3mo7t+Dr6zLfZ7VKrMAxF/8N8pGo72DHIerfQHaz688+
oY97ygt2ZB8Z5AW5y8TYkIZAll5IKkHvPMdkVIFkGQA6Eenl6mQbwhYdCCpYFnUp3N5+Uo7ZT4eJ
ShAJwsAwwb8XTDPSC0BRzwU7iIh7Zw4dJhazaL7I9VYcbeCgQEHpPkQSJEmh2TFroh6vtMJM0Ta1
acKDmOyjTR6Kgy0gIVZNyGl5WhbRf0ToPi2SoQ0J9cl2rsuZ/0jQJJqbIhmd4WVE/tXxbhiNvWt5
+EnZEw0uAg/pPwQHlxHahukwnB4SiaL80ID6I78KuPBXgS+Yg48l7bRx7BQRfK/d7gwfBxHGHPsI
3ak/cY6NfdX/Saxkm1yNdgVsIp09tz2w/QwB7dZG/9B2RVJxS3vTTSm7wt+ZVQMyuEXL8LBovDCH
pRxA5CE/E8mBqR9meIpbF8j1MjpH18WcyCiCufPGxvnQ3KAKhDGSeKRDXw0FRAPegAqWmVPXGmlF
YT6Rc1aUHKHUupsO+QOlW84LlRT9NG3dRaQvVHwz9WfMFQq11ebdR9KBorVVJeHKtpaQxTLPR6c2
9Kr9cquILAucpwNjHhKM8sPEVV1veS45DasJihCJo4UfbfMIXDDEqiT/aOAg4QydFVX2Yiz5M2zi
5RZ02PSrLZoFX9mUtPo81sPwzXMZWQha6DR/ljkrm4NBaSzOoQTqsOn1ErOeJpUpP3ptr8uD59JN
Bo30emtP02sYH0WhUJ6UVpo1u9bQy+fUJBw7PRCHuzxcjQWZWNp33HotNdOQtF4Luj6bRXgtZg+k
4WM894r3q+lRlI01FUl/Y9TebG6zZsGbWS00ql/MDdIC3r4zSAKOZacPXQRJNNo0Ka36U0YV13Dv
jaYj3nLUI/EjO0UXyFRYo7MC22wbefeQWzkMR5tsauLQszGpr73QGX/GKRNzMENB4Jg2Q2Ckbka7
krhOcpUtXvjLbsCZU9v27/Xgx+YrjIw+/0kniu+941JBb6RTmcSPdHVaPeKNqZuDmXs6fnI0u2qG
AE36qiM40tm8cqIHTRKZzaOBY4BaNxUlXREB3GFtm0c+54+ukFfg8W5JnvjxSwgace1+l7k5vZOD
3u0KL/IPjjtCgafiFLU8eMWEfFWOpvqKPDXHl//8L4t93ApQLiSUiTvhlDCRkXj13JGwfdMgJYH0
nakEHqfZZQJ7MLvRvv1Pr5rQotH90Z+XEfCFKiUMUhO7dOv3lnykMSP8jJRdlFLz6HV3tV9NakOd
lT3/+4Ht/zFIxbjKQgR9ukRibBt/GwuX/mDzZDpEmvNpo5KGHjLVob/tDJwr//6v+vsEmr6QtQsr
JKQE2J7/bke2J2vSq7ViI4FnXkfU3Aiy5+m/ufHmb2EjYrDxZisiHe9vs/vOsZWuYsIae+W2Z3qg
8gpdi/X/+Vv+xjXwkIg5vk9/Tm3OntFc06X/eS3WRfBgTI2tBHJ5Hu7bjFsHBKYqm53bZfNNopV3
Uwprxc0PrU0QSWuQJMG190PCGPXPv/9s/29fozQcpu7r1lO5f/txBjtUUgi+RqrlPhi1S/SE0Rm8
GWB4f/9V/+NC+Y9VsPP/Vl8xbuzL7+SfpVfrv/CX8gp9FRtM/mFbijQBDc4/lFemv7pTWOj/Zic4
9kpq+N8OFGH+YbHn4o/ZFBouryF/9g/llfpDIQJAS2SCcsE9wsLmb8CEfwdQAPX3L6s1ezVRs5Fk
8f57L8kL/68PLDNk1NZW/UKNYtx31A6FT5gSHFvjjNnjGM+5IgpHp5sRjHkzvlveoaho2sxpD7pu
59iPg/U4QXEhhHqrZ6Z3ZsIAxudfQF3qCUKoHmu8zUZbnKsCgHsIzxPPGdp1+WpFZ8t8kOLPXDtH
U4c7i5IVhfogXir5XQ9yq5dLYx5L1wrs7lM07aVfCsJoW5VvXdk2AQek5i2DzyX1zvVAxDjY/R3v
VwiGpiQ70qMFXq0UK9A4TJk2YH1hDJDmls/8tD/l3FZ+AbcqvZk8NJvLQ2IlgEWd6DEmvigaRoZj
4qw8WJUUMjbzHRh0oMEKTSXVU5NhBmADCkMtToaVqXmE43pozWLrdvmBG/DSMPAIh4/BHVogtd0S
ML7e4qb9huS+LXV6Papr5uuMPU8Wlro2AqiJhTlitN+DKufnZyZEVG4gkdwD9gd77gYxHrUx8bZ9
B+Kd2PZR/4gq3nrFTx9bO7VUh6p99vzvmAJrofzejIv/MCh5o2VjbLpex4eOQUGa9deZ7Twvk+Mc
wSRgWDW8aO+TMuWX9sZGqW71MYzJkaLVAfY04q1w05cU2H2DK6Is06OHGRWbJRlAwnSbayMhbSJJ
I0JhALwTA2q/EXVJaWqK96X4TH0iDdxr9KGnYQTmx6IhbzfS/Az7pTystO8LlIHupmfsbZX2Sy8Z
gjp24Dt8yTbmAoawcWQbT83obN0ofKE928rENnexTe+6HKpuvCl6ZiIbRRE728sdMeDxIfEuJcFQ
fPinPBJbkKj2ZVJsgsAUWtfWoHbzMO7VqLaTnMCpNZeKHixK+19NCLR+qdrzREqogX3A4iFt4vZH
Ekzke8VBUaGGfbKXDcC5WkkimG0cxbh3caF78L5SwMnzpqnDNXQLK23WggBw+6BQq0/CiA4S8beY
AWqW3tGFjbvGN6QCyGJOWng70SyLLVSsLZu4nrDdDRBJvI5kIHnzgdEeLVlyG7rpzs2GfTHIe0Qi
geE9qoRQhnZkaNj6W9FdI1A8GWSGtZ59RKncbFxxTgYVpNY2F+QhdIggnzp3FxsvYTxtTDWd5pC0
UBX6d9InRcyWFjbzBbmRuBBssOlTpvU9+byMmcr73q5PJt53CScPTXd9iy+JPWE8HydjfGBbeJBL
dauYtNukGVl4YTai7EPIZQ8j6fTkEsiu2qSgNFUMIzopur0x3aQM6T2iWnDQXboUoNP4I5bXxHgz
R/LDmOzdj0VGzgozLaMf8QxfldNJ2w9ZF8UBhXIPMf+eEQ7YdVa7+jyp8ZEB22np7ite/mRAiuOk
5RXc1WMClzDEvQ63KnFCJq4RQXqSDO/sUzNPimm0iIgHh5jUO+TXhzB1ThYpIHUm7qrs3YnNn5Bg
j1zh4MdbHCZvYAmgUyzEKcnP0h0DlyaQ0ea2hXc4T59rkBnmK3TgvGm29IKGIN/QfIZFQZHtBjVD
nrkZg2n5FYqfElj3kNsBRtLBMQ86BREYckTcDHbiXxZLvtlJzqNdBoOMPuXMFinvnivHrraNC7tQ
ZFeFDQUcl0ZhBkTdF5t2js8eKnEGJ+RpjBxr44r0Z9zmxulxUNDCZ4DdULqnfQzjE9vcpscJpgmn
abJ7vbz63p++ILOTgQ0Qb+YVBuP2keBV9lSYs0J+eCVVAD8tRNc//Ljtcl48QfrMoxGfYn0weuXd
K6t+wkK+jSPwDArkfiSOmQQJXaGzPOVVwxkfkV5C1daqranim9ZO9I22MRvHTZJ/AtK/EyYZPa7f
3LmF/zHw1ialvjekAmXlGIRGmQ9tmU0fRLelgSh9ecVsYreyvdlirrlZDHQpEm8LHNfQtDelbSuy
0cbk0qbZTctc8MNP2ZE38oTrBNGTs63t1tnXOhluqgrzlWSBdc7Mfo8lwIDeLvtdlQD0XqIOplUs
g7llYa8NNz81I5CuIO0G3Bl1PL1igO6IZ8nbZ6uUjP64ZGE1dr+G0TdfpdFlx3bCeT8wuQ+IIc/e
2nXUogryi2xj2kbgSnSYK2YIXXjoxqInBUmSDzEcVeN9FbWMLpgnI3Z4Rh2kbKVIH+/7cz64/XNo
e3rrtQuGJ4+TCATiAF8QgUI8eK8xw/wkHknD8ZMX/OwBCqNp77vjvZ37vJHxNRkqpC2GO4S0cPGq
CLC6J1/8mc+O2W+XONEha5e7YfEA7+HzSQ31WmIBKBnvTvV+0pcoqn+UgQqF6PryUza1eyZ93EDI
5hBN2YU+8HgeLAQClYE+24vlMwa3czb0l1nFx8lfXtlREQkxfaGI8Lb8BmqPJSNgVHJifnGS2gMx
XvIFu2gEGlaSDIxhqoMfIR07T/ZRjCCkiV+NcnyDyoMnpCapjKUY0/NTXDR3Rd3uRdW94kskD4J9
mGNC9ECH7e2jsjlWUCx0sSUx89Dh4+B62dTsnZmnNAD7lRCkkuUkYhLDkCRCsz4gFXPpL3pyvJ/C
89tLXpcd1G5dvtRYM/bzHE5QBjprJ3uWmoEPGop7VSeWPiin0/dagPIoVKducxe34D5LYvLXDR32
T6Wq8HCmSfThqCa2OWXpKoM6VjNRNI7NSoCqoTYjTBn1zKGNZIv8nXp2A4dp0V0ZruTZJO2uyzFz
D62a1b3XZuRz11Pcv4S1o+KTo1V9H9oWWzvaUi5/orGTY9bhscoIY8qWlZdowiIkbASMKvoDlhWQ
50RFHpCoqSjdfvTXRJKsOGcN7xHLFOFeeKu7WyI03Xc1Q3z0uwJ5QQERmCOssz9KhvS/gfrJJ41Y
u3ca0b9VPAy7odd4r0B/S/aOfg0FouV+PXuDzq8UXR+1YqZPnIn2Tg3RvM+W2Co22nS5RaEuFiJb
LpoF/r05cnFoOZfXQi8J0Mav1n/KXCL8KC9e4FgTS6bGej9nMtpUsWMRmBSOj6KLp3fFT3/jxFxI
I4J19tu+C9W8c+6rZYah0k3VPT9KeILy/eDm4bDFbMMplbYv2Sz9U+ozfLaLXuFkk/Py1Y8mJm/p
QuGBdOgXXnjHZWzskRF1WwxXIfUgqRO1JW56WZWfZWKUL6xYqyt71A6vXmpueiQgp6RcmaFVV/dF
YMU7Brrxc+cm41XC0MSX9Rb0PbPQvNin1ppbaXsNq94SZI2dPUcAS2dJuoIfRg6vJASPtN11dioB
ri7VOcrNhLQde34SS1b9WaCof0mIAIOjmY3HzqBSzmXcbXEJhCzjPOfZLf14L0bwsj6CPnZ2Iyug
FsXsafZEDBo9uvdT1lOL14fXqm36S2UN6YPKna+kCs9M1EmuSHAZ3i9N9x5HT021jDsjHLLrLK5P
4xo8G4OpP4b2eAqjML5lYZTt1Dg8JR5I+abtet5RINFqUk9C6zFYjOZahCMN0G8CNlPvEtnOL3aA
IsBezE4mc6/MZnpsASEhVPxdG2Kf4sMFqdJdJWBVlzz5itaVUZ06b7J3X9LBWNN/2Fql9l2oxu7s
DOoqzX5yvkuAk8kDWGJ9Z6TcxOwEWIMmItul0fLKYui1ZKG5lRj1Ljpu2OlpYACD/5AjZOIYvKAM
KTdEWdwDeXsl3e4OxU7HRo45ZtyQ3iuB3kD3eZ4H9V6tfYtJkxKBrZQm2dnJTIyTM2bXgzPRhvgl
DZOvGJnGrCArJEle5+aPHKYUxeDMgHizFsOWZyMcMF+iZGqvi0SZJ61J2Lpz/a7eLjy3v9IVKmrF
YXhCQOfuRmbBhEPMZbIXGN5OXLJskdvQH/e89N11lvf9TZYk+FqHAmVMAQ+YN4Pc8WSCCRO1bt/B
1y3QGTRRwXkaD0PQ+IOEoY/7dxt7hXk1L7oy+Uy69nsYJygweV0RbcfzvR1bCOidbvi0rfhcz6Lr
rvRAkCwrqnW1PJLQhUSg39fYHZOL000btRyRPy1vAnffDnfJwZnlr5QsEvay7jaLK82qz3mnKU5h
qUx/IvrADSci/69h0v9MVP4Doem/G6ncJNGv9p8HKr///39NVCR4DnSxzE0cBNOuXM0Xf3nZjD8Y
60FPZH+EURNyhwHv4x9ESusPWyIhR6u8cq5c9V8TFSn/YKAC6gMXGuLRFYr63xiowO34l4EKkzaw
f8x1EEYzbGRyuv75P0ld2XDOSUSCScipOFyKdKmsAAValgdj09rfOJsQAXU9cTtHUc8EkVQdnuGz
VVShOFgSJFwQZ8MM0Ez4Q042AWr/79ibk+Zu9DjnOSuWjMajLpetGpvwFZYDpigs2eWXjYzts8O4
QaR0Kb1Nb+d1jAaksc690VbR5whEK7oSplzOnqmrA1NyIPslGT2X2SBhaB+yC5nQZRWtu9g7cGCp
f0KPUbfXs26H7ki2in4mlAKuRY6wBrROWjbLbuliBKZ2VMbLz7xQSFw5w4xkJsvS+kgCE61pjQE1
2k1OKhCXwB1QxmHGPbQ29LDKf5WICpuSizsfFEirvvJcFilj6asjZDVt7TTG6xCGk0kNk9uzZd04
hJzJIMRG7QAzc2IAW8vQIuxyhR1+9+yqXptsHmm857BsNjPssX0/DEMHjtEbHmY3gspjNDPCShrH
+C7rifjcwoqvr6qK5nQ7mQ0HZd0nyC0wtROAg0pBbtu0Nh9qgEF7DQTvAiwtRAs252/ckZa7qQSJ
gxCxPSOwgIR9VYPKxkBPZfzIIWlxhmY+8O3W5PJHVPJRWFHNtCz3CcGRVVKEG6Nu21PYCFJDM99k
CxvPBvnXAJfUDUlZnLSJb1lyq9L+XY4juQcDu6bOjEnnmKHWJRXazjY2nYekVvWXMv01J5QNFVh6
Wb7N7EGORAj5JUpYd3lZSGv6BjjmSyI2R2cNfTAQORJDLvtApnSnHlbyx8LqB2MNPamW8AhPi8+K
zSrxFfhRouopHzT1qI0DgmVl0060mlE1eqQaaG9Ci2I7s0XOYOR01p+YBgpfMjnzu+UGKFk270mn
YvXbJg5frDAXma/vRUakW6eqp2W204tqGGLYmXM1VNP1QtBDX6HD9snx2cwh912cJ6dobfpK8i42
bWL3W6Px9W7y+iuM15SDcV5+pjakwxapCeZ/Y9vXBnreyfW+xrbm2pqIOsCdUW0kO8hjNrLoaUlV
jUx6/DjOB4K7J4RlsXjRufGSqdA6VEqjFhyz1Wpf5wej6a+m2t/KERmN5nc+znnNesd9CQ1rV5XJ
sfMosEwTiDclHzeI0U67bDG+QUy8kXr52Tj5JanAb08OItpReb9g/38LNJO4ze7EvJiPZWu4gRqX
bo2E5d0nSiBkf7y1ZnSTZOPl23x0v9EzsXlHL7eJKWm3DgLmzKbc83qJRGJKgzgErVBNxKssekw+
B77vC0EQB6eIrvxuHVuOdEJlFb1qspJ8P/pQjfsI3SAORlaevq3DbaMoZAbR39RuGr3XcXEPNeeE
BdQ6pjIlfKlvz4tLNpyuxW0UY5cL81eaexiREVMRpCerLs8In0k0oGCt62e7Ht9FoW/hH6AB1ReD
bTXJ9T1VRFU8MydvEC3qipRYKGTVSAYPQnMOi8mdZvarzkM6MnjLh4ESMJoc5qnoBfO8H9DMKHOH
nguWWFLa9NIG5X3tEO1MHJkZtDV9oOcQLlWafU3Wh/6wknbYp7bzjdg6u26wTN6Q+X4XlQOxqAPK
HRk6/hUEPz4R18zhQ3TejVE6bVD3NstwCcHf2KeVZWz8WDEu8fURLzCqpco+dcDD0yl8jx31WfoN
HVmKECdX06ueQs05QUJ7tBj2zrG6+BoaCQMXZuS2Y6THaKDKROy97duGdVbNUADp77WV0EhGOAjO
vUtFDdau3jnZcPGy7pFC6g5pOEdIncTb3l2+YOc+FNJuKErz9jC641ueRwUFrjUF+TiRiWkgKUq0
aR5lqI+mHKYbr80JKHCTtb01tonVXOlJ7TSSt12XifQ9GS0axugTMoV6Gkaa04L6TSPlJEin2KWN
9ElEYHAd66FG69A+d1P/XZA7kGXJpayRsDVz/1JU1nvnoVTksBE3k57R2ydEzmtBHGdCADaklmco
LywWlDwb43JdrQf9mB9gJ5iIhJnYZpg7Yt4o9PrhIVHqkNEjHZ242+uKIhIKJjwdf5vPgqezEQiA
SJ82ivNMlIslm1O3GOI0lOqe8624cRd+Z+1Rg6cJ0hDbrr/ZXT/bRvljdvOZlng3s8bbTjRfaNT8
QwvGeb+U4h7MYMRUquVdn8SpaNS5Hjr9GROmROT5FGBWJZHBtHGSoC5FKdZ8VdV8V+SkXEW1/oqN
ZObE9/MLDAmBs2mN1erMfWZED0vvYw/pmMwP/reYllutcwWbyj47o3u9SC9F2eGFXlEeudqzpGG4
mHPc4RbVzY+hjexJAwKz2YkgLFcbGha+AX+01N6qFqREFdKs6ouRuGZBH7tWF/ixXuSLisGdAG/U
qEBifNl1su8q3ZDOZqFSBAqkTdmWu0X+tnZGrtXXW3/xkvUeG5GRu09en2XjlS4YxZq+LISNhKm3
E+fe9IoKRbEhuHGqH5M+qipODUeGuex6ejaAZyEiJhkkMdviLTwz1VE5sUI3kVmN0fKhjEZP7o4d
0OTJw2Rkfm4erFKMdnoIrcqcykOHeo0Y3qgrj8iKB/OZL8+shps5EsbZQPRyN5GieQ8BxvhsDN6j
bc1dYaJNITWBJtC1s8o+ugJ046YoBmtPkOwS2a/MPnIHTWNGcPmmVDxD97nJeyh2lbBGQwNwqSJE
nNy8Npq0haiBeisMVUfFWzjDcNh6VfVsyGLMxW1iMBSUp97LjPepzMdBb5kgecHCxWebgDuqLTIO
1UxXKfYWOvswaWL1AOkBhUxiFwBhMoKJ0gOhQmsuusX66WAyTMviANdqTrwH8RgzJE+jb/A7kmJV
NFukqC5UBPw6pW1tQkQQBGxXFlYmG76MHZBZ5HIuZAsXzU2MYKEjY5w1AxUh1fX9jDjNDayuKQ6T
RgG4Btp2yXsp2w/NRZA8y6ir3MdJpkRLeKZCf5coHtQdJdRdK/qU+2TBR9Tuw1ZjI+gE4/IC1CsS
6jFZRoYrm5Tw03I4dIPGYpswZUJnWbZ22DMuNebkbsy8Sb/pCh7piVzyiTkJMiRCKiY+dKUSSJ2i
ytFWeZGtnD05PGN6u3irRW2XtK3n7vWIZ7dMMGkesrFgcJW6Qzq9ItHtHsLCjhiHdo5s0cLWuckS
wW/UTTyQiLdJ8jkZD+WUk1Gq/VQjpMqFcwz9vGGsDZnF4PUmqhjXBuHuAg4eBCvpo2EiB5fE0JiK
ZsubXhTb2vLBasONMP2o2zT4FRo2dCiv4vm2naMSpxma2Pwk69JUL/GIuAxDVgsxvoZ/6+8mF4YS
H9rgZcg+mZSPFUPIhnZZB61w2jfpWSuKKibuwsvyc6FNQhzteU1Dq5dXsoDq9z5PEQZzYeWAmXZT
Z5uHMUuZ3YYi6pAFFz3d/kS2Y9oxyeq0uJp8tzoxXVVXzGfH46Km8SQ6t3mgjZ8Cexa9vem6cav5
uM8OuZusAjzz6KITPRsexxa/pdj5MXp4JIxJTNIr02+nAc/hLVF28XKGWG6Yd3srcdhX5cxwO8PL
A6+q1TXutJxUP7c/41thUTm5xpXoo/annBuqRGaI5a+cuPuftobuvTFcEytVj2dhY/KW30xs63ay
WC0mXtZvq8hr5F5WXk/dQ2YujDjIWr7tfXlJVoPLnpgmpWF774D1w5lffHKtfNaeg4aUXO1AVI13
1/wv9s5kO3Lr3NKv4uX50QIO+mkgWkYEk8EuSU6wSGYSfXfQ43XuqAb1FH6x+sBUXUlZsu5SjT2x
ZWeKQSDQ/M3e39bt9I2WFbuaEux1yjTZj2OJs6jhVXlQMbsVwuDeAJ8MB5bZ095SXhL7GNRAR3cj
AZ0hz0URpvYBnZG2nereZTlVPPHWycizG6sncrYJl0fN6OdVED1WWj6u3aw9eh2hGQbifrJaK7oT
p7P1rQdwmsVcb/RfvSZQazXFRMbTQfnuZJv7sW6/N24dbtmplJdhYPhd9PkpjLnqSUQD0ujyKk/n
DDdO7rCTYlwj13KozYcxZpswMB5mxi82bm5vTdYBnMbe3oQss670kNVlUsfxe66WPtbJSyJ5dVyM
nU7gYtJgEEJqtpKDCcLN7KuvHAkV6uR1/a7M+4lGkqWbE+jz9ZA31aELlMOB9yOunmlccyRt+kNF
859BzD+BvP/VIOb8mv1B2PL513/MYcxfpL14bd1lymHCOvgdXFX+IiENQI1gHWw7uosc5v/OYaxF
9QKHCOsC+9pPg+6vyhZwQzomCPzky/SGn/u3kEIIaf4wh3EZwfCbeUjK4B0RRvEzLsPVBR6rlCTI
ZtSsfZkkTbFGRxy32Mf5zRiACrTsGziks+vH3ogbTaTsxI8e20xvZ/Fg72+NsZLOOU9aJ4GqFrT9
R1TLsjmSTdgDLHWq7tBkMm0OMumMYhvSu4Foc8MKN+qsRcEWZXLRPSIIbmp/NDBt7etZlfqafUbk
PdUO0+wIj1dcDHc8aKz0G4HtpDWsDB7d9lor8rz5lkRp/CU3GlwYMCOH+NvYyAVnbCvFxmCiRfwS
xYrAVfyIuIQgJjiXOJrHaDUW3KNr7mI9uNcccOk7hiLjmtHvPe+399Ibzr0T5GtDpZfAFCdlAPnw
DZEl7NgQzKH16VodjjEj/Ar5QOm5j5qmXliv6OFhpP3VfGmT5ztrzgNpDF/BnnpXc41UAIvcOHNK
CTfKdx0hxBTklcHYtggddM1sTdxHs+ThswoMUna3GXre8Dh4aX3luHHUPJoiEfPObqLGn+OxHx5n
dohs1TgCVRzSsTS+wHsNToiHnWZbppg7sxImLaqfKj8g4M/ABtZKv8dJ6zFCiXqI2awTmNfPjGhK
EldN/dbIzdLzdciOaIf0MhrfwAbEqO6JldB2QGeN8AYddWD4GUDVN9lApjaCZHYuaphRoaOsIN4p
R7z/LNHSvqaAAi9DjO6fEdd5AF++xvUi3FXs1vatJ/qHuWjlgdBF43vW6NG8Y5w3NPh2RhtxfDFK
w3w3mbKHvhk1abJjAz125yoZySoUWFWfYttFbqNNTb5Lo0xlLwmD8mkX1LRoa7QSxJdNLXPB2yhP
XHaSuoa6Q8cE6nyHrpnp38mRsMc7BkX1wGiv8dR1NuYaTjBenAaCB00n9rbdGTNQRxTn+KtSY984
BJ3PK0cmqXaotDGW7yBKnZr306QNyUbr2jz6WrGOd54dbdLim/yzHCMpJ6E2c41IwTlVPdvUXeN6
QVnapDW6ZOfJzAjPhKUuBR/lLqTWqaBE3ZCv3JRvXjB04QHzC4OHCrxx/GCETcMYipTLrI5QViD3
YYlXtxShmhdn14QOLNVppGmZTs+DX2LjLFCYlRV3OnsD32BQ4QofOGXuyIPNBOGIBdfdpVavdnJo
imu3RtBTN8YZUy8rlhRrxB32X+cFm2h4DBJdkutg9aR/27RDnpPS7WL7jOvUpUVc5oSwOAcGWIO3
pdQu9oLclV1ClgdaLQxIJP8tIL5F4SPR1o7zEWQHvkcHqPs9rA0868mEkylKu+5x6joUy5qZ7O12
tq+KhOqO7clHgiH8Gk3ufaZ097ZM5/BKg0h6k5dhTbBhB5gPcBX3gwJR8yWvRuPepRMhYBj13E7j
SXg1wCQuVsjiBiwf/bQN9dF+0Cw1X7xqaq6oq9qTmlTvT42y15TxYtditBiJWaVyMMFS95u+Rie/
ij0eptthVtqulihcsIW5R42yKsIHOBW7JHX7PXPh8lmiq8bSE5sbtydx0SEzFFN6LJHcoZVa6yDk
GRURuKkBfz7ILBbnrm9u9JbMtqRrSNQohtKf6xliQZBiExiV7S4ZJ+M9lreOjWvLEEuN3iYbGI3R
f2o+s2gCm8X4ZvVi2FtWrW7bZoz3Qotd3zR1jWQ9JA3SRKEiTKEfzdhtrzDeRk8hJiWKOOzulIxq
izGdXWpeQzxlOGPbCMAGINO72cIKFWZdch3nVnlKhFK3sajiA56c6TlXGNhWtiHEfR1Vb4z+gACP
Q/cUuk53qVsEXh3e5pUO5Z8zMuxkakIcKxJJBaV5fiDy/oCv5zWce/AIOn95ueT1c4h1ZsM2BMyQ
3cTrkaiNbV4x+zDpATaCYKQ9U+Dh0I2OPONEN59kIu2j6fYVWIO4ukIxcuylataz3bbLK8valMhd
92bjNYgP+uHcEZVxNfZWQPZCFOwMgVZ+rEr1OgULXbYxWOlVRCw1EjuiN7dvDl/hxoqlvK0HxGh5
Fp3SMCn2OrPQozkH7nOmkWq70nLP2ZoITXMAGm3pe4wCb6oiS+4HW5rPMo5HcmioQndtbBWHkh3A
DX0Pybdh4GoHNzQ6pFHhUDyamXUpSeilpdHkrTBdA61bVG9tjeBuIfPs0jvaXa8IqiQNiqhZNO8A
+wdjGyOr8afUcK8GszC+epNjrRMJVTq0xneRdTxaMD9Kfl4bJIEPDAE1ZTYR110R7HOnpVj1pDtO
CB1YCN+23LlI95SivSkX4gDynzoIay6gSpzxnGI8YRVkECNZttdMTXiLI/EtIl8wFVVbfLPOBTtj
fZLpmHwAVTKaU6dFCaYyLgKji9FCOmQ7cD9up6HSI9Qm+I7AUoBuB75ph0+dS/VMXLsaOiaENWIg
WzAHFQm44pX3a0YO4z6IWOjOI5QjHeitH/E6fOGKsB1NMkvRxsPwGcvTp5iyr1n6N/l3U1/ye6SN
dQ+Xemi1L22jl4d6RlJKeou3HTNkS2nevmR1jj/YG5I9bWF8Q7A7eyg7yu5Tq8jcnYjBVmw13D/p
xutVuC3giOSLy6i8bSEQr4s00M+Jh4FNwaWw8UOM09Zqm3mfzl22HgzkZ4NT4R9x0mxl9k2HZMM1
1EGPu/4gxBSfoETnj5DlGReAKSzfB5AjhMmXJICPMc7yoKB/hsbyUFi2RwqPcK5QXeW+wuh8Fk6Y
vFZ1bjyIrhrEpm0BKap0aK+yzwilqppdbn1v+to0XrnPyzTfjsNsfU+mycR+FotdODuvA1qZtRY6
+sXtYZPTD7W3TocQZcUP5LLBkNnROceRWJmuQ7B2KWHEpPZd1ZBfDC6AhCcaZvddjszyvXZwHtC/
PgXB1N4V1DVgGKLEuTRyGUAtDy1NSKbdVRdkW0InrPZY4av11mOo5N1gQnXmpZMVyQ6HtnHu6jl6
GUfvTgdDe1NR/W7tqPPQ8kbJDYwqGHr45ANURkGV1ahxSWO3lZ2/jL2Zn7GJkg5cWtXZwFXsO1aN
VCVysn0Z9VKucIp298z7RpQRToteeaan1oXVH9yEAUdu1eSRzPMbWQQWakIdBExhFk+tM+HC/szU
MmAvIgGRJayUAv/ktG+bGB02m0LjYs+u9tQZSzJXAxG45wmKI35wa/N9zrXmgTdjX7B1mzF4TV16
HRURz/DR0HFvJvp9NLnybIkhZNJMCljKNAUNXVeOD73U6r0DGYVXeQ6iiNBceZ7CrDlHbFDA++Xo
zvgRHqKuSjvN+WzfF3pbH83JYLjCqs00MbNRx1TWFD04nh6ezc/Uj9kQ7V2PW4jQXYKXV+k8jgg+
vTxosPf1MSM1WZrD9zEv3Ft+069KBMhhUVDikFJVjEbarYEYn1XdqAk2BQAuNpxCl19A2QP9Ygns
zqAINGPo7vW8xGkFwiiQK9MA0oa0smsKnmh0MIR8Z0wh+isvr3mfd2oU1llnH9JswtzA05ZnFenL
Zjg4xdbpvRSLrwSNuseHjP87AKQndMbxYxMHe6XnB9eoeSHTF6BorL9yXKjnBjatquKOigQvQOZi
dXXIjaE+iUFMx6Gz3tIgHc/TbHk4D8zkmKcNiTLLZrAdCMSzO9hIuQO7LNMRbLS6CBGpJcdooZw6
+Pj3bRTnB9sJ7YNl5c99ml062TPANHnpO1P/HEgq9Iq7ej2mGZJrC4uh4Lg/uEGNu5BHt2+2g3xu
hzF60GsvvfIGnV2BU9tnHqYozoWF9EUYWvza2HXGdqw3XjX0qS1h7+X4PjZAm/emElNEqzQO+qGf
aAfXemar5Joq3n4BDKvNV0PPhNs32SnVX/S2S7KveTyN30MdV5Ifo7nP9rlu9/UhYiJ7FxJpI/c1
E8+XDpZ0gV4LYszWzONOO2gkK0VQJ0zrMFSsjo8iBlTkz7leqY02TH3iZ2kiNAo7u6z3muFWxoZt
etzRe0Vcwk5OZXbowPubV3K0hubL5DLrfiWxNkBFT6jze2wrg2ioelmqNAavnpVbObl76giHjV6d
NjfFmbh3J78Ip+fUsUxt4f50mHW9JSLiavYIZVoBUxsjv4T84azNsTJqHPld6FyyIGDBmwxwgS66
xXrmDKq+stYN49bZz+cYGZbgoL73tlWU1y6tn+27WBqhQvVzE+zThKRw0oMF37ZwIvMUlZy+lS5t
h/fAXGflfoYJka4Wi/VeJN0jwgXEFCakHQPT9TZm1falisoYpW5g7mWQqHdtbqOXrse67ODA/Sra
ZN5URNHv0LZWO6zIvDAd6TJAlQ4ZulE+Zm+kDCJ5hUGV7U2oHUd3LGD5aPZTpqyeK19z8qtINeIK
RMC4YX6OhJUI+DV5ZckK3Wj5BkwgJ7yUsuA9j3uY5FJm3iaf8qxE7ZqpvbBU+41otZI1lxW8sYVY
LCwWs+E1rFNzOzH9rcAwomRggzJH8yY0aQITXD07JEzT1mYOIlZaWOo7iYjskgd6cJz0EIwQuRM3
CD/mzVDO+tYJ20ennMDYZzaU/iBVx75kl9POhTzhTJfnME0cZsWVcp8Wef5mllr7ZpSiO2YkI29H
ScxEnrryGwJPdYyY0dyGE/ajlVajIwsmh0G6ztsGOQBzZUgABExJ06B/54bfAm7ipMwabnQZXIxJ
0VmjcTwOCFDXtNfpgaDJpt3gofBOLcCWdUBg2V05hekDUgx8QQ0nBN1X0B2Iv5hIYl/soVOdrLNu
DI7REjQlpZ7uWz3BChouuYh93J61zAXkGgR19ZygH05Rh/dF530hHb5or1pBjAeFpBWOV6xcSber
6sizdilKdPIHHQI32h8Zov+ZOP4T29pfTRxvh9fi2+vvtV+f/8JvbjomerjpLGRcum6gIvuh/ZIu
PHKkU3BjNDCh7u/ynIT+C1xgbmw45vwbFv/0m5tOAkbnpzFyRFLGvBIX3t8Qf5mffsrfQJWLm465
Ji5QS8NgDKb6Jzdd2QOMaD0H2WSEviBe1LyMDb1DXQ3qUcrW3DSezdLMdssLilz3POjW+KYVLS/P
RS8MOy6lDDEAurX9+CwXXfEEyObeKo1q2w3NdLBAMj3Ok34vdCIBWXdSzkZNeAmybj6aLR1cNAly
WqiQufVr/nex6J6NRQHtLFpoqCIumx7WYiuE70ZIrIrqtHW1aKhrtvJPqYsmihUbi791XDjWi/Up
vwaAIG0/Q4zwBVCee0w+NdsBCWdX9qeSW9U2HK9xKY23uW0g/NYyDxE4sldBDoaI95qp0fmR1IVo
3Fr048RO2dGBkUn3yDYNgXm9aM3zRXXOr9Kc80WJjodEvzEXdXprMqUtF8U6ZnKC99Ki1RGQMY5a
QQZZt5V+1TBYYccbX0MH1I4Je7Zcq8abwXnyjO6mjfHyJALMQV1/1MaLFYnhEg7DVd+4byqdTgZx
b0F+JOGUV3b7wKvSt9IOesPo4B9SOFaCbwJGzVWthqeqDPJDV/XyizIZJDgMQpXRQMZL7DeJm+HE
vu6KU/UFCsnd6NUVwnNw7PVAFFIQhW8JGV54zN13rOHKjyxnfNXy9ptt05VWlEHPo9U8g+Y5DFJc
5QqOWxQG2e2g49m36rH8Vmj2nV2oD2IyH3Az3+EE2U/MWFOltk3gpkih+Cc2u+a6i43PQQs/eg5K
tU0qtwJEwwtfCfPWrvJ7lev1KZHDq2VME41FQAEycU47gIPAg3Y9kbTyaHQ0L2MZA7oZKMMMnoq8
dwdYS8GgtA+4237NMMdE8pf6Aq6GhDGBgwQt184CUxP33aE22uSRbmS6GgmcTyOCiPqnHqpZ903E
xIeFDnaW59pCDuC3PZiRJp/YAk5uIzd1RSDlKEwMGEGESBEhhgrQzAsD1zyQku6qAFkIPc+o8/6k
w715FZpT3DR9aG9cqo+DRZIocrgKe9QKVR6plUlBGlOTP7Iq5/VL22xFOWu6sLueYuzbluPdOEnt
rYap2Q9m85Vp00YZ+S0c2nUeyrtkHmhKeEe1srp0ISoia8RkbXlpc+yMkdmxGT+jq9jakrASgm2Y
biGwbjKOp6u6EwC7aI/M8ETObL5y23nCGeieUpvA4abHaWmiXIwaq7nOU6VdzUbq+qkMS5R39FSg
SjTETzP/Yc7OykwrZ8eW+kutQ9CjhgtOhTayasyzE34GdEUFRLKGkdLGwQO1jiiRaDLCu0WVc1iy
ae4F++2LZnmBX+FlwjvlTovfJ4voQLtvWRxSvKqDyD5aLBD3IAHJMalt8VjYZnOgjN5HVf21Kky5
Je6Tx5Oh79PcWXe2y7hi5HyQTmJtmqQiXdJWwzpoXLo4EeU+rim0EY3b2Zhfzb05BsR6FYO+MwBo
venoTbZdNKDkqmb5PI3ebZgibBEacogq2VNNvIV5eimjgXmIRi4b6hDk2ndNP3n+lKf9asLdisEi
QG5uhr7bJO8Bp24NB5VddmC9R316mEiFyqLoMayad5Pe8S0tmn2iCGBSWCkhGZE5ZMYUtPiHpPUl
NjtYJ9atEAToaKI3qGi6/Uh7qiluR43xQIwRj87eb+JhhAtHV1eobF8UgXWdIIm44XCUP5ZzfJ1T
IG8QzgV7YXYDyeDGVdhOIS3XAP8QQ4MZxY+aPSOpkvLZiyW+LNOJgvu2YAAMwALATiw9OkEGhX0b
hA8ZerukNnfklxo4o58d4NCrQXcB/VZ0QcGGh635NeL9eWMYlfFQMfYhmSt805nh4YmLOHGLhqpO
6lU5O/3OjEOL/rA33weqbx49tOSytcShwrPM4ioSjKt7rXuFfpUfscC1b+VoE040Sst6L6QoTGyw
5sBWIkZAvULcUpMbhDgi1hcfXaxS9yzLUn+Ap8rWzEyE2OWadZ1Bi7zOe7IzVrYKjJtR6a2P7QtF
bjp5W/Bn6jAolKKOzr5pVRsoXkqvya5VMUTbAf6pL9Ih48ZstHUiQoCHvcdMworj/UykzW50Tedr
FYYbM8+vGUruFSEWVb4vxz7b6yid98ac4V3veQTaQDAPfTnsjcz+YJ1UH40RQVw4ZkijGzSn27g2
xd5th2RbammwdTgWsL/zERyMfgNI1w9tRIQxx9CP9mM74jNckfN3OzeWBrDztZ+TeBv0lcMICt/M
6CCkaxcvDfqhYZ8s/pqApdJjqOG5EUY23zNORqER9PnZqNPkUcRDhN+pEDvTiMOrISkjvIkeKdiZ
mi4gX6rneLJDIlA/zUHt4hNKzZxxwYB3qFWiOEEuKx7bxVkU6fZ8Fy+OI80mRa5YXEju4kdik5ut
7UILyHXAsfRZ/P2nDv6nXIrXf0+VuPvXf5X/uC/zf/2vf1AQ/+NG/et/F+9x9f0PlfHyI35Uxg5U
CIm9gSLW8RxdXyAqPypjmz9hC0/1qxuahKb/G2diMT6YxoIZJ4QTHOLyR78u44X2C0Nwg/35YqdY
ilpp/q19/Cf45LfKmNAh4P2mbS25qWi6pPdTVAzKW/JAah6Dsel7Q1sd6Dqb0R9MY69lsTqngRQx
hJJkppfN2LIwbrAIEsOkd9VDUM7WeerkD4y86huCtUIdhuM0v6CEEctmijA8O2zl6nfn/E/CghZb
yO/A8/zWpq67AFQk/00OgfUTNSY1S1LhnOfe4kUIw0HXb6I4nBK/TZuEiOsU1J7bF5iXAx2vuQrC
L5lr1x8oHNDikvR+ZTRyfETinXzJRpsxKABBcRps9p6uphVPsDcUdOO8Ku65YDRzk9Owb1ottk86
ZxKxZ5yJd5hVw3cNX9ntUKB4tTqjfyNiLj6zCnE2ZMiASsD2GTzKKdvwgErjFZw5AUZvTpnUueHc
fFhp4PpVTLQSajTL76pGlP5fn62FCfTbV+xqDkx8Lj4Lxg4CKNv9yfnSSo/V63KyHBRHmncddTXo
DVXCQnNaaMe6+vX7+c/jgccDl+K/fzzcl+EfYo8///qvBqlflseAwf2OP0onBuS/DVLc1DrLTG74
5a5GrGpbvzmksEHphmfxxxYcZPNTz/Prw8D+RdclDqlFuKNrhqXbf6dJljZPqd9dJ44kWRmLuO6A
P8QkxUOGP/+dQwpb9GSBxnXi1LR3BTrXE2Mhczrj2GGfrlBKz68sbCYynmiCThGGJsxTsRdhDNHz
D8S06PZ47QY3YT4Gjwmi2ZdoSKsHrPaRtpGyM0J4tDVdRwRLpdjYXt++lmxGDCC0AnyxJqMQazEk
FMDDVt99qVpBzHiDtBn9NYsYVCmmWd4Ymam6PW5JrdpgRjZw2zTm9F4Ek9K/6uSoRjvVwCbbkaUY
jWfbTeODN9f5EgGp2/UDUpTSQyIR6vaDIXBDbSrskFtShId63TOBB4rutHad+EVZ6cbGGSpytJwy
Et0B02HP1LH2Sn0LeERPbhtsWCaPPYQ9QSdM+6SFYX5mApzSzjlwBCktMdeuGAeoN5GMM3HGmBQx
qqZl+qW0TGM34PmNb3od+2/o4wxRGbGMo5HPsGRUj6i0a+i0LJxyykda23t4OmkLQFCkVnCa4qoI
fDwg3X2GVin2PZLFkDjUk9YUK4k6r/lGS4w9WBc2Rg5ohtdxgSTQwrAcM9qc0Zd0Fwfv0jcvjIlf
08yh+DDbIjz2uTM2K6rsYVO3FWLOGtdUuYUBZNES5eE3iKQoB23HIvvY64HNsUHOdHzyZdkR0IqF
+s6lurF2hITStyqmBsaqj1kx+EJ6c3TwAmvGc5YkWBbmPOrx0lakHtcatmdUqUH40QXg7UgfaLkK
1JQFyrct0TMsSBC3rgD21t+a3m2i3eDRsa+aNomJWdEihzx6rWG0iWfGe0iyhSxdTotUPwHCD24j
BFUTQmN/akCFgsAlzfWVGdcR2VlR7bgjac2LoEvv6r7kwFghpbVPYAbP9dRysmvPEtpXwqgbpCpZ
30R+bzXoRaTBPtA2OmxsA1hxwCGtE02+oaBj2rXd9Gs5y4nuhvzbygc9G2ab1q7s6zmu4+9z7AIY
aYq4vMg4jzEnNXP5hrl4OIZRhFs6gAWMNgxiSIO1ISueRku2byRsES9MD+t8lxikm8ME7Okt9JLo
hlozR7XqLJbpOjW6RVIrxCIsstl1On0HOSVZ+JzQvu3w0Kfk7ZJvXCQJyQVxxA4Z7YlA9lKIL7Kw
TNQcI1OGdWK0wyGZZb/NQoXCmtBrYC8dWRSsOuPJYMXTamLVdoDgV3VrZy/optNn5Ctso8c4Xfw2
oanesgm5F8gMYBeJVoLFnRxmxXu3lH0OzngsWDLQPAnk2Am/agsC9M5IqHQhrFftm5pdD4yb2Sf6
diY0dueNPVQmjsGxdu6gKelPhFA1fhC0Ea6ythUPbY2Pz8erHnzPKN3qLdEcoTrN0KMhIuhGW8FZ
GvPL3InobGaVKNYAhJPvI26hB7JvWQyD3ePstVWeM0tvvI7x+2Tv5kT2md8rLXtFZVO/cMWM2kZL
U7fcFzxRPA45qK6cJifI2xhD+wFRFavhuXRH2zetYvEt6IU4mn1gfR9QQyD/Z4V6gnqESwQnCqEc
cRMR11JlhWr2zuy0JXaQvu94oCpzh4U/69dWkFo71nCe2Nul4fyawfefN/w/PxMa//0b/u578T18
zf5Q7+sUzT9e8oLXNZJWjZc4DwfLsmwq0x8Fv9CdXyxKLehwn75m8jT/W36r25T8hFxR0aPctY0l
IOzXl7wOdE43vSWyTIIilprxd17yfywFkdva1Poo2ZZYSPJ4FoDd71/xZVAQh5sHFzsW+hO7xOyh
w1xBSoLZhlx9OEKZCeDK+l0N9Gfl+h8Kix+fajPkh9pJg8GE+Y+f6rghLunCu0AtQnI45fFdPYXx
8f/jQ1glIH5m0k828h8/hM1U7Yate0lD03yCh93co5sYp9Vff8rSWPxWS/84FIeCC8g5H6M5Px1K
5wY16S7uJe+I61i5MjQvphuTveIN2l4rnJe//rg/mtZ//ThqOy4Zinj01388qDQhn2DunIue6vVR
G9lAs5g4NZ07/A/HtSxA/p/j+u2DjJ/aQLvwZKcNzmVAtQhpgmpFUyL9W43Ir0djEFvkEs9InfnT
V2SHTZ9Hkc2i0/Vu+UvY79DmzFfZXIktFlmEC3SL0fqvzyFl8J8cmwPzkzsS+fLSTv/+os+SOSZd
wL00uaHWAxNqXHUtYpAgsuD2ll561ykv2BRO5ny13MbeWkYevsUhQlo4cd24IhrIPCayQ44WZXqw
zoqc8fRf/5Z/dmc6ruWh+ICIYGg/X1hKdbWHZAgbLf6ZNJ2Jt0Ew7qMJiD+kMXs3lWFq+7/+0D/5
1mlnJZfWZ7rez2dmmqMmKkd5MdRQHSvJ7D52teH01x/yJ6cfZC03P50nj52fObJK4MKdOu3i5X3q
O0jmPs/+e6JikFrKmv6nrEWdh+VP17JjOnwYD2HHBfzw0/ddRWGikOWcxrl3YG5b1vDkJW5WXikG
YyWH6DHNz3SsSOseFyO2omImiMCsDb1jLkzskeVaQbgGeE+wSOOYFZKygi9np+bGyddkeAVkvlB1
rIdyFAnpGJ59mxLcNa3gXwQ3c1K0YsWibASK78XVg2Pn1YMyc5uQ3LFWHxE+U8B5oav1y4aEiKUQ
zxPmGlEZX0fk2AVD2Ta5R3DLZZCb+oFkQaMF3dYBFwfk2EgwV/a8YZFVkM8ku/EUkuNxqUY3kOui
jNNXS0eAzvJrTnSfsEmgyLVhLB6ggrYBCeqtQkY+bsnsNdi66Cq/LASIeZfyfywUY8U4txms4cXW
K6ynWV1oTGgJqFU+iHJMjVTS/BXAoe13MwJcC3C5Fe9hJ8cPhQj64Ba4M9bWYEEOd5WI7jiP3gGP
Z+4d9Dn3wKW5TXi06xIbaTlF7b1mpDJBSNwGhwJbhCAhQhaQsSDXhIgLyiHagYrsy3XIJu4DpSnk
mxCZFVDAup3LEwpnqiWsrDQkLVEXYHkaJb6rEWzHWvF0gGqEUOIq6MzB3Y6uJV+KwCYkJie0Cm9f
vchIFeB69DBt4d0ZsVXTy2I7JiqiXqCcTkaOCMT3VYkH+oHXS4gjr6dbdSt7eHbF0J3IgkDoSmyU
upn7xjrWkAxeYbVjEEySqNB3NgyGpyJuimQb0+TafoOv4BS7TZ8Cp69UhtMY7PJO08IUiR9iTYDX
3lCxMtHoRyrbBjHquKrW15YdFq+ITysWfiKGbgysvXrLm2BBrk9Wea2DXU98Ix1H4rk8ghFoehws
BUTHhe+o98k/M9E0pX5YqOldG2pUhjm96MYYU/kVG42dk4yFyWHF1IBOvKwHo15jlAmuy7ST2bke
UKKtwI+i4HBhEt21cdqeaqM0Ppje2SQLW/pwlGE6XJeJUesQRCQLORoSXI/ZhMcCKZCeYXqbiSfb
FZmF78YbAhACiTVnLKWx0WjMHxXItz6fYDzNbafd1jrpOvSIyGnhqCMhXfdeyQoAuSA7q5De72OA
K4Kwt3ftrWgwT/hNbZEkY9oxEk6SkJJkExgdYLpRNx9kmjUvQ1vHd87g5CjhE3uyfSk6oBiovx9M
B/YghE3oZmPuQuEzPYI7Eq9MD+XI1Xzw8mi8JlewjHcxmLdDl5esEjjW6o1lEF/Q7Fr5G+FN4TO/
QQMXigGDbxezc4XSiM2Wq5fei5cZxBBMJLIRj+K1uWKP003PwaIf2sCZSul+Qi9N147QtHOW4vmJ
TdxLPr1K8n3ia4Dxrhf9PVuR8t1ORfDskrtXwVOS4UvV6ObjaJhQQVMvKb4gdkJsoH26Ey2YYEsI
DO9Ev+Ebv3FRlIuVKJz4OSDO7CzhmBR4kLDOrBw8NvY2KGc1bIechc66LAhfXAvsFw+l2ff3WrZc
g6PWPY4NKx2cCoycVnpcoW5uRwYTfjibwyPGhuBSw+dId1Br8fDPOlPSXY5mpPGLoY/OGl7SBnKM
a01g0voF0hoUxMb1dagn29SK9Y9BdRZMex7L2AxVE3prCUkS+7uUww30kuwyIJ6K/NgS+smmaGd1
DBRF23SWRIw0Ci/0ViiKsCWUQ59dUq57NJsu/dVGtaZ1A7VRGH7YLrqO0CzMqz4Z0kM/Ww4ILZ7k
1UveqXKOfFPGgSB7TZDqhZ20wIPi26WVxydXKZzCksdxAaVqACU3rzpHDcadlRMCsDCy5HWrKMN5
OBu094KIJXkl4OA35xilhra1sGC/WZUkJslp2VFulpsCc4rnQsR3GG8t77pQ8dSU9ObuMMfZpheO
POpG7HyQGUE8ZfZ/2Duz3ciRNEu/SqOvhwUuRhoJ9Aww7vRNcu1SaLkhQhESdxpX4/L08zEXVCq7
KmvqvpFXCSnkcjlJ+5dzvjNlCxpj9IlbciNVtylEU9MGRyzS3FSblwbmhmljkv3z2rrFfBa16Wum
1h6i3cHxjJ8ay9y3Akc0s6MJw/IO0nP6NpRlfmtWhf4wiKT6oBAnfYcdPp983SYJTocoZulrwDec
diQwiLvaThL0k2xfTeubn3bmY4MerAgxuMTpsfGnuN8tyOJNhggKAYeRtFh5krqci7AnuiZGDJc5
P901jj00ZJtPR48JONo1BA72dhlR4bIDBAC78/xWXhfdFMsjJqTM2s1Oo5hxBY2R7pg1kSKDhqJ5
zrATTqHdB+VzZPpzT4RINvSXUcDVExqBzzlZifXCEl5DcEJT1oAsBEg1L2QTSTdfVd73qR3zahex
/623Iu/gSJHWR+YQAO1oHWehfthPogQROqHRZy/r5bWxwxuYsN4cBhTvSPy9CQtAEf1wJiHQ3Bbs
0fHzc+tYLefQnsqjiMgsivCHU8y0Dop+iKrIWN0k2siSfHVcVbhwt7le2K4Gg9IWjgmETtA64pEZ
VspFD5U4GuyQSXAuUE0WGCIyI+GUZ4vbwYu2p7Hfd1Ah4Ol2ioPKK/w5I9uKxMazWSCqupg4CYKd
Qpk/ncpOOc+SwuwEyqMkHsHAyE52RTluenOOIwQ7hMKEOk67aGUBtcFj6QiOn5vFatARlzjT7lDL
yjek8og9IGiON/iHSYzjYCbxYiMd1tsbd8wbBElNxztbmMXVCM1nBlNeYc0oBxz24cLxqBucUZf8
OSOGkvt4IE1ky2E0ZNtmqJiktFIQldc5IxMlnGcImFq2RZ/T4AyMlqOOnfnErudgz5Ex3TLNyqY9
vXuCwlpNtXEcrax88DB/+Md2HiWTtdSX/CNsB7a+aF3TTJ6iOcoJUnWXoDy0CM6X7cAZUmEBID+E
jxg9RFibPYda16Z++kP7TE1h7Y4RfJgRChO2LR03gpyYZp3h2EtfT/l+sEyZ38xZflZTXl3oWBn6
NC3MxHG9lSUODIK6Ki6HuP7o+EPn/ApJiyJlqFxUzcZExhB7xQLP3TBbZ8KbM43yygyGLSXwwAqv
XH3o+CtXsgvutpvM4njdlBH5KTljxWCTTIvBYxkJaXKYMIZAc0qMx4kdRXtZelr3J6A5uQ4hL2Yv
Q6oB6/7SVfzPAAolJl3+XwygGJsn//F/P9v0x5/0mPyz3/SYPm5ux3Fo000uBWHTAf06hGLQxNoZ
Sh+pAr5k2vCb/9uw7b9ZtrQRRwIXMulDaRV/3zkL728044G7zj0YQqw/7t8QY1poLr82aMSmggJE
ELqmlLMEWt/vHxtykXY0WKsXJfUgOoQxdefGtYtOctPLfkBeKVgGaaPq5DlxYPQ1W6fBeL2JYrer
YQAtnjh75dCUYVu3k9ryGJnpw5wiWa6FyAb/bmyc9VR3lz6O7nF+tPpcZVCTdo5ZB+1xQdGMsVQQ
VUZxZvXFxqowfocYhEf94C0mTKTNTMhVt5VQz4Yw7pu5+14QMDISAlDaseWHRM7Gd0T5LVOIc3D2
3nCt9ZzOAe8asnJGg4FNponm6cYJcKzDzUOeoXdjS17eEweEJ9HkrSboyZ+X4qZUJbgnYof8DK8X
gNd7mwjm8r0zOnkHw88z79zBE/4F9oFuCp1JQXCwrYkTpdR1o44FnaP/OMxSuR2CPh9HaqDh3ryX
KKozDr9gRIZNngMNF2w+HVxp1bfgyfQi5XzlcMVkS9iXjAtwGBXLGF9bPilQLJTaWc2vbh8YWCbA
UNQfjp+AxsIghBCdzGeVN2CEyhWBhPIoiCix5qqzj3mC3O0OR1zWviGkTLvr1DOI1XQ83FunsnYy
/5MoiH44WoNaug9snRbI78nJU0Ecgh5Zz4WF6VsFqU5eXznNNmknlnph7y1qgfvGR/I5mYXnoold
aBsiZSk+tqYUwpkwp9RBfFMhZ/C9Lc9wD4lWr3mi07Lxy2JTWRPf8PQ2ZVt0N9DIlHOtgyoAMzoE
PZFlE3uyKTpppPfdG7kEXfSy2MnUfGsgsqtb2VQ7GIHNAbjSI4tccZmPTo5GDW1vPAacfbkEAuLV
Py2VRxMCdv2C1q0OoxgJ13rh3iV5TiowwRtgBEbCtklzNgjwi2NOpmmaitssVtIhlENEw2tDpzJe
unbbbxAYpKMZQkKC2kacmBgAswwaOu22g2P7uIbU03QCNtpnelnuIqOv93yoBtl0CUZjqmrI9qHD
voAeG2vrltQF4rcCHGSvWOut7IQxsQ2qbRmMqUnmLyrH29GANhxtY5yHbWh6aerBsKn7qCHLrcER
+sMTON7BoU25a1/DqVTLTWGj03iWkT+85sWMWFSgJ92qfi7h9EGW3HNzRa98q33I6sGBzyPsBqxa
zH9XQZG03oVppQABkPrq/t74LcWqJw0825ig9jTKbiWMl1TPnX6f6R/Gn77oAv9kehCsIHrCZ7ii
0VD2Z2sizNpbBvjIC29saAMTEzP3ZpnYjPU3bVcrMODYKu+FIxDL9jPoaq46NmfbZe6whg5dy0pH
rw4oITXd4jAb6tXQSZOEWe5AjSQXwoagGHG7YM1kG8leyiGnjanBFNK/kSZR0T7sAyHhHilUmtuA
NQ5wfl+5W7I1CUxtByM757O5Ug9zYAWX0dKXCxYJRYpBHKkq2Zh17EPOG1X5oktU6JuZjLxLw2n1
rZpLoyBMK/MYNNWioNR33OplsEsSC5TwLi2g2TjD0vGnsn0G2Gr07rEbviyRO99HHVvpU8qbBk0J
jnA/2l1+KHPD20F/h8k3NTw6+UUgKCzSVCfZpNZhUaDTUo9t/4bQxe51Ciag5im5qj/iaDSeK/je
N/06uMixRe9Y+833buUXh5qlwaEBQ32u7KJ8jLNyvOuq3LEvItl9ohjtWfzTVu8bY6lfyXpXT5kc
QVeYvWV/MsQr6k3L7JeEaZ9c+YVVJ6lgvfUIXAk/qFtpYpx6R77IgjJxOw2E0WHz8mjvSOe8GLxW
ErLgu98EekgapMgivKCkWWJ5budwiUtJ4cqG4SYJYCeD1/TznWVi1t1UnTN9DK1+6mGv4lAadfWC
LLh55Oa3yU8R1F+7Eog5tDBf/PQLHVynHWhT3yU1xqns+Yq0xehtTOBin7Hpjjs9FK1mtwD6SpI1
QRpGMp28MsjfunqAXrZSj/ba501tqtgUhNfQx6fbyXTIqmksq0ZA6rV4LnnOAIKyveYgWb3cFwZj
/d6SyQvTNX0Va7gBZmSJR+r19rU1x2FvAYjZo6lP72vcP78EPB41YSSzn6SbxKkfzXxqrkfBhOZm
7gyyD7KZKrIu0f4i8ZwvexAz/H9/TO3eJuRkzd0Z5gqO7mi6T62VvtNwVhfWFJ9zvDqgmTDDfrPq
Gk4iG7IrKYabfPaLx3pZlhCpBSHj7ULItWJlzLb23CvMDu7Qt3dDMajLYFmrAKe2y9eUMPULm8i7
e+wYZB5VSt3glUpCG9YaklwoEk0pNS4w1/gk7sCctiBFWYbXhhJ3k0mUxQkSAvEfCGSYyk063htm
lp6LZfiM0+wmkOmpaproNbLsWznm3YNoGmOXpa14ppVkOJLW17Lor1qrGU6g0FAaGKo0P4mTJ9Cj
TeAEdubWakTyzcASzyinCxmHilMQayqFrrtoAjTjpbnmAjPtV9tmagmFD+hmH6dAuXsOvZ82NDm9
9RDi4L4eDkGeqct6rLBqtxnqla5YgwPsFvt1UzNfHtL+BkvydEl94x95oAbncslQ7pax+40KyPDe
GtXq+OeEsiXYmEXV3OeFuQaFFs1C2otRwRTLov6ZyFIzCiF/BU3oInooQ21EQ12T9tMGtDMuhdqx
BFZR3kMsGOVrEVj6HRC4V4fIV+Zjmg1ViIbVDAnp+6xjDPN7nnLlR85xf424/BlSTAaWIeH5jKwD
yYKJ+Rz1BypeBBrHqA+sUJukUW8mBiOvE2bJTSXN5qqY2FaRAwC5IoCYMM0r57ae/RduDWPeZYbj
HpTjDDbBAEW8h1rAZKrQqXGCxMxje7BiLA8DLvV+L9t5/oFceiC8Hq5DfyNE1Bzitm4AOVc2ySEt
0BxrLN6E0uUv3PVgn3Wy2wH9qSG+1jd2lvn0875ElpOoOKSTmmem7KI8R33KLxFnhLqOy9mNRnhe
6Ayr8xyBzwwIDznQQKp66xnS2hvWqBl9r2oNSmXM3qLjKbrxxnjcT4tNvrh2xjOEDsim6VQTeMWo
9WeQ5dVDlafVq5+7+QsQEfEyRUl/PwVA6mDNI0ECKOk/+23XH7XOq/00qJ9LKQlHydoiJD/Tv6qt
qrxS3tgxbV6Kn+VoO4chZwmV5CPpoMEAXkE55U3LAJxRdDaEXdyl98BFK0aIhrWPxrJ8sl1/uXBt
13pOZP1UpMSeL41vHlS26A+bhcJ2KuSH4hI46AA2UOAGaCuA3W90ru8pDjqO0FQAfgHvtjKz/Vu7
igCZLTK+agPJhcqwiBPWjK5g03ykhYvMhaseKLEQzX3LR+hcdEwLwg6c3LNwSoNxpVkctCqSd1Cq
HmlqPrdZh//kCQxdcRBdWV0rSKlvo6oKLDUl0DNaD8gXoELloZ9q6lFZzcmNYPq4LpOgrUWyhwdR
9bmLC8SE4iyHSY9bN7M/q9Ql0mxZe+ZuMqHvy9Jut3kqmQC5OS4zGwE8AfP16J3qfKFUAPtPpWDY
4oSjpc12VelboAbjNjIufH/JYF4jZgeXuYYSQaIKuCLJkFU+8buAh23xYtit+wnduXi3m2G8SoOe
8pAhwdtsVzbLrY6sbeLRsHb2LIG+I0ooL7Q3qiKcF2HuYgfAQGO0jb4rC5kk4egtMTVcd1vAgLvW
YHAPlpljiS1K4AlwUq97E3YkyqXZhbmiWGIRtT5uBhuewaZg6HJB/K+JqchkgbBxWlnJcOqzAYAv
y1WkrwysrGlkG9EaGpEWnjsSp+yiCCOZLGdoYtK8UlzWRVjNdsu7mdFHYmF16Pq4WMfrYJD5I3gr
HlM4v6P6cnIzeUwa37lvDHM+QvgT2QWEFQk43BXd08iCDeZ3NpEAhIIQ/a0Eqb2Bmm5Nz2jurloW
UBF4BPDeFNVmcpyTytlRs7i3TqSNQxMLD5vYaDqbIlfDLXEsxQkdYXaeyiV+R+bjd6fYjG0JOEnh
VxPABzb5vGJd8pRwhDTIUE0qxGnLpatcBlMO4ebYegaEUplP1Ydl/TGeOu5CFmXUJdI1P4Xfl3hP
ouxk8FR7juGzviN/Sneqz/RLq7rqZiD9jCDWFueU45WcP31i3AyExN74PNLFNrJV8MycfS1ZR+bx
M73AjaFAR0OucHeMEkmf7hGvX6dOLq8DCAjfLWpIJGee+KGZU6ltlbkABAo4izfAY/Sphd119oVX
PaI/rLC0xNTPtehLKNB1X9/XdWDum6ooLmezN9+8PO5wQUbeycTVULNjXKKfou6b0CoxWIINGe+I
7CXcFxfM3MN9d2NuSzfdDb0pDgoNJE+KJnjKNdmtjqHHo+jl8CxyAmi4Iuo318SYP4so/zFXMjsz
ovMv+k6Nh9rASjmalXvRwGaYQ9fEa2NZhGP0en5g5Jd9INEsEI45wyXTYvJJSfD5gamOBBi3S649
cPH30GAZqdIgjpuA7ugusYOCi2zqvqugDu7SyCRXZQq6nWf5J9czh3MBwxsnnMuy1+dPsK2qonnw
RRm99dA1r+yaEK6RefE5weKx9mlkkzLUrXE5H4uoinh+pEwit+CMcElGWCIBwNTnzCH7mK3bQ7dQ
qTC4tNQ+cLLU2/P4nvHcZHN6GEkgvrDiodgiJXNBpI5t8U0s3chuY+FQllWhQlnSA/L4Lq27ILbZ
UzWyY/Kr5pGqfUBjuMXttfAvRi+4i2NP1RyuNf42p0poppmWUEnHmJwwWnnHnlKpgonkiiCUbEq/
N8jOX4apG59qtmbuVkwuCYFxY/nkBS4AfKpsCk4YDOvgcl6aNHtflAwCApEp7MegzJ2TWCV1ezTR
ZXegPv5ZdHqlQHXjLUxolw1743+afqZfu7QwO/LS/SG7UZbL/AiIH3a8vpjhjc7Re485bn4sARJu
s8lOIYo1Y/xstFUNScT3bhl0ROylJg+loB2b7slxG7BTZhvPx3FqsUGYpZsaaDScoAzteMbJmM1t
hRtdqGozNsF4robKzHYs/4Ic+YDj7ANcdWGqGvenF5vNgbV2Nu4QDXIQsvAbt6OMjBDpq/nhrdFA
0J/tHeRWvtJZOs/B/2Nr3LXAAsSJpbPmtvDt+cwgB80iTsnyEStHWWyJlzdYJpmY/LVZN09TCz2L
x7AE+DW57FLYhVjfGIu7F0NWImKglwzbYTR+mF2Z0OkyQS4XZ3oAcyTOlKROyDBKknFvm9dGlmZ3
VkEwpD0S7OC3lbxC+jw9sJnKr3mbtF5Gmb96POsx8MVzuyWBfCX+pL19CUIiPrBQiELO1Ax6g88y
YnHn+arpGyBrATPFiFioFMOmarN7DxjjloU5/IVkFjbrYF0Vtx6xxN0W+LxrXlkyYgyYW+XsUAhM
jrwYAC6Y920RaIZsDQjjS0YbvMM8tRPeLCS/YUPxYDgPbd2p+BaUBMTSHZfVWILezRPhfYhyGar3
ISYLik1j2/SsnnyUJSxzmkV9W9GB/hFadoKW2weZEr1AI/Jbk0vQIzTELjXUHhIQqyQ+FJnM2STS
fosTiZA5agIcpGXYB2MAAcHW87LzzZRXTXpXnt2p9j/HrM+Ct8nvCJna4DADsqo6x2vPOirlLb2C
yJ7yYPTYSM0Zil8BLNHfJ4Mi3JIk7ym6cyMnUjAcGQ6clpGn5H7p2Z6EabxGS6zo4XAh92SjLI5m
NkRVSaq0JellJ7KSBKvU2bUjaxdJydc1sSrOHfzCujiyETCGHa/d70GtBNYuHnR/KcakT1kJc86A
GZN6QeJgl2gZuJXcK8zc5Ma2eT6LI74XJzkyESrlZQF2eTg408L4cbMMixXds+/lxTvDNPzQ540S
xaniWZ+APZb97Wz0SD8cP0/mQ0aSrrHPE5icx76zDeM2S2v2LUC6EJp7c2erI/lJXnQuzKmiQKZx
Mp88Exb3W19lg0OplQmiddEVGrfBMvG6S78wlf1fnZx9TOzIwOalE4DkchmfosSWgvwPXd+wzZPz
NprZs2+WXPjfAPfJYO/i6z0zxcreFMtTBCnWrMOOYn1vTJ4IDWDy96zk5BbNNcBH/LtMYKW8jxRy
xdiZkGorED2DbV/HWXcHvOwbM0owHSqu75kgY0fskJgQ0ET5N9cHbFkS5NuydMchjiyy6vz+vgBP
s+c6e/HZs4eWG9tAT2J99Benfa2wcJ8YA3vfym6NsKNLJl7JQHYeMVHZF6j3tlNf/Wyi6Wnyy36n
AYtwEXYo59nU2WsEofZWmUxAmgNVWLHRSRWgx8COtSDi2SY8W7dJkTy3CxWIzmrQiQ2pFmNvtHuW
wyVIgzg5JFNnHMnfpRcWlGRVT/hGPh46jA673idnpXYX3nhpYlMK+mHHUNy6dbsm2hLeIpawnGJ0
EXU7ByeXXSvueNtESuHmDl08TBm/siAEOYm/x/nNzZ+zKmR9nmjHvFraBWtyIS8N3cXHzFHlThjJ
vG/s4r7z3e+pV6zSFp75d7EfWQeNHufk4TM/JXNtP/a5V39i60iuO5q0dsPDsbgtFp/DrAEi5ddq
uGKZ1ryy4CYysrOLEzU/vOeal3tD1EIf5VZOWHKfXcZpM336FTs28i+42b00Z+laW957kumzXqaC
nXsfP+va8Fh/1/IHsFP5bgIeWm2v9YvsKERwIKQPMALSjTVZ+tqyinnXsiPaMjWrdiXkCS40HWx9
I4bpqXyxN+vk2VMB3IIe0w0PNmLVtjNU83tj8Opj56UfAprmKW3mG4ex4ibX8smqkjq0cmJwQYuZ
jEO13gRT9Cn0mJ2spPTflQu1tWQ63tjlz7l2PIbMghyyxX0ePCfboA1FZTpSwhsI8S+1bOtbWU7f
qfMJdSs0gw9uxg175fg2JcY49DDs9KGUwx1F2TtRSNUqv+dEmrLbgv0Nkvl03FtLQlSLysk3KAS5
0zUheg95n44QCLKpuF/UfGcNBKUaE1m+izHCvRrIHBZFNQEzN62Q5De0NE7+QPCbsYmaYA2vNPC5
56T7fAe5d7/0zv3cz09zDvq8InsbUNQL+gN1mZXeMbXM+IjH95hkzghaf1qu0mG+IMZk2eH2jDYi
qcUBhU5/qad2JWz704WFi2QzUuyeGtugGSJ1FKWMax3IkYuvU5bwceNbH2TmUN9J314HwX678Rpv
OEmn/ZG27K8aRl0XssHM7E/qqAoWJSgZir3ZUIBlIjhotmphrK0p1F48bu3Oe+G5ql+HerwQCDpO
aQ5RFIyEp3dDg3ycrXh37AN1MRc2ucwJKSwc/s7qwbJcYKC2dm5g/OYiTJzepXdsRXVBO1clocX9
Mh4KtHWXThR51whHiGQFF3wM0OyFiy6eazPjnG0j6wkeLL4cYy5D9kvVBagVyha0ALCUqqc29l7i
liszT/spBFjBI11az6WNPpYPa23jMvxJK9tfUyL4KXwl79kqrB/KI+8uXzkHnfDKA/VBudPEy5xF
NRg/cd6glrNVuq1HCbc0UU91zkc6Dey7sElRDDZgIEhgyXxmLk38TFIYxeA0dPtUOqzy8qwh6MID
b8YCEVgHjPNYl3g5M7ZtdJOZe+dA04eSabSQHOOagKJyjn/SnVJ/2IW1meAEJzwMa65jHu2IixcL
h391HvKo+WZBwtjKmPE1AVvclH5THaVFmuGGIMhpZ8aux+N+OGgQ0/TKPTYzNoTzuKvG9DyU3nDB
iBDOcDJsiajo7jBYuZd8htWHWGBm2nlF12KmyROqk+48ZkX+mGByYpDi0hhs7Wr8sU6IP42e8lqB
b3mywQeHA80VMxRWRyEI0TWe0Rl4u5Yxiqu25oo9SeG+TQyST0ZQK/KFx6Jrd/0E4AwNwUoyZHwI
uOY9sY1gCQdC/hDiaaSbITgsshnsSnjqQGwPfNOs7Z8jJqmXasaCCGSwvmOxXW3Bk0qqdYZqqGFH
PDVJanxnlEE9beQHuh/rynb64mmJsnmP4oLLtUl/+rMbh4yn7izMCL0BPG+tG/E9LDnRZ8SEhJYw
GWTnAtFGBnJns4p5qEgaVDLgYNIMWW/JOiLaddjmUAjT7gPzFCiRtnZd9xtwhQyEPTfZuizRdiRa
8N6EpULUXCPzINHtdTowJJocTaSxB8lubmswv4vNIygjmW5fz4C+ErMwj5WAg2f2RvVJdEbK6N2c
L4kdMW54VHuHeeZcpnY1MPl7CVTcyghBo7t3fxAX/APvxp8cCJ5LNRM4YGEExhVA8Ktp9A+m0KaM
R8OpAE3ktob7QSE8DxbL3Vn+CwH8Vy26b5FUjSIAetTqjxG2XGXkf3ihaETXA/McWqxTieai9FJ7
uiQl3jL/hR/gqzz8F/+N5UgLPL5lutLz1q//8YX8ecxqBPw7h02q3CktybxlvRK96jVUJwz4oyIh
dYPk0Yo9Vx/++g9qfbXZ/vL6uHkc27Gl662OnK+vPzYrZtsjsyOtDMxmERNZsUKw/TuRSGD1viGD
+gXtRKavzKGwbs2lZuogGpdUL47d5BwHtRlcgSsk2ePfV9U8KlrE8r9WJc4PVc9tGif9L3qPv//f
VfqDGZL67P/yuw4f6vp7+dH9+Zu+/OTu//zy5fhDhd/771/+Z1f1aT/fDR/tfP/RsXv9XXWyfuf/
7xf/4+OXn/I41x//+z9/oHDq15/GAKL6auHicvsrzU35vUi/ym1Wm8mvchvX+puAyQD7DC4DBi6H
K+pXuY0wUc4ElmQwCcr8VyHOb4objGIBFoXVmL9GKwBU+bvgBgCEZ0MaCjAzMRh3ffnvCG6+3lir
aZeLHYc4wUHIbgQotS/XO+Xd2HH7QX5N5vb9F0NhNpiw/v7wF/kHD4qvNo/fXsZxEHUHaIXImfj6
MnaadVG0YGokqKU7G0j7T+3Yr+uauN4lcpYPf/16CEH5iX/3LPkIO9DPCuwyto2ZDgXH11eM8p69
WGvgQQgQofbgiuYFVQONIOE5xGAZPK3ZDQ0x+TpU2WgkOqaFFym+HhBcgtKmSbYV6N87KpfSvxDW
JII9nt9ZQZ1H32LbWyqSHAaQxoduUGCk2dgjNGFe0aehIRAnReHEKKlytjlpzJxEY20MbBr71Mq4
uedlEBZYJGeQMt3I2mUzfdlq0i9/sKfVmlE9l8jYM0LCOaO32nRQkhL6rGa5bOEYw2t7batyJjGX
WpvMFta8psGIH6NxgHMbJ4xsLXanqV8GRw76mKU1Rl0neoHG2i/fZGMVCESnjknusW9Tvm/b9p0Z
H0zRrLV4j/iHSTHbdkVniVxoJo/QpcTwoSZFmRdHG6VkPq1EL3S3jC2Z0LPLIEkkNFuElqBJ2eBQ
Y+NWdgED87uQx+UbwDcy6l3scvRdje1jNfALoyWxPDWTi3LQBrDbnDcebcpUteVl6VrFM6OrxjvF
iAcp5aB8KiwQLmuSty42y+4EMnDG4i3b0lafc9a38HT7yj4Z6JnSTcNKrA3nxklYoGA8CLZe5sbG
Y0GZT2tdxRUQJ/QY2U8WcFjpPdOQ5oG/uUE1ZgmmxnVUB8mPMbd956NSi1BUnv1ioeTPKqe87BvH
wobsYPOBgcImzn/PcVnme+zOfbIXdjkD1ssrfBKkOBdqCs6pGKXL1CGPostJTLq8rxfov1RnQOAA
oZq6xsLDXtYAAThVw/BQU/B6V0U9sImd2a//Mg7MzWsiC0fnUkGZYUDL3JFBQZFTx23YK4GSZdPg
eMtmtkctSDPF66D2KRZz79Lr48a7oVVGPgBvrKrVpZGpgK49dd2+P0FcM1tIh0UJEwT+vQewVsQp
khJm+3aNyriAUq72cTt1y2ugHXxKmzYX+DBAA3tIZFpf0LiUfGy3jmrs4LpFcbZuv/28fDBSJx2u
IZMwFWQD7iGYsf3KOIF2KI+zB1bU9ZDNJVafx7tKw7FSLDijorpGw1amV6T2xR5/9JUviAwQP86V
jsVIGVW0iLjbrUSdVBzYitXzqWEw7l1kHrC2a/ZYCWG7CO2scOwGPaBKi5eFGM6lodG1DmnbpfLI
osBrX0nk7sa7WJsRQYpL0Fb6AVG5AK5mGo1iwpcMRf6m3KzsmRgg4XkirgKs7aZhXsXWZHBMIsc2
swe/d9gmgyib5X7UoAIXZMZY7JV+IJrBaOuHOegJhLzmmaXaaAu8LC4G1FkYztk11HJu/felZ2C2
nCob3ffjQB1tzA8sFkS90anjTKGnWoa/xALCQ981CBZpyVXQNt1OwtFeXWuMF+vNmHiJt9VWPTrl
RvEoDW4wz6aI1WcuvoDkQ2j/3bYjshAXlOHU8Z55DRZ62fXSRPGQGdnFYlSGsQPw6rP9xxlnHKc+
JsqjzYwUZodhDnAfeXBYT0ZuNC4mnlQWm4Hlt7jI+7q9RKWCFJF5DcIlaQBRA7wnbNr6mU4WAP3C
eCIQR4UFH666065SfQzxsWizV9RqiJou9RxojBxB5bcjkQe6jBKm2yOLyeHXEohqhhrjH5xjX49L
ThXfkTaHOP5o1MpUpV9PFQjUQ49EllA+MNGrdGdAaFF4S/r81+fXP3wd33Jtj7OSBchaeP+hDOXc
N3umFKDQ8prBVQ2B4iFT7W9G/X/6dr4ey78dkhTvvzCjqEP+dEjKjCk1oVwYKBoj8E6ErOJII0Oz
dduzSIS293/9ttaf9+VQxlAKRIYa3iFTmFzBr28rUjKeFo9turNMaOrSChXFgrkorKTVhZjpzI0S
s/k9j+rxX3xyX1uV9ZMzqQl4iqx4RUTOf/rklDmzUkDGyIIuKnZYdIo96wTiDHCJhX/9Lv/7h8eb
dARAHh9vKyLmr++Sw9ottctLWX2LEipBJAbaLv4Xb+i//y3XN2IzG5NUgqiFv77KMM9ooiFtbdZI
4YbTrebNRKX7IkCzkKpHHFtFqvBRO0X568f4P/L6/1wJaP+80t+ovgN1/KXUX//Fr5W+HfzNkdCM
kc87PB6o6n+v9K3gb8CbgDp5EqkDdzRf+V1bD/hBMpYDj0wZvmIDuEd/19bbaOtNhPUB/0jSQgBd
+r3L+e1ZRYP0T292C33wl/uPhpIehHrf5pSzXH7N9et/eKyMfh+bqBo56dpl0nha2i5/Z40sWaIX
8GARGrN1B/SID+CGjCg6UcC/kD1vx5qFW+g2xmyFyiIgNIz5I5hX6DcHfJjxGEd7jc0bkDFKpOEc
sw0OLsy+A6bsT7qDyjvRHp2cpY2f08GauiMbzD66Csa4+E4UMOP8SidozErMbd8dp8QSmwTDLUIW
sDuZk+xyAiVfUuTrrK09TtY8yV8FguYKnEn5jqg33S4TGcUYbbJrIw7SF7LnrQ2+BewSZLiJgawu
rGryE6p8tRPNQHIpI6+ttBgHC3PNHBErvtxpweL4QOJTNvwB48XZM4wtnxzjHFPObPvZZj7aU93c
tKVBElvRqPiOQ9y/LIPUPSzeMl3LChdZt2RMX7OhkzuLtcK1NfYdfudm8n6aTfeKE4ApHiDpTTS2
1m0XM21EJMpSTomlAjecEcAshmY6sJgrNWOqiNhk9I2r0RdCcSej9N2qTAaDeI/dukpOVTLFj0Fc
U2zgpIuPjjf6u3lO/ScMfOvMquyynetHny0gyZJt23YesNny8Q7/j73zZpJcSa/of6GPDWhh0IEo
2dXVWjmInukZ6IRMiPz1PLVLRpAGDfqM5+yL2dddU1VI8d17zz2NhmvDJFrBUOO+PGquUe8bvOqv
rrXstKXFgU7WkLU7M3atVmuUTwqH0jXZn6euaPZ8aLfj7zi+VlNvXHPKYGg6fy2IkIVwKmk0Mdci
e1PbkJ4Zg3IbbMFe/kAA4Lo01OpgWA1QaG2khM1dGMOHOFXbyIO2GkKyxOWFLtddx3FeT0Ttsflh
mrLDlkM5EcJBIw5sas8BTtsoIMzKvK6E3SWYFwb4Z3c9aDvM2LpzSmv0kNKnPItMOey9IuD3jfcu
m1MomRYyfC33mdcZx9HavNifrYsYFLO0Ktjugt69d3phnaFKz0zlNthH40A9SG1mF6J9HSFwr7lP
Mdv8KJuKpnAbZXOsp2Ler9ZWMPLL+zdX1MgFAl2/D/z89zhS4Tsqq9wL0TpoXXp537sGX0DNPA+8
bQ+FhVdobExQZ5rqT2Krit3QNHeqarqDyPAk21gZ9DBbqDHklJkBczI7PoTG67ELMyMqqVRJ3IFw
YU5N64vNWQ/jE8UmZZn1e7PYXs2CbhpGYy7wrDbf4toXJ8nF66w0TpDCNL5obS6PU2NlT2kZUDOR
UeMUtZ1bxQvdI1dfrHli5VYZg9R1ojrQ90CTmuukOWI396V1cYi8XEtbzfeW58iLKnR2MLDZNpcu
24o2nBrHsV+Lc1/k3s7wxg+DZqQE+y1gAqrWLqXBAJ3B2Vtm+u56zrKgJtJGgRiZfT71U6ZrXPAD
3PzHLbNfBEgW1ieg07tUZusHJICUg8dGVwP3wTAv0vrLX806ohqKzoRBDHxtVuyXKuOxWg1q23QH
FDgR+aLKl1gMlO2lmRj9EEp3eUxR+2M3zer3xZXWqV8MMh43u6mBKf9EADKhtfLHnKtfhdEhy28S
1q/mFBE8KITAUbTjG+lstREBZG3EqFc1B20RWYYzhmJY+Ws0qny+PVsOxdFD62G8cjDR2/gpHeMQ
zLr4ruwti+rJJnZa2u4lnecaVu4/bbp50RtP3hiQnup414YqqWbPuFN0IdPtbo32GGYNn9rjOhKO
ByZ1owEvzKTFXFMmLi/Qsg5jq3cHc+iOdV1dNaqcECJkecDTYuyNxsI2sb112XzqDZO+qKG6A3uZ
BKn3y7a7E+HVXefZu3LSTfhw20Gv8/sM3T/CYvk8WROM4Rs8gDuDTmaIP92Phr5rFqC1t9jSLe7q
bb/t4pnLV4j0/8mdKlozfWcMlMvO5sU3aeEqVeTXTWKhG7Wlf+5gvzU2PWkNJrmVzniqglM17FXe
H7ey2+e3xkCUZW8oo27Gp5hZO5GqK6kDNJJbVDJnrSDLcJvCGrjCwg5GPkrtiH/H6UPDwulBgv4J
vxUrAVkmdh4p0rsFm5Rmbw9I2YR4dZum45xuHM1gnMO2BaJ/MYs88kS1OpEn3e3RahYKuyWXdLPJ
H/tFiAT//hUgxx2DiOeqqXYD0a9BK4cYSqF5cPTavq8pXv7BAQohp6gW49EY2F1zjRob4afua29i
u04qPKvMH/MD0ydWPHAozAPcDbM8K+eOHHyzc4KaoqyKfj8I7k6CyvbXFLSAk47VIyWMO2Fnvzvo
9qGLJRklP7Uj7CgUYK3LL7SniUoZHaeNHKxj1efp1SVYFPdIj0il7WnF6hetVJ4lpuM6u6CErroV
sKCXnoRfR6G0TkMqHZ6HrAuuLe7qSE4yx+MEjAV2QJe0FFYmi397dqf5J1XtheLPo0fP8y+FQj60
ATWryjykNKXuMrt9xh707GjYRTmtfE/MqMJmmHEj1MwiAKVELJi7vO53AO/ujVVXF/inW1TWy+PM
Jhggu6OJsXzUFDWVM7L4OuMYoloxS8dHPbPu+sVkRSQU70srxd6kN+8LvU0xR4blMPWVuPQ07nwv
duCcCH/RbDCl4wDsZS12Vl/LcJmk8ZnbqP0uK/YI51kmHrGkkKSe/5dmLJMAIzXjKOjVRy517RPQ
04VtA3uFxAgQpm1g/6FQ7gTC2TxOZJYTVr0FWxeWYcDAX+ls4jXQpZE4eJix2Xq12C+5/0m2wolo
YH0mlmbCHGG9c0HYVmAlZoYEABLCxW6bB9eUbajjdy8tdiHIDO9pgMssGOprxcgCKUn7mtTIqmcN
IZ/93byo8oSYd5wX7dPAnEW1DZMOf9wRh6M2aLQeHYoP75vSumskSmJjGpQ74fNOAlP7O3ZIhJla
npRePUknYDqBcFoZ3XmqQXTQPbZCN/xb6mwSmkIwTi061rOCKlaEw0M1o0PmnEsx5SNHWQNekanX
t9cRkEEIvoPyv00jb2dYnz44UictzR217P5h67qz6zFhAlXx7lLaF2X468OhhFAh02bYuV1lFTEx
8Z6/Uz50ly5d65OqVwPD9PJimpyX3Mb+Tn3j1iY6qmM162vsEe7XZuMpH/0r4qoVwRQ0trsh98aH
kbHsrppyI+EIXMd9qrmMlKv2JzMVhBdDz7dXBgDBEhG2z76dEVmdrlELE1bWjHiSNCx96zo9trxj
YVDYPS6OVX8z05VUqw+kHe6iOuLs59/l0ivtYFQBPlsts6sD8S0tnrAYdUnBZ6ozv5s3/VS7VBH1
TQMEcct7lw4z0VqPJJhIMmgZv9BU/jUFW3rBHI2uiYPsPnNXBUSjVtahET3tqV3tisu4mf2XvhJa
CjngHvFOSXajdT72uc4XzQRiAsLFv9OIhoeDqfhue1pl7Ru/u8FPK+8EpuGDUdqMm8hQxn6cbeMM
D8H+GLee0w2lE2ExOf1uLagzIn30oHLMFs66/mJASW9Bua7iIZsmvcOaMPgzKBFfK/cEERGGNc1d
TmpgkLTX57K9Hza5naVhaLBLjHXTKSkcW+GN+xK4v/GzOlintOCGijUmg36CpvWfUrtolgPNtRgT
bLkOr7mv88A4kzC+56DP30C1qDnS6tW56/CtLLAg5mnZN16WDT+WdutAXSqNDx9/VF7TV2eX1kmX
TeFe2rYV4sxaPeAgN7NCizEcVMjHpE0YIfr2VEdqBioPTHWjo3Q/uHap70wPhA2kbrcP3sXa++MT
0Ug+knylJ+4J0MrQHWwwaNUIe4M5Fg+76/bJmo10KCpZdOZHtXaGfehcPOARRcA0OspcjJQNdj5x
/ob+CGC1ZZaj4itlPsw2AeqwIfYoJDcnLmSMO0l6JApHc8cDm+V6BGnS+WUzmHjBvzLQiOqy0oBM
pcTknpsl27TXuxVW2E0y6Aq8reqhb4zD/C0ohUG/gcdUYCsMmu5k5ZrTHtVg+cNhLjBJqG0u1lM1
V508Lylna2to+HvBTAzVAE0DZ8WUxYMgWWGVbfFnIxZ3tCaj+lXjSItzZc634Ktz9DfhPmBO0qNW
qmLH56NFpTf6UTpTjMaoOghif9XyhxWA50uBVZThYsTX8ug7moqrXLlhCUgorjztVdTa1SJ3bVaG
e0zplsH045G2HNsr28aNHcr1tcmHD/rQusSVfZ+0DBLB7sidNxr9kywKCubsNrgnvNp8tK3/nY6j
f7Dd+Q1zQB81eIowW7TGA7HD/DmlUaYGMRQOXfOK771NmpRGz7Q/BU0W0MAL6aaw46XrjJ1Va2ej
GlJervVCqCUq7Y4owFi/LW7X7bZirRIV9Eakk3vbWgSmJjhxJUjpDzb1UOtaim6nP9gTkrXd3pYl
uF+28p14JjSSXt6gZk75xkf9OfX5Q05oIda0/rtm+jpVR0dMv6G4Hhp3A6faOIe5HD+RYY7+GkTN
pGJUbupFFmJIXX8se2LxZa69mUJ/6qHc5LNxlQGTrakRJ/qU/+jBrWY0C9p7UyNxh+eYAEnzgADw
VKn+YvQmcedZGyLVzZc1Hc+pZz5MK9PhVp/+BiaTkL46Eb2mRMiixa6dOb63a1JogHkz0i2qrT+2
wP/iKk5rRJUe3d6iI5XQmuAxdPWOaPf7IopD0/8twQK4AK5pubtklpXUk9yx+OIZ0d2vGnMrIsGK
HjnHKY7RnUafieKCkdX+r2nj/XC2o29an1uQh7Dlis8th7WfLgWw3vSz9svf+MYB9ugCb39DC3gf
koWdYnxDKjHb5m3NTLBF9ryXuvetpSgZGqN//Mi432Z9scPNag8Du2CXTfdeZxMknE31Pdl8HQuB
V86n/G4R0j7KlRktPpJIusrC38NLNvlJ5ig+DR1/E/CDFmN2/UP1966dgACjfFHobJTntdbvfE+L
y85AQFCdj0uSInOoQU+LV76Kynkcy3nf0wD0iNTA9d7nXcYQBKXmSGkWHlQZUR8aVZ3t7f2pfu40
nGYUqXZUrWal+axzdKdR4L6s1re1X9LXWjbJze2FC/neCqpXikzibvJP+awf207bF2oAhOsehqGv
42GkZsirKbocxV43l/M8UYZJq5GPU4ny9tcaC7nr14lhZ0cRiGfT72A0L/UJvE5sIEDdgQs+TZ2x
xw91tEbtNcVYEHWy+LPao51UvbKQT6dTuokkM4Mna0tHQmQ84OzziLK5neDUcEIe/Kjehgdfaf51
dvsrQ5Mj85mPcix+Ug6GhBu62J+qlJCNLe/0BU4Pu/jnkFPKHHSmOOimFw85K0Y5CwME3LbAH9SC
h2WhXHCG4BV2+ugm3KPe1tWwyI3SVEudTRVb6dQ81nl2w5R2Z9pbrD1GwS2s9PpaN/ozUTriClpY
uuPFL9IXp3J2agmCJwmqaS+0WytPp8ME6BlqBPuGAh2KCO2T6mwSeVnkwKuzq0k7MM1hqF8TRLcd
+tj53tpdxN6WER/rzwraE6YhhkfMOB5TS5LpvpnfGEmSsmcQk2pJUc4HB6jmvte9nbk0Kd4o5xdy
0ceoBSev6hKGSzwo5OWAKol7C78V0t+xR03gPjSFsDpPXo2Dvgk41HTH0r9F6el+XHXtog33Q9vf
AaegFXy7Cbpg1GzIB1UQRPipf244IPxdoQU+kdMEFOp0m98GIA0Bxj+wRnxjx/3Ilt1yZ/Qc+4H1
OhQ9NFGnjL2JczzMDO1iguyAhr6rhZtsWLA77zj0/qtuqnhWzZPJG24Hw1Ga3NYEZ3S6ahe0Y9fD
xKsrncFgawUh3GesfPPN9+zzjYJ29O3fyiO37GVYuIoXdenujEwj169VXTRSizu35h/RaAdlqL/I
61F9q5ooB7fmmU5vv6CV4bTOL8Ut9m3w0seeE3TtPuX4f/B0+8koHAaA+tSHhdf/zL04LdXyVZX5
pV7S3YRr1K3V+9DVnzf12UlvXrfOZRQj2khqywMwxgRX+XkT/WXhzOEh+6Bavq2KhvXKKN7LprrO
xnCDJ5xFb98XpeZdnIa1g4wCK1jlitBLKVTanM9tsK/kLe5J+a2hYQYeK349YVswjhwk3rrWx73M
UVy2nwzPjuvN3inp+K3SzDqm6XKnQ06Kepe5rqlxJVyl+QowAbIJVCOfHxO61XoplfRCXxTPvt6Q
kyWhRN/rbiQvhfuW3HFlOafJEcYOwKQF8B+LkIE11ZnHUK5S+lidwSZxEPlE1WcW1xHJpeGW1tGC
q+A2d8Opo5otEVQcR8zyfkk+grgIFm+/uOOB8+BnRcAhMnKiWHVPVXsrumgeg0eYBK9g54PlI+Aa
xVG2sDcq3Heqrpe656cWLcyxdfRg4PkHv8lICz03ZLZqI9H8bt2kBmh1sKxIYsuv4IU1ZhfD4Bjo
E9BIV4y5v9Gy7pPhOxMnqnK8uqX9qhrIQXweruMl9uIaL01X50009ySkucK13efAWb3eIZvLkSvX
kv60XkqbfEWE9S8EMu+pVfPy1Ot+RSdeoK0855yevHD0O9aIrLYl48xOo87YzYbucyG2RkBwAJ/B
TQpgaNzQMXivykUjPuJ0Hw6QjCUa6rbHzkyE/IP01Mw9e8y3YleRWlNRmbNORAUU5ldqGYGRjOl4
I4hYC4Fu2PGKVtoeSuoOZr3gG9HZJHn2IlfeeIQ44gJGw4OzJrIaJdN7ARRh3drmyyzt6XHxB3U1
1ooyRwF1yPiXwPf/Ktu//dO/+b/LbM//hFg9y5/v/2nDu7k+/5Nh5fwjsBHacJ/+SxdDyPqXqc60
/mE7tofQBAPhpsGBl/ovU535D8KssLkNA46y/k/6+nj7Vf/+b/xH6HbAEFERLNfjn/+T0IZx7n8I
baCyeA2o3KCsUOGQ7xD8/rvQJnA4t90q32Y4XAl2dH+401J/PDPhVFc5L3OoSH/hgApuab18PBap
b+43jst7lA3zESTNdAqslns/Tb9hNxoq7Jk49bkDQtSuvhuJVp/19hFv1UMZqCHMF43+4Dk1D9gb
cX8jQkepo/3J6J4KsVcwaMrWK9vRo9dPx6rQnoaWbpO0UvAkm+mviTBXF92Vvrr72aw5zA/zFhla
elz03qGozakerLIxX8hF0duQdtZ61nBLwQ62q+3WXI/ZB95OAeuHKpAWl2xZfrEGlRyxIMVg1ClO
npycF0RzdvbG+XTsmsc/MMb29y25BDslyOe7bDKNA1iY0eBQJc1uP/qiCn0AFHGfpdj1loGkUjUM
x5wA9mM1uM63VaT5QTnDdGiCuXw15ciBcYXEct9wsaXa27KJAumUUDe185eCD/fUKN38bG2ot0al
MsaBi7g6yqtiOXkfUhDxIvlR3FG6cQ+986TsFC2yvPdHuc8z5+gN8knjNGq0beI480NaGndl2z36
3vxMycLzKrTI7AuKPQSzdxKaLwwbqK3k1s/c3aVdBVbS9iPa4EIOHqom4UfJ2MnPQDfAWPapZHku
pfzT5YXD0Dg4ma2ebUvUal1H/MVlAkeXY8Hf6XOFFyuQT+16p6lAveNYK4trSdzJH4lpgj/uEitl
DNMmQhSASsaVu5B9wKm0xgoH2vrZGmaPa1usdWPQRZE6ph8taVH1H+Mw6O+kbhxYJxsr8JO9+Ev2
BuGQukJW8EBpO2QUp9qNpVHjWGoESh2tm4rWWETPbhfk9sD8uJczDmrkvb7CiARv+Mb19fw/i8sQ
MEotXDvk0DX3xRhW+TKOlv+C+02Es/LXw0a3Zk40ufFCkNsymgdTPvur5CTHEOLs0ziOMoHhntFI
7e25pTM8Ultb38vN107C77o3XREvriuRPVIgUo8xJ2W+NbYisHJSytvaOOUECDS14U7AoU2kkwd6
rpLUyUJzsGqMmMgIpI3mi0abNBQCi20zdhA/uUgKi++czZd+P25be8CprcWLzSiKm1RJRnyzbCJo
dAdG9CiihfZpA+gAeMGpRbpDSe/dh0pba3phvKV+Tv1GJpVl9FZodk31oVWGsVuMKTj6BmG50J8Z
xoUVN0hctW07fukq5ZhALvtLosqd123RT6sR5Ela1NXRL6pQYiu+kLc2DkCknGMLOwJbeWP8yaa1
f+R9tncZgPEd4/oKxj9iH3YZPraHzGnLZNIJkFAO09zwcq0p9rO3dfdblUECc3PttLp6+8G9tdq3
RRb89ZxWwxrbtb/zXni7tVqoY1r4gJZMlqSq4AEx1ZexQxx65zkm+G7V4andHGufe2qF3tZSnivr
XGJoK+0HFDuXg0A+xg5xt7tukT2U/nq+zwNcomveqWeiODQEYdt7ZDLsnAMazxrCKvWcrJux7ZzZ
9ynGpNxpaUiZ6rLS0auJfLWg62KcwWtcoPrGQa5TPs4BE8wIcz3CahtdbWIh6DHSXz4u1ESbwmt+
gXnXrlxx8a/RDUz+LcsHKBUyiEYgDNjUYAPHTFQ999SXi/UQlKxaACjEXjKqjey+NaJqKhPQM+wI
IJOvkzm9pVhJMDymx9JBK6AxmoS48bvs/Jb7ulPuF9HvWfCKH7qp/my9lh8wi9rc6h3i3jULaFef
DTrmRxOI2KK1OhckgcyF2RSUm96HEobdxbX9/YI7dkfhrY2i4KCytpV5QqblaCQE0kywGgso4JR3
IOC/UjgsaKnOEo6gNB6oQyEBaVspTmCQMJHWNUZUG3Z36E2GTbltPUnGqgncXbr1xj0h+Qf6VYq4
RcA65/bUxQCmjKQZUGjHNpCx6Epzr8heqcWpktp3XgIhU5iqKkV6m8fHKZjdUCsNIyTeJV55uvA4
mSoy+vHSopbeJvaP+sSCS+qsj9JefWs+Y/N02BgPBNYvmoneUd6+NuW+uHBivGpxwEJvPL4BvAjs
Y+up8FP7XFNLAKgXYQZx/Ic9+aFSjnluu4VOpsF8gL0oD45p4tH1/KuBp2zne+RYHb9bEpcZ/dzS
ApExFIsa4T2KSoMWYv9uByd2CiwYmVi1XVZyXK3M9ogWdJ+iw0Y+HKz0xpq2i+H3skx/KA9qzy1J
Ir5cpE9qHSNG/lirhvQHUdAcwHrUDFy4tnzGWrCx4/rOhZk3owoHgkRv/x4DNrY1f6gy/UvK9aTn
rYWmxTeuq+UTw4eTi1ukmDiVp2ATd2mK80IXw2HtfjO9/LEJ1BbO+NURkou3INsZHTjhW/9V3Oja
w5xNz9aEo1l2w3IGWwLzIjUk9zXx4a15EU34uEOcRFHvtUCTPPEy8ukcaYcWsZ7DkHWqV0N5KKMq
25EFMMP+NtafVIZLustW6LGii92Sa0B5MwwuQucID5lHw+deQrh1B+fOq1leehNpuhWMtbJJcGH3
X9YuYJfAWjIFLKYN+0zmeFdyiT+q9sigaXtrdrdkGfog4TrVgHcy34rKB+wvfnUDQiWVbYdA61MG
WGYyu8VlGQpm94X4qQr3s9Zswof+sylthy6CkplBsDKG50T0kZXT1Z0YrrbL8OmQM343qaUM29Xp
4SgZHQ/VNOKHrZd35W/jZWGxv7dmmb+VbaPY4KkP94r1b9FmM4XjvRlVbQZ/fet2Zc6L8YIyjVu1
4JSl3uvFwNCU8GDbsZLDS6XTID2yvU+L0e3cYqJ8GpAXnu5BHvn7MwTzHT+aZH1ydaDBE+eddAbd
AUm4hZw0AeXRfYX+0lY7Q7KydKS7Y9NMWdvMVHwZaksTrZGn0jC/p7ku9mPTiuNY+ejKIxNFf6uo
DLOGfFemxp86H2nPxLu1WemGrcr7C6nrXekO3GqdyHZMwraKXGh9L0IwI89n76vwDeKkdeDf+WPl
xgOQbVLMHdHdHrOxk0ntXm96cZHknSjxu5V09w+zYa6XFLHoXG4eIUHPeDBUOSZrMZefeqFbOwOs
49Gsq/paVlLco+ksyPHrux7YS6T5sopH1mMq50ls/N2Mhp4AKGJLg4ycjR/ahkSoB3n/FBiYjQL4
3DZi2+fIe4ZDoWGl2uRKb3ZelbFRr9uLBwW0Y6M3pweZS+S1yrZu5oAlZRRCHhOHPIGQEDN78Huc
LIlPwdCPUlZZnJrFb9219eey275Q4vp7hDPvQfVMaEAHnjJAH2w7tRbVLjaYdbPPNCTf+CVavHb5
q0TgPc3zWp9rYRyXKj8WguVQ1l35nK9++6ys7rMW5XxeqRWLrMXZYpis29njrryrPHc5Yjj/pdNt
vbc1MqYFhpZccOsf3RaqSA/YjfC7sfYsnanYTWUrTm4KPwAX1lswfOtyfnby6muzeTc622JdgwHg
9jsyJJexSmPaUcBw5vl+08AXZFC94tSY7msjhwFqqiXfzyOrxmIgqc6amVPSU6cOMnDS62bR/eXn
GWqPcuCtHzNVgh7cLB1mWWi3+jo+a7ktip3CAGd0GF1WV+6CLoMUxYDBcX4aroLOCYJcP2JuxAfP
T1cKNYAE7bqwIJoD/3davk0StWNCVaK9c5q+PKfmQCAdMC53L7BF7b5ZqedDdJp98A+ulaOOrO5y
oVpPQxQgWctxunQMxpoQJsQ47bSOFE3Faj767i9XairfE/gsvGqXdkW13LrufcFlz8wc0rQeVPrG
uejZ0FOHgvmh8EDmDOR9bfoS2MTJeFgTRFWbP+J7wKIW7Cmf82m4da0tM8ykww5qH1StuGkwWQTt
cN/kkpkpRiVSWyxJEk2HaVCQE7eAfKoPd95UqOVCf51V48wp4aS9ZA1RGIxaWuf+MRZn/dXgxLuU
orh1zrmIt4LoNXCTl4W9Zt2RjCub2KP25G2CqYqikFaMjNtm/dhE4X8bUz+k74Mt52S7TfjGUv0t
FGjKmX6PaBrpE7epwbTUB/GYm1/Ki6QOgz1nABsqb+ixXHmx7ZDyB7vSXDj/dKHwvZO14BjTGro3
ezF9SJMYOUPuLlwHf4o6WhaLG2esmbx3W+f8FgzOck8Qv91T9aBHAztoojMf3cMcbmK4uexjTvDu
zQaAO0o/baH9wds3IhFwTGSmOtE4bvSED9L2xVKqxX1C1R/2InGyLbCV1EIeNAO0TRl4b3zEDzT9
sWHlB2si8k0u4zVvc3sH2up7WNdzWgGDYPG6bsL+QC3DsZRTP+pb5RabpeQ3jv57ZUCavSF2t5Ya
HfjWJ541YvrMS/GDcGuZ7cdWpCfy/h9Ka84G4oLllU9+rWhhcR9sqWhSH9pkMMcl9FXxVrcdmG0/
TU/tPNmR6OotcrzmL9A5GoA4MuQ1fqiaGQGxHJ1GgM4J0Wpf16KWJ8InMfxnFl6KRlzTBvRhbrHc
CL41fjlEuu+UB00PmsPccaift0kHdjZdzQqvhUXyCIZXeRfY4/rNRVNPtkH7q2Nep41V2zhP+Cep
+5xK4XuKEDjLUWCkMmyQVUG2iR3joCMlml/Mp+/wy3KZLdJnH9k3miVSA+DlY1H2w1nN+YMDSmtf
u8hM2zI+ZLzOUJZEObo8eCrqAcIaTWOFbL+GyfnO9X49ZFhFQ085intQWSeWO3LhqS75Br6lyk1+
ibd+6R471qZXLKUVw+u6LcrHLh3Z9Cv0IjnkBfZo61dAdsu2aPLSkcx5XZiRec8SNLHmkWaV/EgZ
KVZVkMORLtZferd9exYgAEEYmVmNByNZmYmluj4sm/S+RN9yZ/d8IyuxyHkEdJa8udtaj10lh7cH
c0w78Uy+56Deo+x2b8xX5K5gA8U1+W4RaXn21+ZSuIMb/m6Z2/0i+eED1gw0kDo/l9aAtRixXhbr
vnFmaAvegMS06ZwQqAC36MWa5/7FB/0W8wKJyBvjD7WBRKVrjmIb3xODUAinjvmbZNCHhMITNaV3
DkrKTpZRu3AQBQeclxc+ow+95wKKXIenbgDKrWZJKwQRsv0yLIJ2UxwQvOQELryK6l7jAkSCs199
3LEUu4SFRh/W6uK7Wxa9OkDimSNcZwtsj9IOgwHLLLOh8WiZxrUduOV2VBHEqZ09WXP/Pk4Z1w1q
TUI5FduBAFgZFvZ0sS0QLNLEC1hWAVFGa/40LZQr+DrtYqkI8DQm9rSXj65V50lNUh10aHGq5XqP
o0xE86y+bdakGFoR8fxJqiRNa67FqFNHa1s57VSufjJhdU0NIKp5cbW919rlRfhFE9IhfOWR32NM
S3JHvWuWeYaGy63U17pIeG7JcMjB9OCgFvEuAl6hoHnurJ0f5DuDYdDtLEAhGN1E2D3hIafXFIAL
UdL8TteWz7KX7xpToNRfOaM5xj1u9o3jCIlCl9Lkmf+9aJeybPKr3ua/PXM8gUs/kK+NNHM6pJsO
2kaDeWpCw9YGSdGWotbCH02uoeMviHPEDFoVKW4kFIIceZySitkBHNnqENywhBYTqiCLdci+UHsj
CavdZCBFk4vZw19xdlb5t+KsLiW5WZ/jealpsbCnvddwnPe7E8Xu4bh2H37bXEjbHqgjPtNe9Qox
6gCC8xnSWhlW2fJJNfIzgUy+EtTdhtuK73UTqsZjUnJ8XHcdVKpQdNAEdQKCAN7TSw3OlPT/ABBP
rXRNp4DcxVHZkxkGrugjo3TplrGWR/DkittTml9zhz/MRnntV07olmhiPyOvNolnkhcJv/AZQxsW
N1swg1gveCovHShKJdzHdtLijsNLzkQP/C8iHWjgg91xWsU+cJ04E0ONvMlVGcsNMKV5cE6BOcc4
RIwQu8gF8Znpw0gzDYbr7GgWxk9D/XjYjwKLDoBGnNSDzzHLay40VFGmC7kF/gfiJq8Tucs2l598
DngyVi3do2Nd7XT4PQ+Q7Ax5B2znR5/Wl21yaZWjc+KxMHFLEnjl0rTcDZWaTzB63/mx2C1W4Ccw
Q3O9TbhbtQnkrf43/s49wINT3mD08P1hb7XMnEvqpDvfiUu/CKglYSgDQulbTpS8DKo5z/XwZVVq
OQt/u7YOT7Xt1fY+cJpyvzpUFlsbBypn1wziOxDDi195ZwqFEsj5a2L9B3tnslw3sl3Rf/EcDnSZ
SAw8uX3DvhPFCYKkJPRNoge+3gusZ1tilVVR4aknL16ESsK9uEBmnnP2XjtGyR3Q7kWF9BhmIkcF
WOQkWYFb7EqNe7u4RmK19RsbVwW5Aay53yvIYVRVqMQ9GVKUEV+DDAD78Zr8mG3eDrQuenVlt316
YxMLdCfnvK+HdRdNsoZli9r5QNY0R7JWNt6VUwFgerCbLmpWBfLO5sDLLqqtMU+Z+T5EtJjwoswT
2mdKKZqOYEp1BBSpymXjE1JhRv0NqiFrX4i8hWXptt52BoXJndA6aTZyNKPhlrlfXB91b3oM6KgU
Kh/Fjqi/dWRSRxeDW8lNxHF1uEkHzmAb5C8kEgGCXzCY+ez7/YVvy9x6KY30jQ5EKM8uEvj6EVVz
nTBUzy0k1qYzoAFTrut1e1Jqquh7PSI1st2B5xxnSJ3fOyO6bROd93WbdpM+9gJ/0cFETjSvXVXY
9yAB6tOIR3TPOVRMe9Eq80qnppZ7lbRzt+X0WJsbirIhPUuCK+rXkAhMcsvKqiBFHev2uO8ixSGB
pNT6qsyykCSwqX8oq5YSuMBvHNF9cAllpXc3m5emb8jbsMTjcKDrDdCFAXdG87SonZyeBCFQNOx3
LSPhiBw64JVkO5GAhmio8mjoSyu67gcvQlKNA5T0QTwv597WoX2Fd9VFUYAsN9umA4ldwK2JX8ID
FIXDCqWKNe77sCu81TTpMD/SKnIKHBWxGs5eS8PRIzNkZU16ZxQ9PCPEJAkiFqtAIQXCdeHI+v3K
1gb/34uwSzMtmC7DKalX2mbkv2UuFYB58mwjPwxhjDSIKTVaa6+DV9YKTBcnxZ9xIi26pY2llhSI
mEdxHQUoxx+xJKuXpufkt57Ir3e2URURqAGJZ875cK23kbM7rf1+TneZRTDpyqNcsa/7zmL80I4J
Y/MEIHAS2NPezNlv8t4Awh5U6YGZbLEJ8ja/iREIHmxHXUai4WeDgdefLHvqbzOPKIEumX1e0LA8
ade5jEPgVcHEAEvO2WsdgCUImrnFJQGzyAKBCaPW+4LzgtfRQA7fp5iUsrzqd8y2CE8jj+7ejEZY
6KWzlx04ayNB7NGVI+LtsKPMDSQHVG/CKunGmDtKNOi5vjWNhqGKr8yt5TTuxo0pogpPQVvWkAJm
SQaZE+A86BAXj8kkvtVYI54sIKskIInEOFX+wNNUe9lt1pI6FtRmfXCG5pHWcHMcTY1iaplwHqkU
EFDpcdgEiSHubWk15zwe/e1AchmtmaI/Be4cH0BO3CIlPdg1kVxpANnJtLq7MlQXdtdC2OrMzWBk
Fa05PPKEzXGsdManqHe/O3Y0XBFvDmYcmfhlZlhPflxOWyRg2Pcl7CoGo2RuJL5alY4uSHM3aQTi
ClhVzMPxywMlZ+riD0XPUj7obVcSvEhjjm4NrjKjG9TBphoAvpn5YB3zAujz3N525nyWHVKKseUA
04VzwOY16a2sjGxfOEN4YOzUPDXQmXahHUYPftBe5rN4VwhLCNMbThk9xh3iYRdXiOe+I38pgepH
9NYFQX9eT2YVNK102zeB06/zfjo6hTUd8973LmThxuTbuwDKprA9xpDFuswMQM2DHMhj5J0+2mtk
7mDX/MSBqm5XdEUh7Gy6qm3XhgkksisM9vDI85uNkyIFo53ZrWJ+9CsGauZtDvRhW6eq29BuMnYu
PoK9axHcUZrddc4asyIQ1n+Z0yI+VyApOVMyS0kJBL/CQtBQBWXeZeCOEwk5TU3tnO9hDWzDDKVJ
NY/EGaTg3OkO6fqkG1aYPoBNYXb2ddfMGWi9iEMBXRzljtta1opoGAZydHJydBU1knXfHPa1DaG6
9eaSKFnbupuAUgJUhvxKhIyp9oJJzsaivt3pNCUkVU6RZI7m5988p3iKnDHhdGpEjM28O1T97g5P
Ji6kMXyBkWueVVo5RGfa1Vdb59PWazg6lFH0FKRwNUYARpukYYASBR4yYkq/fJlnMP9k1nmDvxKg
Icn2DxzPnYciGySsiiR87KVzO6bxe5wjSfL64jHHyyLh54KvK15S2wlvnczLLjyRIcxszRmQqd2d
KVkIJWmD+TIyCdZL6Squ8hL5LcgQiGbgeKhzs+qul36yGfKm3tSBTxqCGKbgyxxSs+ZpTlJE39W3
BUCLVQ+l+rVgoLwq7ZQgA2j3PXPqHCjlKNI99rq1hXt1hRR03CmdokFrB1aolNPGCtbjaxhNdxmZ
bmvUZuKYVCLYlUn5Lc/M7qLK3B/pwAgiMILypukDslbjaIf68kCub/0UwsXdzGGNSsojli0ZmoYV
pPCPSRFxYLKw6MTTcHakHGnZUEh5sFq3AW7M7ZD7zbFxMYB4/TXglwaHkH/RV4SJLi0zCtT0C42k
8CzAmK2zoXXuEZ8zUSg1SZ9jfxfm8gQxJkPz5loH4U7RRts1YPFuBsGPqZZIQHxNoN/qab6sVHwE
7vfdkYBDWpgFu7RJyuc4J9R9ksGwKnWX72Wi5BW83ZumMRikhKkzrrNePriB2x5hjIkbEq6zDSc4
Y9P7RowgXAAU64sB6ZYTbHFtJFvkPZeomrxjJnj57SqWzwwSuYyZ2OfIyC9qg/WPJMP2IiC8gCcw
YrwsyTEigPUVqYLP1ilHB6uOMV/Q/fRvDMMy133lQ8S2DOuy0W64k62dHMcuQWabKqluVUjvGMXq
8MSLh7q6sYflNX6uquHGLIsnnobHqOkBCU3eW0IbfRMONGeD2uFYW1fIrcL81QbYckd/PieJDGMp
Kw83gdUfsbraB0MVHFq25a0VFObRcP0WlbGfow6OnmLT+j7DN+C0Pn0hCxmkDlQne2+XcjxgsyEs
RZU+A63gsRbOcirqDzH3e2+R8nOsXIUrVvshiTwNpJMg6r9NIS0AOdOiGfmkl3YczXQTYeEusscn
1s8E9VNcdbekRId7jnXjbvSMrzGk/23ci/hY8VYfRFQUzAfBO+05SnhHXh9nbcW2OMy21BfgMl97
0iOPJkmzj0Y70TDGWVphIjqQPhSsZ+IF9iPK4c0MAGU3MJs4wcp2WN4SyjufL5YKTHmlV6VbOEnl
FfTkszcmm0h5Z4IpHrCnP+a2m24hu6pLk1zOSxF5Z16W+AT40+EcBl5IJd27CytlnSQIPJuRQdjc
1rSRG8adfp2GZ5vkXyicr2QxDvfF4F8MMXMb39xmToieG5c2eglilaEprVDainOAQXy0DcpY3hir
Gw+gmAXeL05l65aWP4DydPvBG/h/Tdi/2Qvq7n/XhL3E+dvr2/D9Fy7b8lf+JQhz/t0ExwIGy4E6
oOz/YS/YAtWX5wJkWIBpLgPU/xaEGZb4d4hsyLTAL9h0+j0YG/9ShC2Zh67t0hQRJvgw30TC9Ym1
8Dv2gnK8XxRhoBfQpEGNsTzlS9MGqfarIkyTtAylBreVVUrRHaayC+gC0EDg4HI5zkvoTlSjprpM
gkbutOWUZ/pX9QNr1hJTugSokdO+Q11VrnMUQyUGTLM+835So7ZozdasEHeTp74IX5wh/o77poqH
vaar5nsBc1OlNLsb5/gzyPH+MFQotDpfvHPMguxfNQ9eSfA5XfsnE4rXug7MyLhlKyYIuPM0LrfK
nYp3B+ogGm7TOtSS1cuNgHomfPxDxX9yzzrDyHxwSnW2S1xtNnzLVREQZVGgIaFVYVIEmVa0Kd3q
2bXaN8KZ2b5oe9omZHT46CxjKYKMrsoPijzEMxe96RIEmlNx69XqSpNaRpZS1J29KUy8zTSRiYit
1w7iH85o4m6naEM30pQMptxyxAJgzk17qs1UXgCeEK+6pz5ImH6xI7v3ZGIZx2GCK90KMNghWDXi
VIoMi6h5iFkDObaKztvVFi3mevCazQAmma4RFsdx7t9JEhtuK3uqrjULKsz/xL+S7iAJPKdyNRW1
Y9oEj6AHJ6bZVUJrr8RoZpQRoKOouZn9tjq2hjMesf010DsX4VrTA+HCj0YPmHhLy2nDY2K03UZj
9H/oVYD7ouqx0tSDhWgXpdwzDQf3PMnIeclqptp5UueHiPt3VG2XL23b1twCzVyCm1ia6F9Q8/iB
S+/QExddOzBxZTw+rmDm7VKGbxr5zzAdmG2BE2iTyiWQxjfbtaj6+QHfcL1WbdmcJtJAbnPSXQ+c
T+INHWuxraIqPTPQBraHU3APvop7KO0RQ26Tee8lCOJnReF8SNVESC8ZZEd3dJIHcFXjLp9L9lvA
ujSy0/KEQaE+Qymzjs7iX9R86ytFgwJkswt7bqjYHre49I1dF1nuxVCaxlkmKAo3ediQQ5TRxdwH
SIRfp2Ho9xMw5T3npJr6aB7kwdEKpKuTINXBPewCLAjCC8yj89GO9MBzrdJz2UyCgi5GReL2kIuM
3nmPeuMNVviekJ8AJ1UzGE9+ZhWbkjE6avPSfy1R0T/CAHTveXBmnhSEhcQojrfwXsVuxFFPSdE2
7wSdGyeTzfqOfhmQkTr+QuaXtxcF2h8I8c2a0jVbDQwtLgYNaq4JcmeHSNraghGtdyI0je0IJbQF
dILIm4k76fZ60HrvowU4e8l0C1cpRK9UxLekP+770biuifva13l5aAyRX40kKFZtXjN6gQI46OLe
m5Fd8hhcASm9T/zitbRrOMq6PgwEn2CoQ+ky+P0LMHAa92V45/buGwWZYIri1vtIT1m59p303jJ8
OANObGG2t5CDuPIJsGWycwqTHOXaPfReDu3Jxr5YlNbVmBG3nRjzu1Mb/Ru15HUa+A8YIvcVg/iN
giqogvA6mudHjrcET6e3eTe9Dnb4PMEex65LD8fId6otBGfhettIxORQ/ISsf7iuCM+lKZ6trKd3
HRCQh3toS+f3LbD1tYJE8RILT65KtCGr2R6j74Gs7vzIu2IErc+kiH0pY2s3N2SvFXD5AaCfAZYc
Eb89Ey/j3diA2LZxrL/0lKZLsGPlNBF4DHxwnj45THzJYTNPRldU9FatC6kE420sAy0qSU67wNqI
qEixB691U7n3HEEbsiEmlkaq6fgBZYn4UbkamacX3nNWwQAipzMjAKxxQ4BOuPCvcOHQzy5GuDZM
q4BmDGILvFKuCscft3On8MF8cyll8aLHFJwyulR/mJP87DTJ0j7lrn3lh5TYlaFA+cNtPtQZEhsD
YEY7Z++JP36PZ2MvDMZm0o0u/QRwJlKD1ejC/vNE9B62kOF0yDyoOEizdlYR5SnCqksAgDVwd/aU
tva+g/9uVxhibqNheMgz/zzyZlDt2fZzZ/A+dQTr5b3XHMYItIQX2beD7WxNf7jJLOn/QHkPbTht
JYpFn5yk2rgi6ULuEihGa49/YAdWaGQAXu692MdiMLfWlnwBRpwi7hFUF+bGnjkqjj3jhGh+NHOk
Y3VSdey2Rc6m1Tb3kSY5e3Lml66xSFtLVPZdZU125wPE24EKGvu1jeYI8U/b7i071++QbnCC1yOq
uiytv81NPyNvke0eo7vel56hPGjgQ5ScB6TY/m3ngagh0pAWNKo4f8DK6wdXJbxSyoc+FtZaY+3A
IdLH95Xmfze1WWTdWkUoyQ8d09ad9uRtFwXlllxahA5tRFiVjw4pms3iRHhyABFH06ruoYu78Mjy
NvbI4l3CZHx6XhKgzY4fW1wlChSMwQtn4OdeIwrGIDTV4ItgdL9qM5fxJmkdxs51PbFGN+Q10i6o
bIg8rY/gtY+h8zzkkm3whHAp1UAtZAvrU46dUd2MiJJXfTpv8wr0zTBY+Q50ZrdFzXhA/EFfpXwV
XbTV+MNsH8UQyH8O/l+hJUFthRaLV8b9MiZde+TG3Jgwjj3dbXyaLetIwImIUbR34VXgMtLPaIpG
MTvAuhp72FaxdTaz6a3qpwspqK2C0bytGLyuo0reWJQK6xLH0qoNIODPveY7alq+QZr/UCZBll6J
hFZaJK/xE9JWGIgBWabb44Yk9NdETi7yQ6nw7ZIaqcdtMtKh6wr7oS6Wd1M6aN2xk+7EYLyRJJlc
y7Kp97nvYPDNWTmR7q5tcj/XhoPYaCrlI8EKl1EWtAcC3ssV8DzG/gYQwMDMSRLMeErdlGbjkE7z
hmDW/piq2Dks2VDkEIlggqoYDpcEXEZnSw3pIaPO2ffQuTFYF18dJi8zeExaOMg/43hbDW1wgRY5
uHJrctXw5iRPpNDM575H29R74sWLtCaiSxkXU9/+0JBJtOajmDySBimfR45h8iWhUbcF9NE26GGG
Zl9G/g6RAcaGmcdIbVw5fkEuq3fZANKzDuHswkc905J/Fi7CP1TuyUOe88LXJQRdtUSNCYnsYICH
8dZpcqqmXE+oxbwGfBLBBK8aNErr2ViB2zbdsrFVxbSVEcpfhe/ArvAtefyoBv5DbkBZdpJeNL/H
lvGhkW9tHJEUhUU4GfrW0pymGaJmObuN61ZzfS7bcUmpmKxxUdBNkOVR7U4xwXUOZmG1G0aAwjvE
os/hFANZMiIDJRF5uUZ+qYwCryToXis8evFk3iKmwtdFX6Spd7k5x9kNdAXHQt5ljkctfKfBpEqn
TT3SMCJRy2nzNLqy6LgwPh3dyfteFeFAJp0T0VQ/+dB12z2SeqJ629BDJJozCpqu8kE15bPkx/02
WiHMrtUY1wby9ahPNKGhcxudDOIX/Y3DXWkfYN3KM1O8SL/hne2GzWgIxzrM8cwgWpfGHD9WHGtP
lexGCPusZCuc6BGxmwlDWqZb7ilrqVJADQXAGmqMilANmiF4kQ2U2dhUowpX2dD3NRGxkGGJ+omi
hwYGzMaF0r1tXKzHZ+QUOPrx6yHxrR18/kxn8fyHH/5/f0EB4JRfsAA0S/tXmvYLLiD/YAcQeQFH
wJoX9E/1B1/ggzVQfXAHnAVB4C8wAp8MBhLtPhgF1QevwPlgF2R/gAy6D6qB/CAcJB+0g75PeL6G
DwpCuwARislgMlh+cBKSD2bC9MFPGD5YCsUHV2H4YCxAxFuAC8MHfSH8IDEwQoPKkH8QGooPWgOU
K5Zqx5tiCI6Zb7R73q4F7yC7AXGLRlILRI5NrV1VHzyIoq+1sSfCFtOpylBZXHpWHiN2tBaWRGjF
cCXsD8ZE9gdvYkFPlN4HhiJYkBTpB52Czmf4BCzSem0VCy/K2aB+VB9MCzYF+BZBHdyZ6CPh604o
US+ZnTWH+IOKoZxeNSQ3TSbuxvYPeAZwqwl1DUgNo2X72/NyYU8kNNBbmePC34D3DIvDaFq4HMkH
o8PUA5p/ENYUxiTScRhoq8ZbuwZ6pKmxxLbrg+cyV/IuNtP8GGekwrXLblM3cU4dS7Jx3WNnlnTx
tkky0YNxlsLOtrsjYUYmCewmM1mCwWlx+kwq64qO7QoUlf5KTLF144+u+zWIokcqJp5Pq0Meb0RE
iKI7SEFAWX7+PPQyubZilLlL4AIIjqJu+40iI6qlETSar34m3QkVBjmPTeW1PrwH1L7Ueozwa6DE
zanKCKKCNzF1Zz0WqGKw+xL2NrYAs7RF1ibjnNY/9b4qsk0l+/RBjuErUyMJQg+uEeA/f90p9wpi
RbfNwJIUYXdpJx6U3yi5bUIX1E5SJQynuzGjirWy6zpMfkzLONgLy5R5WhXhewAMudWawNK+t8kO
V47qXg2X2c//96na6fjtP/7Ndn6LCH14LebX4lMawPJX/uhTwfynzHAEol3psyEJLI3/Mi5CD7WV
sHxlW+Bp6Un9T59qCQqQHGip6MjMWZpS/IP/1agiK4DGDy0q4dqLv9FW/6RR9atxUS2IXGl7CD4J
HkDwLD5hcnsS2UKecQYY5pjm1JgaTrguxvBvgi74nr+SgBcSqqQp55muj2UYm+bPBkmtGWhFGWX+
1Fvde+IMdGdRTX6JSK3ZaAQ6fzyQ/yv89M/fyyPXgyYfEQSwVP1PhswUIW+pSwYz5ggXo8s7tZmD
Lrv4qSf5F3jov/pWnmkLXOeCRqT1KeYgauhSmD7a8Rjr+a1oGBQjt4qRbak5qogYMPPN76+4UH5/
ISr7tuXz0Hw0MUk+/HTF1HYbpWvmtInboEfI4njcwF90cRom4Xj4v13s002EpzUPk9OkK22padxn
duk8co7C0qNHJDW/v9iffjHG2aS6+0KYvgKEzSP/8xMSYTcrOjAS+Di0cUtGXMFARdR/c5W/uH9k
rVjKUxDmoe8uf/4TEZdMSIrsCIStqqYE94oDTilF9djQFP6njyBfCPg01l9PuTSEP18qzpxuQlW+
ioCHHAVfZs1LPfzNi/VXtw08hcmC4bDKeJ9eYMIMBMFH06Ifd0km6xQ8MQTzp9//OM7yXH167myB
mkYutmkpvU+/jm0guDNNBqfU4LCe6maUC+m3qqJ20Yd2DErntm8uAcXp17A2kukCswWSpZEEswRo
FK6vB5u+N62UBkbeDtNRQFuP7M5LdCeqB7oYLKM/Mqs5YIytFOjjU9rcrEiM5BLStKIDSlzATK1D
WYXYOfFfSeXT0wouYIxwVeTNnZ+YWh/jeJ7VBqCU9zVEK96tfn83li/7+WbwjJr8thZLp1x6/z89
RCwEYRMZQPT8KaU3KSZp0nMvs9uybtM72XsG55rO2jUj8N6VMGL/+vcf4C9+dJD0juWamN6XZ+vX
DwBUWCrE+BBxTUOt7KHGT+xgyfr9Vf7iXXE8ywRuToIFGPdPaw2qRwMHr4d0RnfT2saLeGbw3m8W
se777y/1p4WUkYwpTMvja9k+pvxfv1AiRUv6BCNbl7y+b97Yc/YthEPnRtZOfF+IwBZXv7/kX9xD
1+TFdLBBWA58+l8vaVRjXJIhhr+XvPZVB7ZjRx7K9Dc7xOer2Ca4fQKsXCUcn37qp6sQolrHjhUs
r6cB+6nDDAi2yxt6tflnXwdvNz/RMrzinLE8Fr9+HSwATRkZSb5KLBmdrFlYGKeb8f6fX+WP84IC
HSTc5Xf86ckvx0JHkaEZLvkjUpmuSjaO4lD+j69iK1IXXJwltsMT+OtVcqC6GFUZYU2DzM9lCdIT
l7dx8/urLLf+57fYBl217DSCTCUOYuLTHUv8GAJdjErOb+bqNrZyuAidPX2z8m+L/GMsInv7+yvS
pfh8TbYEZXLW+ris5Oz2y/0rRonmFtbSashrQ4LrKUA9RnlBeq6qrBjVX+fLLy5ZQMEG1BstSVYa
8P4kszH0yqvOXVlmZmeHiJ0L+59pEWSqZaggN9UoLrYxgAMAPkPS0uHs8umtYbqNZIW0USA2ZZ3+
mPWQucQ+trWNQY9UjZ105gSZuNOijpFmEWYnQXBCtSG0toeW4KDeWY2JbVyjvgdKg4nfJeTPcQbU
1aP7Ejb8QLtuimyNUySo89XoO8MBVoN0IOzXYETxKxOnnA26+T4RPzKTA2hLwnKHAeLFVHlY7X0L
KznypAE3Dn5SDbUsyKLnTJFnsrV8EpsQj8KH22Taqrtto6J8pBayMHEQcoNu068dKz0RaU/QDy1m
6b2A7IT3U/aKpASEiUKjfgAJjy2pNi/V7MIrrugAPfom8SSrpB3cEDAvKMiyXNdWQWTTJiyQv5xM
f0LXpZHZe1/siBQVPiG1PVteEVc0syyBXYfhAnKrbBweZjaifO3mEv+07CfCa5ChFqrZ2J1Sxiao
CH4ln6UfvUOITbRY+1XhvDs8BBDcVC/f2iiPhiejzINXr+zndkUuikGLWqjpjtrT+DamlgfxKM/1
Q88ExnirpDk/uJxGsC01nLUPoGyGe6zB8A+rZMBRR4RhPm9BIGjjkeH0SHaTEVvPCJSjFwO0V7mu
wON91SEumn5F4EsTbpJhwJ9G/7hCSwIhk0hxOx9wWEGVVTuZkFhJ3aw77cBknPpk53ZGT44yQrMX
L81bd2v0boAhNKMy2Hdz5Uw7Q2b4L3TTI54z0Lcxv23mYMLlPWAGh3lLHI1vGt6LUVoNTswFFoHZ
P+Q591PHucvMKJYEw0vdfnNjJhLnJg8c46hoFtLiNzNE7gaTy2yXosq/4b5byReGzZb5XmdB1j5O
hNmRjUwSVoKYyICjNgWT9wwcCIxS2OOUzPF8OkeQwNzYwoeWineZKBHEvz0UamFi3F3TjyQ0DXJb
5f2QYCLo+TWw0t8bj7HRVV+i4UaSWTrxSfm6TS5014VIxSLZV2+N0eQEnRd1N2sIXzKaD4I3vvqm
zQrpMCfFWm7A9I808WDCV7eTP0TFNgDqFS8DIFusehGJbpNaGZmRAPxqa4UczG02mk7pI4gqnCiC
oO/i7I+Mj1eMdDzcMw5gpFWNHJnZiQvE4lJSQjWXUbwIOLcEjwwhskv41HS7GupZY1wDhTJ5xv0e
Z+s2LoVb0CdGNXjyXT9PNiGVXrMOoay/oN+1jzh8xu6GJSdqdnZfW+gfyQcWkMRUEoj6KwkmXdt+
r+OOGsZaQTcQpbc4d0KV4vEr4jl9SlRq4W0dxvgasDlNC4tQ5JkBqmcl4N9Rvqd6GFa9DQmvPc8y
R3iH5TuDmQngl1y1uhu3VWX75CKwawINxp8L663VT7iRgI4OBEULWvNOVuzKIYOyN7iyBoidu5Aj
XSoE7EzGws6GDsUhdaHJk9pEG3dYq5RK4WC0vgDICZe2+zbM9ZSt8RHBMmuXQHmAarFj7if8E8Gl
G3JO3VYQ08W60mZE2vpMJbxSPZ7Ww0i7Nqad3hBggVaf4RZCzmGbtKGojrFqMFfqUlUwLQbHv8nc
cK42urX49DARWLOrJsnv0SWq4c6UIRWMLgM97qUINBoA20XTOlWpZiRWVeZiEJiDU8V0Aq2SWYU3
iczy6zjhJeA0HcT3/BsSSUAHJHuT1nHDMDxTrM0WUAK000u2BK5WFVlHZqJjARigVPfcKZv2uTEA
Lp1CL1gjeMm+t1qTcQdCQ1CkzoEfr1l0iviEUiR4YyA2dZuKIsKhC+jBXq16o3oz7M4jgi6J0gfH
SoBp4uHW5pFuI0xn0EZQWBiskLzQxGA/UnK4l5clJ9fYY1V5ar2lz2gmtf0ADpjysbL6iAQMhJnd
uqG7v+CXZ/lasXVWOBnsmPmbYZcvOa4aMnxBrxx9mq96ZdPU9gmn6litPcuanwyP0/jObvFkrmPZ
Dkh1PKDwiVlUl27iETaHGLsjRdoGtky0ukaeWFbKgTZXLwBnB60J5uxGCOgQQ63X5li60fe45B15
5GPS8a6Ze2Y8QEYinmd8JICwc9PryHhtc9ABlqezbVd3RbFmxBQFLy5/rdtYjfaqo9VYQ7iuazXj
lpSgCdZ9tIwEEzzT4X03uoKUhjwkKter7QGrKnNKEzu2gbolRnir1qUi95wHFDjFSWUFcfRmpbt0
W+I86PY+zRRzN0P9ATIN86C/KNDWJ2fFwhNvR9udErDt/iRehB2nLi7PHhXzMa/Zk3ce2QzxU2eC
ldjqFgrOlhmTCK6qnFD5FF1qUZsXPvg6pp8+Elx1K0Jd1W9BVDLEH5Kga1GOpyI/hOwORHOzMMeH
mex2xSSswv1nsLaQjACG+RFdH26IiD70hNJQMSDNYAuSqBr4RraOGdewpOK4aWEFtV2IxUoyIjHi
WjSnBEEx2MHWhsMddbgQQPzIxQfM2cl5gCTQIcYcC7ioRUbZTyKvi7K0NRaKQm6Lzj4mg0kzGlfG
0G80I+69Kh3W0FhTDW4LmbKHUR/jmMwWxsNJ+CXLfTxyKJuYesxrGMUDSde0/67qGGT5tufYAjlg
Zt/ad2mZxOtk9Ig6ZJlVa+xw4aNnGRiPYlaK4IxIrZY73n0sb4ZZlT4k18bHoixxLJMUEes1A9iA
oBRy6R4j0wIcPjuN+NC458wDGatwf/FXPuX5zDuiMnz55Ihkxrxjb8BckcWG2Lt1qy+ckCScrR9N
vYMbcrGu9sg20cr2xnVDu08yz63lD8WPZq6EnrNy2wLLNbcQy4I4IMFmbscflrTF18AwZf8wRuNo
7GHl4OUxQBJOSLFFXW+Jqkm+QOIV77Ewq+IC9jOrPHNuGKDSccYJ6zca2jUObUhEcsA4lxOY0ax9
YZHsKbIIl1tXNf5jUkOBXmV+FBsIQmPzOek8w0dmIBZL8VjbOSYcpG+rICgd4vlyTLAh6dYdlmcr
9zbQPCjqvRx96IoZvxCrtoExtyqNjjddlJF4yGRSvrlgEJM97LKZ5hIrKpDpdG7dFQNWCR3OZzJ2
6xW0dHYy7PGHCXS0i6hpxGbcYblCbGLrEwHpEZIgp7QeZFtWIbP9tHjtW6/g/rSj/7ER18Y6tTW5
Fg0sWopM0DpAMgGoEd4ptPMNQ5ZnY4xeDIcW5CcGFl1ZPdfDEuEJxJP0DFjj/kSadg10zZKziKkw
IrYiyv/UWwwwzW2HCGreMImYzDUCN7S7WWNBCOp5Jm1mtY37VHUm5GlOa9m5p7ZRO9FUKP1bHCdU
L2U83f6+lHI+dwwopMDsURxKst08oT7ViKbgcIrjBCtfy6Hn5PJyLOOaIIBcH9aB3MVRa/j7qcJK
s/HigdF+h8fuZkbZwFk+BYYH/JrFZBMV2Sz2aszBdbmyasubzBRWgcap6dU6omKbdyqE/XYM+8T+
2pY4tbZoNeLgllI7jBlHFkyyHAK8v5JfGXkP0G2cI2x4ieS7q5i52cn4lMxO4F/DMcLRC1U/lHsj
IOZxRSMJR39eD13/9ff36M+3CGobygY2K9oqxAv/WmzC6axIrhEFXFPLejQk8MvAJypohXPSfMzc
qXv4/QU/N4zAICKadog4Vqa0nWXY8XN3oEcdaKYT7Fag0Nn7bABnp+jgnFwixPmbHsFfXAu9rsmA
BPojQ5JPzakAoIfmeF2iLmmd3dzxHnZo+PYErPn/tLViEySr+HJSWHRa7U89HL8I4kYQjIVPunrG
ujxdTiqu/+be/bkzgEzY/RgTLUMfb/nznzorifbhwfUjB5OoS37kiR3d1Hk1HH//C/3VVTzbYx7F
O4M8+tMvlKua0oYiBx5r1h+sGHgIfPF8//urWH/+cZZ/n5YK6mdbmN6ny4CKwDDf1FBw+paFv6F3
PHJEtDAh8+DH+ZppUZc+dmOQxo9qai11B21imreU7C1azWly7Qt2JsJ/p86avCNRH6m3Drx8/Oc/
Lu+kJRU9wP9k70yW5EauLPorMu1R5nDMi97EPObIHDewzCSJeR4cwNf3QRZbTWZVk02tZTJpU6pE
BAJw9/fevecyUYML+eN9NwD6YN+a77vT3hgl4uBGK5xfDFL+7ra7kiQ++qg00T92AfXe62VbQh2z
G8oQzrUlwC6SSNzxF53pv9x4g340TykzNuZtmLt//DZJTgxJTcDvQrNbmDMqJDQlqlxtOZmqKn73
FaRBZ81Ttnn6ABzlwysYTh2NKwsUKQ2kej2lWgMXxb2vJRbNnz9Qf2nVsX6ZDp06YZK1SMP7x68l
zdqJmEbhwzOCOXqiUPCWs/gyCovg7NvYxtsO48bPL/qXH21eNElep8s+T2+sD/cycGvYDxjfF1FW
+thBs2IjwRn8eZX/ODz+qVtsOP+3w+P8MhaU+t8bPN7/jW+Dc2wc4BrxOJCz6PET8JP/OTg3rT+E
Ti4CoAT+VzIE/9/BuS7/sA16oUzT5dxxt/hn/5qbS0I5UQwL1j52jtkY8hsGj/mJ+655zIVth6hX
Rj2e0PncH/YErdJ7aSQDhz/DC7eQnoxTZ4fJxkqMN7+lAffdrbn68w//A5jdFSf+tvmvf354Frkc
G7nhGAYTexzI9vzef7c7mEOkLB+GCidOHy4c5SEFMWren19Fnw9NP34rLsNASefY6hnYMH+8TMhB
n+Rx2h965dlr1pKArAwxLIUWzViTAIlQ0+TNwuo0+2KI9K+EUMtfvOvve9DHD2GzFCNysPm25oeT
XT1UohtKBUSorItXYu2C6ynZTrEff0UZbn1uut7ET5E2h8ymYJtI2tzEWk6pkMODvbKdRD4zZmGW
2GNuXcMlKm/7qAgPNIrMx6rPrBvADfFyIqDkFDUaHSFRpPqR/o5uL/GjA9HxfJwxQ21y5OsH4gW0
AlFcCD5/HQuwjVmbis9uTVNwZUcOH4Ke/qYIZPeMO0490xG6Mr3SvwAEphNTFxYbz83UJ0eT+ZKC
LV5lZJkjt3VUHf75G/5nPfknp73vHufVS/vyjy8IBdvx4iX78l//vAte8s8/RPW+/wvf/GIsGoKT
GwM/xDiM/Rnp/kuHYzkGa4nNnI7XmVX+Gz/cxEjGwA7KoONgS3ZmqPe/FhMA4hQgrFC6sBzTMPXf
WUwY3P744s0KHx50GJrkCdM7kB/kMSod4wZJxA1dM/xVNfhGbOpkR6pFGAzaeQzq28om5GPJc+/X
C4jQ8myx9KD8T4vwibwpxhEMHICI1bodRdsWNCadqHHO5tAcD+5NGtMkWjTYxXEjWQV4xjCe1KNI
C3JolAs9ETrC3C9tPfI/esL3hrWsiIOY68HsZXzvswaBOVWnyhQk/22NULQ0YhN96v1rFKYcSSCm
qLwhdUiGOfGJiS1rcxv6dGN1Eh+p1G7VGITpEboePfSeHLVhtmLzURX9aN6+Lo5uazMAoyJqiea3
R0Aao6eURbgekgldUhARNLQUPU13dmYduV6nOcYiQNzfLQM559JgDou/Ypnnbbej6iIZMjL+AumP
IergIB+ZkXSIh+WUuvZSFOgLNmwZZKeNSDmxz9kOwXJSqDhfZ5SxO2/M8n7r23HyRn+7RuRXTgGt
eL9N9Q0eP+PZiGV1V3ZNgCwvKOqNO/mVs2ZFgCoDeSXepsLkfpDSVXrHONIdua1TV4+eOuknb7R6
sJekU0W2UKSIWHqSQiufYtjQySoODClX4F5TxhA6qJyhzawHKs7pxRkinhPki6Ncplmkj0thqmGA
zJuWJLQSR+IriX/HyQg+WGDUTU41ylFEHAwCdRpN1RQsXVkV3rqavOZSoU/BIM9TPwcyztaMzByn
k+O2AH4r2ubJjoaLCZmxQq1BZ18f0LlD7lYLh24skHLHINDX03NIojxdOrANXF2Em+Sa7a9Kryc/
kaV/8hZGNdIeGKGPiFWW21RvyVAob63nBqlK8diEX3ROl9qihiFCHUEPOAVQjjJz6SqNwQiUIbC5
jVLuRS0lDEzlaV69Gmgch+fciJNXvcz1K3ooEBaYyUSf3aZVmBG8HCobPEsCUACX3aiWbo0B6iGr
Zbmmfz97sNzON5IK+F1S+U8Qr730a5BVKRh2qWyyMOGs8HQsQndIiuXUWbgACt7w5KylifsWIKd2
Fp2gJQM6Pid+09X78ZI8P8MGXz7W1pkBAjyNsOj6x5q++nmyoy6FREfP8sZzehS0pOY1c4Mzyd80
6vd6U5v+kJ0CZybwe04ZprtcN3Vrj4p53DKqbV/9lt5DOEWqpfeZpdcGfwnelc2GvqbBSzu/pacd
rUkEGXYSaTE+9M6LYtAaw4U7ABbcZEkZ70xcLETXuQHOP9WYoGsYpnxlYJBceCCWxzOOlgqcOmek
21ZG6kn0IWnMovK6EbQgJAggbI6/CqWTmUvHhB7SVAWg7JB07GUpwvJU5HFV3RQYR4mftZF/rGOg
v08WlkywulVvPIX0kh6qzBA0V9MB3kSSkFyDm1zYV8qWPGwWva1VOpQWzB0PM36AvxE4XhlX+YLO
c3qo0XeQ18Wketigx539fhrV+1IHSZFs9bYdv5aFQcv5hOGz6+2Ng7zf5GSVq+xGhJQci65M1Au6
weLSSS0bRRr4dmfZ0qAn/hOn5TnuTGbPQ9iwzhl5NV4GbUJTyu+EAnrq5YZJt73Gj+NbbozvIo+o
inMTtN61KUJbW9fEuXSLyfXhf8TojZoViNAs3lEK8XfMQJKhNUkvY3Rm9jj5yU1Qr56L3WJjt+Hw
VrG2PxroLl+p4/UbOw/dDZYCka7paE7NVWGVZl4vG6MOdoVW+HTjUsCzTDFzJO3OlKiD285N0zEg
JZ1HPs7VwvD7siMn0iKj2+t9b03GD3djGOIanG3d2/Yalu703IJNihew/UE7dUFKEKy0J6TcnM+d
Dga7oQUb2ZghZNsUgNVCWbMFJdc15nYdfHuCF4W6L72Wg7TgeT8Y8x1YkBVGnARlAYe49yPBf05H
+Ol/Wm09v2SvH1TK87/w7XRk/MHJCP7znLEyW985nnw7Hcn53GTMxxMKcFQy1EHfjkea+weyJvz3
7/8HSoa5QP7X+cj9g66P1DlzYYN/1z3/RrE1C3J+OCCxgAKORatlO7NHnw7jh6KA5onWaSaDa1Zb
JICWEfch9LsMyYlsohwVV+jObGmGieKz1Mu+eMyGLgdsGemB0laRctRnXMdju2WlCeakRCEw1eCu
c79YjNAx29QkQoUXbYZCYUkp4bt3EXUA9hw2gGE/4cjQn6U3JOlVZmltvdHfnT3ubPKZ/MQI9t67
98f3pzA/k+OJJ8hEg9Cts049mkRbjJtJI56CbnKaYSYaYWeMy1rGOjaj/N1zFGDAro/y3YtU6qrB
mJS9u5T8rMmxLEXv/iUxK35AMs2+JickWnprQ9ZGqVMFz8UkMbFxljxHbR9+mgiiPoaWaG7fQbhM
/YfHqknLw+jlLh+s6SATTuUm8osns8zaRdbln+HsJCs56uqouLmLdjTbFYes6sUR8y22xLQnHTjd
RZWqt9ZQxGcB/EiLGDKksgPdmjGyJImiWSfhYO4IN+yOTZPkK4ZoT2MbgWcphXvMswYPbSb8dWyK
19xOO8LXq26XDwRTk7/x4DlTf6TN3B9CoL1fw8EiZa8qjW3u1u59OWXBUgDEJFagSFdAoZpdSZzE
Ii58/NDLlMQBA8Cd1on2spEjWpOl643zzICxi0rurK7Wh81Y1JImD8CxrCZGgrnbE8lySX3svET5
h0aH98ThF28U9i6X7z+ipdAY0tSdrvWz2DZnK2d57S/jPkIiEwdH2hkSBVTCmeHCGourvCIyYe3a
XenPc8CaKPQOQQnkBiCzlMD4dgnhlvadBCLJLKf9lNiU+OwY/UK4DHkGIsbDhVNP6xibCpAZSOJe
XwGkCxDYLEA69NrahUbt3USRJEHZ1rzu3MRavxp8qa4nM4ekPPZuZdyGYQ0UsrOYN/TIG8ydUbaR
f5iAzMdn2NhFdOBXT5yTnjqvoQiFudcMv0sO1rx1L5RRPzcpz01h5+RNBEicg20aECu487Op3KVu
fi0nJLt1WLZfJqu19glCuXsiicAw4Ou+QtjpL7ox39GC4FDs5Xp2zNw5TxJ4Gmkf7MnVKlXRuOnA
/vDKG0PevDVkPEUY8MImXqYDBDPiJRGS9Q4wJuqnOlmNQ2KTluJzXLmyw9JtSV+R8MvYk05mD+tV
lhfAANKtGbdfjAYjUi9c0laKynjQ+HPFY+NOVXEsmwTQBIig5KCNo5+/BlUcknqdmqVaOaOZEreW
5BYOcQdTHxEiqQYetLVU/NZzYvegdQH7KuAoLmvVW5xouk7lDCj7EAmaZT6PsRUSizE6bygAiI9u
yhOrlO4gk274TUM0b96yDEBD7GfF54M5MODie+YblXTitR9zwyYppK8ZZLajMXxmQcChDwsLgK7b
1mNAZrLp2psAu/r8tEuVQZs0+uYQeRBFeCaaCVd2HtavBOf40cJHfVatESHFckU2ypxWSVcUTIhw
fW+nVX0Yr+saDyDnAnMR4PA44SPTr3mDh7U1ZsUZsnq3LYOIsMggnZ5Gk0nDtrURJTs9Z3xhBJ9h
pWFqMjrUGFSQ+1DrSNDr1XRHKXCpFTNxwCjJDaGg3Ixd+gXqwEgCx6htOO45R9iQoFOz0DyYVaS9
uV1ksXoGRbRoLBudCGRoMIqE0pmIDqrGQnnQfUmCxFvpyG+eqzZ/aLTe2nDsHw9pVRSbCp3HUUeB
OU4F3zuxWjLsrc+KauHM4IIpM9Erax4N80EJoFz5GE0HOyKiT70P5vtiCIAdm31yQm84rWjRNYQ5
ii/A9sIbFl3/5LkTZZ8/IDCBcpTBXxXW1rEze28hO1m0pT09I/cpNppwpmfTdiJWMt+PT3Gap3s6
4cm1W5v5IR4yUkfk1wET7gwlA45tI2/A2F1NBwXceVOQ4UQIrttR9BZqy3Lr7iMSakDklv6dAfZg
bbEgVgvQorTPsWpeYq+za2zA+mgsc2m9INvwnowxJxuDY/0VyTDx9WhWWyzCJGWQTLQbiGHZQerU
TqUGLr9EsbAwlM1NnEOc+SSOfRr69hhFqXPhqOZT7mfg7I3KIynVnKyvbjjcWKyYgNFEv61j/4SC
YNX5PfeiKHZFKV9KvVvqdnMFtNJGgjFuyHwQt7KeFXDxNUbKYwCQ3nGA9k4cfo8yMqZNXIJ6Co12
F9cdB+8R61+eDu1SRNamlVQZHT8bNdR4w5iJw+6cL2HOgfXC2Zs6EYTcf/PeMxV/SrVkOlALb8PI
CUgRdgWEAezJPd7sgz1k7TIgIf3V1LuOHKlJbq2ROj3sneKspzrAf0yLmYealcyjt6AP1LWrJpo6
4ae6wTSea/LSKgOS6Av1qYMwRhjLu2AlCKctkahfi764TuCy+w1RFK3x3NT1KojDQ0NOfRJ2yF5J
Jh2m8CGo1KrvxGVU6wdHkjbW2hz+oyg4x6lBfV/HN6FTnbxYHUJ3ijG4B/rC6Ip7qaxdyDDOajRz
opCKD3RNj8wgx/3wLqmJmnwENTbdxVEJVLwYsw3he1cIwPguw8YrDLHC9rCq+GxPttFQsg+9vbLa
UWHHGNEbRXTDWZdMcRPOTI8EOgEm+2h8TGm43rtVTua4YTawUvQScDEJyDiaVuXgIBnyyqgN91PU
axXw+TmIq27s9EUa02WZA8610f6uDJwBK7eHoQhXm9cwj+vwDSVwukchV4j2rCcGDGU06hT95Bks
8Wwnm8jTyQqFtn8MJz97cJULiBFZHK2fKaMOqxyoeFveoHKjj5lBUDjCDS3usstmmvm91IfdAVLB
9FTnUDisevSwb6O/2RDfrV1rOasLUkE16QuzjTOIthihX/Dgu5m2UIRWp6spBrOwjMecxvOEAwnW
mOwdGCIkuWOYJ8YX3FoTXAnZtpcTbcFdG0Tw0WoLQFoVjDoKRgzM9iIs+3ivPJS9YLadYt8Y+kTk
1GhelAilVnS/ifaegUJ9AMJy6PjRZaZ7C0TN46rxU3Pdqkhckg4tzjIkrCPFFLtSlJn3jCnSayhJ
1zVu6kuShCYE3zy70CTFtpfleLR6qz6PVncTacNTxYH+2uUcDgwhueQcOJzMrsKKZASJRUZVm0Nr
zG6DJuaBbonCIR7gXthDvcI0cZKQWLYDwWTrBsroKldOcMmpBYewk1+oRqjLgBd6WRRiJ3A9S2rI
L4GtvaSOHh5Cp4eO7kQ70gP2jR2rFwpt1K9NAk9VTO1+KKqRYBU2zoUaVP6Jn7V/YsjenLTAexvo
Z276Clht0VgPpdbUF9RBxl514Ks0O78lwIotbHTGcA0NtF6bBasrHbY2JW+OoeCatzY8oYlFNN5b
dE9glxpXoOynW+zTCXxxw1iN0j2n+oilCbjQxkVEvYZrhQl5CPMHj7bhjRnr5aovI28zgJZde73G
vuq1n1UHZrsYyscM89XSycSzwbR8aSuRXSMfKdc6YtY3VB3eqXAn8WjhxwqDgmOfXYFjnCZBtlfg
3kxDfiuiPHtso+6zBiWLfPEQDl48PomG+Qni+10aZOZrkTTFwdLK7gYH0zxS8QMAAY7zWhhWd1mH
pnnnJTWtKd13yBgLfAt2Hm9XYBftLfjX9KgNAz0ls/e6r9aokcKmZT1wIdFstdZhO5ONtrVl5UAT
irrLtIJsGNgC8TxRktraMNNPI8xmxibFcCt6tU+jTm4F7rY3EoqAr4AzfjLTIX9uEkDXxejqa3xi
8WVfijmryMwuU3cUT1GWyY2w03ol3fyhNwa8aO8kL7fYFgraDa3gcY00nQxm0+uWpQPvG4WjD0EY
qnAqnIKsdz3aVhAKQO920mEx8mr/iD2h35Z0f66JplhRioBUJ8GBOTjosavEni0JZhcdtEhL7sjT
7REeYmfjHb0BlQVEi1YHPTX/OhwFaethq6+GGIMBhGli/DjDrxD9r/tIq/a4r9ZxF5ePUS3067Ym
a4QIpOMwEwpp90POIsXMpdbcGa1LbopmwOOqS1rARuC9WE3Iq+Z2Myw2vMp0kN7lpMtbHdfByWTX
WBJNJBlhBSQa+CPB5t4hUfBV4yI0bmJOR8SACkK09SHFck/nakhrAGeBBSN+zP3xE8154s2TTock
TrVtbnSTgm9kj/kc50Wy5lQbXQFTCm8o06kufbC6F3ZSvRHmLpddbNBmstwwOEKc8E45SsBDBA53
QfVCdNhEM06RPMPiYU5XERaDo2ap6NTp1U1vCMIDlU7ZExDRQ/SLdZFUaXAmAQTQHfUVWyNpOD6h
e0QxRpj0R/AhroI0E8m22cRJad2ADjaWxHEWC1OWb8Lx971R6aso8UBx+wK9nK9sZ68U26ksK7Ex
6uY+JoJngfLL2CaA1Ki9y2I3piZazhyK89IazC/YKB5jEcq7KYSYTSpbx5hkHF75vayD1r4XytFj
Q9H/yOO89wtkZM6UYpUAFLLV+r6cmR12tmd2kK4zGgVkOHhjMFAJ+sjvak/MIRx06K0Q2SBkAeNA
5BKBGgbIT+jKp4Dsw61voUCX4kbKOFiS4hpdgE2/K6J+pQvgoaXnno2x75bAKcYlvWbuVO5de77l
Eb3Z++upil7ok2Rs+ChQbVg8RzTVuy6PJwInpr0I0uc+M+kBVm3TXPbCu9fSiFAEPXSQuuXp0ff8
ko7r5EI0egPQEuyISOjOSNvtnaRZ8IwOFP1qqhWrIZu22ugdS7wBt5odR6/9vDG3cxyzVia3TTCe
UtspT2RiJZvAdLJPlYNU3LKa+4Z87MuOLQDfRI/sMbJe3FK7KPT8LW/C/EUNTU2caQKqx0Clu4Nu
bc/KJ2uhERm/MuTkHpwSJL/taQ+hqKOt40r7JdZt63FQpthqsjqRETjQvvZA08jJQFLrGwDSWiKC
qL+fEWp22AjbR9scPvOI+LwWRkGAhNS2g6/EKcqLE6NEYhcNCE4WIRBf4eCqTzZNnYUXozXsvJ7o
GIZ9dLn8BuNCMuxazXgDqIow180IrZKVgP+o99nd7JFk3Q7rq7gp2z3Vmr1izyVEAoYtE0KJ3VgP
3ENKF2VN9CyANiulaZzBRxJw81aWCYUEtjvxvZ5e3WG8yZcgv0wAXWq6lqaZHspEUvyKr9PghBsQ
AsGGfi2qxjLWmttynD5DfScyfnRNkppEfYbFxjbp4g8cCAzFbWRhkjIMmEACDJg79sNRTp7YBtV0
gSbrpEbngZMR53FAQBdlUWb7Nq3NE66DYlnkKWNLB5zIcw6SgFNh+JU0cwEx0qlWWGBzIimGcu34
oL8LvtzSLQnyCq37NCQ2uKsn4IfZFC+8ziO+KCK6JWny4SVt9eGCgUS6A6OXrQAePWLEmTbG2Dmn
aIozLi3NL1rga0uRaeY1reuBt8fwV3rQZucCDD+RNI1zYDotb6McdHojRUs3YS7pjEkNSwxl06oq
tXpbRa5JSc0aD0TKWZuuc12VCiBmLYD0S5Qioz9Ve1IptL3eevqyjuRXrZlcqof4tpEJwXzKMpmu
SJ8EgHy47pOaZOTW/ypxQB/z3rB3mXTaHUxdwZm/Iq/Tq69sYCE0WaRYKjuy2AOb7KA4Ol14TPNm
2EosGRjT6dgrGo0rk47mUihCNHl/rGUz5N21ZifFJs28nHYdFKo6A1+eDi4HI195PtLx0Vn1DTw0
mNx3bNDEtmto+N5jdE2/RIFt53O0lvbMjqetZalghwMn2QfYWTZZbBF2le1LQCZHPRjKbU0+A9pr
h2Mj6wNlfevGqxFM0NoFdLWDr1UtsPTqW6MikjaRJXA3jC7rzGruimC4HwM6i7QX5XOQ1q9pYV/K
zIfLNFnqvm29Zn62mr3UIxwNQl4OEyETiW1+Eeyyy7YIE3IhmYGVmtPS7BmHZW2r6iD9Njr5qI7W
JTrtqySN6bwG/ZZ0bbWfApJz+nYcNzgmXwZsm8aBcr31jwTU40vqqyYstomNP+wkW3u4rcLcsjZJ
x/Tkyg/oxC+y2Bf5CgZewJbTDRxhF7ZvCJBTcQVlecGiEN5XDikIie+HtB89yHuPAwmJlMxiMHAB
2Zn7qIiMqZYlrduHVFflp6jnKVvwRCVyb7SsOyvHrmh1APOjCMTDQ1welrUGTLSfagGFpKvGHnV7
yULXiNQ4+9Q+9zxs0r4iDFzHVtfSpbu2ZzzziZg6D+90bhhEV/IhWnnd9oI6O66MblrpHmqls6EY
zR4qxERUi16rh8eStN9+bel1Uqx62kHGraFF2YUKxrQ+mIz5BUHpdjacMlt0xmLSfHnZxs74lZET
82LViypfDU1LzzOiq3xF09/bOQ2pTXYefMqmLt70o80JLTv7nXOX6oybmpS2W6DSmrxB61CZOvjH
fCRFUW8xWEBrEoPzuW+x+fAMKCwk5MrYkI7mmOV0fNCbkYF5TIMj07xh0wyTNNcygeBWkjINC7ER
BPIU0ZTPJ3K3alcanJP7wUeIeS2bLudRqLF6elkeS6Jz+/wmom1EJCzsg+w2r1V5FLSBZsI4JkKy
eB6gOBABkKmyO0PtvcBlSYKzplfLJiTuLZWTtmbXLO6Hvn9Ii+xTVjlgrN3EvOnwZ9yUoGuXMhxP
g5wzbis7f2rNmGNFa90OQUlFwPoYsh5Jsge6Mr/K2rDcJ57m0OSkZX4/Nb6zN0rX2lRxVD9Kxp1f
iXusto6MYiIlShvDWOE/pnE7roMW447RB/qest/aKx3thVd32rgMWSzw46E10c/uUJOlYA1K/zxI
xreraSqt8YWku0xCsOtTueYUXlk7o2NcuOXJ9+L7KGo8RB4teWb7CPcCXMmgrGrjSG6cFa2Ra2P2
wdYC3hVgKaZUdFgFrdscFSnesN6L117EWrDIB1IlN0nhZDGo4aLLPyVY+wY6aQm6Umtc4+bsiGRA
oDJN1S7Akd1wIgocpU5uxQTYBcO6kPw2m3by4NdN/gRac3oYwuKKhjQEczESlW04C2LF650+0Z8l
x8clRC0DAFIiYZjUKA6Z60cmkEKXA6eVq62d22RcBTSvLRY61AXJPEh1z14vSAiuOP5SqTwFdX2Z
Ohb2vn4gfwyf8iZJG3snipntanUFtqKCFNzYxZzEwq5bS1vvqz26GxIYyiaTkN6m8hkpPkZX1AWn
SjejtU521XNYueFhoDGKKSKkF2sxjTi1YHk3AZr6nQvp5dCR3d5tVNnWJb9PREpCJ9noAUwl2irl
kVkmtWlkaycUElNtLjAy+skN4vDnKfD1W8YBp0wnkHQMy25DNrH6OtUAw/SaE7nAjDaHSeTrXsKi
TxtMNcssQtLC1lle9thhU+bjmLhK+lMbp28NuvAmOvaFpNHzMDH8B4Gp0bwdONk+2ZjM4bfCnqtb
+1SS2L7kaSLFO+f4EpeyOLfD1L72pXvZKmqtGFYyCOSRkAUxDAdcVWUKjJjolcK4sL1a29btuAVy
QERRs6tL2ztCAutqtqK4uvTcPjibzASWqsE3ViceXtw0KJE7AfpeQ4GOME07Lbw9/4IZB/shdfR1
5fBUClp/N5iGz3YVbfATHbDibGt06hnTzPyp0rAi5qPzYpV0p02T2VLoxcGNTlrHjgZASHhOXKy9
3pRbe5D0bEM+tOcVazC9yWs5xfvG61/yEhrw6NGXNGyEOjQC/Da4zkoxvLHeZg89NArexsrf2GK8
hMRmoXJAwUqgWzwi8kjoHRl4xXZdWVu3yM8hfMPWI1JX6cbOiAe1GqdEfqIX+0XZwV1G2vcFBWJw
sjL4bHAYp9XoYmL3MkjZvhNcBSW/4SLyW4czTlfv+zBz99XAhAmhBImsFfEzfp+NwAMM7aLT0STp
epkdB61S69BkfeaFdrVbAhCqW0SeN8jAKopXs9/AXEfDoIPt10o57YPUqhe6kxV7fF0PeWzAqB5d
VHRKZedMk9R/fg3XyGxeCd2gXAUl6sw3tdZhoFK7xSuRGeMq4iBXZtpjjetl1/sdJ7e4uIeg3SwT
/OUUyOpFxaRsuMTxMogKUc3ZLCHHHKzsOaDLv0LT9pY75NJwIBafcpe9wEj6s22FlFl6Rh5g4G/4
gjSh7fi9QXaRi4SO8Uy2HJT27GBwI51nSA5Db2UrvZuyHHIWTMX+Ha+I6RDU4thwQgoW1sxgzN5x
jPU7mrF+xzQmM7Gx73XzoM0UR/gLJGlpg3EUitjbhVdy0K1m6qPtZzK6Y9wBDDLxqIF3yaiKdkUx
GFav/syOlO8Yyf/IM75h5PSfyjNuoy91/fKP05ci/0ERL+d/7U+RBvNGBBeggHHW69iRkL7/j0pD
040/aHcIyDnEG7hCnw0332QaHqp3j8wD9KrmzL1C0v1NpGH/AUsM4CeqDtJJDNb139GwztLw/1Vt
o4FFli4wSkCeIXkBuhb//DuFej22eeZP7r5LPf1lzEyaYEnbta+6GRa/ZWJ6v5SONWA2muGYQuX/
46UarO9VVQ372jKbJUu4gXaodf9UCv0/AXL/c5F3ghx3SMz+g++/D/I4lqFo2Jd4IlfYmtWaFLHf
s+t8u4iHGwsBMXqZj3asoTMYOGdqz81tP9sWCQSFNNT1gFf6t2hHFpoM/mvim0DDLkw8BD9+HQox
Ffqq2Mdoo2lsBynE7DIpml+J9/kz3z8Ff14GxwZzACYb767N754C5r1e6QSwC/zW+NSFtb+E6tbu
vtN1X/355743Q8y3/seLAIjCesGU2eS7OB+8F7E3cVZT5s7K1LjtVIvIw2hsGKgJn2o/GmX1C/rZ
j+rs+ebZBIZAwdI9KLG2RDz+w7PQeHXdOcYO//Kc9IILVsPAtf79b8WrjdbcAQ4EBe/HizgtTekm
Y3uJzGQprconkYEjoQkhgh4zTap/43K2EK5jk5Ziyw8vUZr7lhixzSdQTM9RxYGFg099YXQhQCA7
yW9+frl5cfr4o1lz6gr+HFYh2/6gcJ/sxiaBL9/R08mfi0pEryVju5huaZODUCPYUVskmZtcDXZv
AwP3aw+d+tDVdyJAiUofwOprRlep81RmGNhXRjBE8BXG0L+KKpODJBk901OTVcRflE0I4qVIRP+S
pJGlXdcQYrl201T6L362+T79+DA6rHiQdeBogpD4aLIlj8KnAiGgfGwY7HuqPmfSnVvgfvQLlNhf
H3v8mnibEEODtXQ+mip9m1DMdGx2xLgK4r4DktHrsf8CmgjeQ0uuxi9WwL/7ZlxGyNkdaRkfn/q0
GvWGU8EujxDlTKrnEOwOapcCCv3084fjr88G38wjzIonH6Od/WFxGmIymYKu2tlM05dNXlBU5LRy
fvsi8zLODsi2wabAxvr9S0wOpD3GfrEzCLXamo5GZJjK9M3PL/I39wz3pU1vGKIcNMYPS5M0Ik3v
HALPcewvEwjSCLQo5eMKtdC/cSUuYAlElixK8z39bqW1AnwrMGN2sVtHp1hvtQ146BLGVmj8Fmxw
Xv34WbBB8h8edFbdH6+EUF8OOumio6QGI6WFcZYTdr/Y0//uxpGSNGNUcdxghPnxIpGVVKJxkp3K
yVFXlo1ynjnxPkKZefXzG/c3D9vsUmfFww+E4PXD11HoKSt/THeaF40MAg3SFUxC/X5+kR8Nq3/e
M05kBrhMyev+0fALjaswjTbeFQ5TuDIdz6VDP0xl0r7JZQ9jrhzK53/jkniIOEVgccIb+eMdDEVg
STXGu2TCHhMHYb4RSs92do3Qbhxb9CSg739lAZbmX78pB1LDZoNEfmTp8sNr5ThdGxAfsG1shg3r
nrr0rSkQf9CH8AsSThN4XrSJiNT0urJ9MsgSfvW0ECrBaBTM0znOCjr/ubocaX7Q/7WLGpGNXT+i
WI5RbLIEkZ3D58cGZDb+pk+ZJq3DpIFakdQeJsiqtOiqN6E0L6zEqburuC/6aKOnedLc2FHuwqGo
aPLisKn/m73zWJIbybLov8webdBiOQGEyEitk9zAyCQTyqGVw79+DljV1swgm2m1n01vOosIAA4X
7917Lu7yIDZRTZEjMqVfnNyoaI9lBLmAwOArC13q7NcUk/K3zAnaniBaHve2i7X6QZNa0+wms4fq
SwbuAXWBiTvYjcnHBWieWEgXBgBaLY8k9IxyPtJX8tqN4SN0wwRPdrQRFATIkAPq05vKY6QzC1kZ
JWbSs0oW8VtrO729pzCFTma0vSHKMZRM/Kg8+a5VOWm6/UjoOoATwGxJYkykO6b6cuHXQ02H0osn
Qd9EjpDMEEq1B050kMmomQWkmKdez2vxOLGGSYts89Dm0OkiNGNwiYTtLXkIjIn2Xe07c7qlM2e/
TKQj8yf9VL6l/VJcwRchKTi2hvi+bZeYWmIWN7tlIfkDl480vtkInsCf4q/5pCdGA7sPZ9VlL6hA
bqqgWr4Bm6NEgp45zyE2lGseay7a82FBb8ljRMa2idtqcA8JKTVELAUDQTP4zME4K1Etd6PtjrDc
C/wufGY9yWKJ7pKb3E0PeNhqWuzxWvgec7bSh4UNaRbR8MAkSj6f418QF5jlh6UvC0SxdW1dqnTW
UBQZRr3vfIlfU8Hz3XdN++CuZrsDXatl3xASoe9aZ6bn3kz9iKdNelPY8sXd+YaRdMQ2VNaRHnzx
tDi++oyWYi16yuQZE6EkplnLi55+auksmG6q8iFx6extHARHL+Xi12Pksa5n4YjeCBCTR3TDzgS1
ROAn6cFfl5ioh0imhsgiK3ezL2zTcMIOsAdDMqwWkrXX7tk56mA+9NKhkLIxZoltieqfRwlcmB5B
LmX6BQtdbZxNxJJmj8hdeNrKcRecRiRpZJEtuvzemUtrhegFAfXRwfLqcGRioR+JZwRdRpqQ4Nwi
Ar9MkEzAUKLMc9YkFZKjMTakjAKbohm7okSLxinVniyvTIyIevxKY5QtqdwUWxB++VrcfF7z5vmc
9HHZp8xsPVoeCJegh4i3Q1aPKZfgR7d7doGA1QdX1kSXL4vwn0RbSqw06aLsXWArQmTcqQieaBBK
0JVtBuekTnDdhY6eFAOQbFE+Nh7/FQZHg2j53BvJKAJnWr4WcsnuRaacfgtx1HKuGg/KDw2T0n4T
Sw0YZ02t5H9xJFP+jhH7RAHvApYUBd00nCwKK5vMqeJXt0frEVIAAkaoDyST7xq3N5FWmQI2q+em
0xDZtSlfc98a5K7JvEmF3WIuBBusTBOKsI6Yqew3thNETTnVjkVk6oBQMl5WFBH2SayLnWEY6aVr
9sNf6/D/G2T+h0Pbf4cR/G+V1OKdeZg//6vuYtr/Wg9JGHM5v/g6G9V/l10g8eNH8QBusC/nb1ZK
/7/NMfa/KIRQq2H5Z3mEEMBy/LM5Bgos2za2o+v/9Y+iJn94//9zAllP2VyGvQa/EacOdpv3C3+N
CxdQh7fzcnPQsZUqrBl450cchXvfEvoNC49zv/RZ7kQ5pe8zqQWOFppU078lEKnGEM9Y+YUoMtoX
Y1/IFzrnLMfOpH0eSI+qI3NO5+cu91o77Id8vrIHN/XPxQjbNbSDyQVKC872dbI1ZPKBRosRNmlV
YZnXPLL0qCOTUk6MdnCfO5zo1rY3UAGfGtG0Re7kWETh+knwjNSuIjPJGO2H2in0bmcXafyWFHpS
4sEpIVAaYgTvqvcie1qWvK23mcYyTSR9kz94NFS8MNBICY748IS+kfE45tHU6aTHEtfr48WzUPuz
p2iJAcwqY3iy5yyRx2YuKtSHNJ1h3Sc1vcqNJymOXmoFWxtPr2ivRDOVY1VuZg2lLXlWVl69/TTk
flPXeL8z5UWygQIJjICEygaWvZM98Nw0hPO67lmmV951oXvzcxzLoPlga/p+p82/DsHd5wBk4IQH
GR8waH8+OASiGsbJNK5n9KFWpNV2Wx66euzTw5SoLPtgt80RmH/vp+GJP56xyajkgvhZAOC8v15V
KvrW2fiVDIxORK1ViJcqIAUwC4K+Jm+IZMxjUFdmu/V6eA6h6aagxeSiOor9kHLOae1bYB6GdP6U
d76dRujXEYl9B6rnG/VLklDz3wNaSG5kQW9vMySDr+/9YYn9czKchnm1KC9yQ3eJsZdIoITYjy2x
rJlt8mh1slr3IwJMfQXl6TIwUm24QWZZP/s/2kz+j5YTvGAf9mhiG9hIWzhEo1pD1xMMZv5DPFsY
MJCu0AVTniKoUfcb7F8/mmXyR+NMdNa8HL3MnRqaE6Vl7Jy8Hr/pa08O1fSKqut8dFWo6JBY9Znu
HkZAEs2BbYtGZrsjnO+DnzrH2Vn1IzhBkIbkhZYR1rVFEKHoX5ot5wr0XLW5sHWGjuxcd94CNbZT
Ju1+UpjLr0Wr0Pgk7YAzpJcuDiHbQnaNJKJ0bmQFnf+YuRmdIkvxCEAsF8XXgU1dtaMwk/mhMr1C
jzhl03t1bLR9RIdY5hcjTRY4ezjajNDVOrqcfQohcIfoqjLvlAJZtJIwvHkjm3q86hHQOBfuUIKd
ROSJz8qJE2BoYiyCc+LrfURkgT0+p3TDCsTZXkOP3ed3Hu0GXHXo8PVfqDkV5VneaeNDJxzQjih6
bXOnRGE9K/bpPkaptRFtEkM+bFMkOwTv2GW63pVfAFbs23k4DprPo3BhWd8jZ4WgnCaNtQo+B93m
kAJncC9plzqoD8jqxcOPE56hA+v0aFXYpEhrohODzFdqZ/CW8jQC05o1+7zFhBR6VYpUL59bvdqO
KHSQyhEq+VQkU/sd2UPxPbV9gtwnbRxSvkbltkdOPOVZZ2qjQ3epp3fE1KcOAxXeCz9A9kDMmi7C
XjlXZk7M57HJOgJzfTzvZDBKzGio6p1nSsvycdb85lii69k2cpi/S88cnzOeokkHldzDkBpGVpOz
YeFDgwY4lmHj2Ha/FYBJb1y/WAC+Av2utnO1IBgyRmLF2U479E7x2byyAfGfc5Syd06adOrAvNLR
AO6Mwg8JpZi0PWH26WrVHgcnjDMozuyEMvIQ9axmswMjfL5f9J7ucmP5gOLsYslINk4qTjr6OAOc
9Jes2A2z558NrmrfBLNMhcOvmlcNlNM90hmWxrayzO7BSAv53Rlny8Sk5vZnDmWLZB84XueEC4vi
d15l4UXxkhAIHBRa2mzZ3NegDUisv60xGuSHXDWEvgalAmZVLwJKIryyoYsms/a/+kA1LrGESeMc
mLX/lnJwvMYONn9PVd10W621nCrSCdPT+MAwfCDdEpUKKRYVj+CyukuvUfJtJMu03kitjF/Y4NGR
Y4xkfsRpiblKGbN5H1DPvFsasLsbviRwk+ZItSJaoE1fJzqRPZEAEu3txOBpFU3PJnmtErt5ttIC
m+AAWhPrmWaKIFJsM+cQui+DUPllRl6WmgxkfHVwF/sVDI3Ky1CizZNEKyIWW2+jChfmY8waWWwI
pIu/u5wQECXRkYJqGwikSbaY/IvBtGp/fCV5tOC00Lbsb2PGLH+Dgd2/YJta3+q9bAhybGXbHQJR
rpqehAjcem+xqzbVeWyqAV7HiPcHpCeI32NLv7fGtAl4lrYLHP0Nc4RHeGWJV6sQi9LQLHbNrbk0
eOos5gKiucheu1aeMzegJjUsO3mWeNsmcNzPWBdK/6ChRf2euYnlgNxMl8eu1chDNsjqMwF2dNlh
qOAaQSJA5xPVSW763b7qreYqQB3rRW5fZZxJumUx9jRO4DEDU3ObY2qxIYjitKiTaI4zvKHIa/Wn
uR+M713c+t+cknDLzcCe/RpWlfYiAUgyyGMte8sTMkapdoh2PGZ9ZruEVlYFByuEesTL+6ODC8qa
8NubbG5s5gBnqrcK2TFEaz1gI0LmmJ5shd2CSfczFJKbCVkK4XOylfkGNLiN8SV2YatPQcAakC2q
ekibRHvt8sD+FKjVXuKm3nPddfprFceIJvHsNux9QP4vfKhgRFfSJzwJo9MnJ2oSnRaYz4PvQ6+L
8+fc0zRKJrA4ODpOE2hhS0fOhqWyJJwzs23rK2ouEL2Oucxs5BYT+5mGHTdmEq7CBDLFsAGGYOvn
2OGcp4QUvPuBAd+F8eLgPilIZds0QqckYyfUcXKK8Zz/0oz3lBZi/tQkE8LPUVNpHUHaV2lkl015
dGDJriEVqZ1ELIXFzZz3I0vPElAsB7E63BiKHSW0ZEO8llbVIBNgs/TWTmP1gmku/uYXuug3bp74
Lz4eKwzmFZjaKI3LZKDQUrvfAMv27CVls9gbKxgqcysK6T6oTrhfhmRMPpUDXx008AHjtl7g7Nw5
OqLwjZkohMSofsmPy/yAHc00VdNLCYD+BfOmcnZBWkBfR/kJu1ucF/PcYI/A11WzSUBl90YDxFvF
+715JfnMPteNZ706BEOCXWHVnThoKqALeWm1RVSKwpsuGh/JCSv7jGC494P8ZeIoQIJwVuSHqkrT
9ELD8r7g1kyhMsuWGtWOGPkCcTkVKMryceFV2zT2iwaWRStG9PCZMi4cSypv7w0CpkOg+qZ5XhIr
ttGpZ9p0h78lmBDfzdW9g4nYvJq1XraHTlMDIxKdluw4c9QqtpEvOfZgTGHjdo7xtYpbaKsb3UwW
h4AENplsz9x2qZxxX7S5uSDwpVeOQcBs9EQ946MqxLF1GlD9rOt+gkua2Exn3o3VxKFhUxadyr5m
TprSnEmEBdq+jmPnQtDgRQ9bIaHNE/aOU1zeaO4yo1rX2Eyg0hAE02Bsx9mbk+PI3lWzVoaGqd3g
JFTFBZEdWgywHv9j+s3soCXvygoq+E3RpY77rRrW+4FVnmX2lv4NWhdsLDo6FSOVBcwiTKaBGYIF
rrNdg566iepWchcOaTQcaAp8D96+98Y2e+wDRXkgysEyjU9qaVX9mFFDM3eiL/T4YcxLMjyZGFRG
RDI9q+6QBH3e4rEAyWveZqnlmh6CGKcjYFFxBEno+kl24JsZsJGx1Sp+LeZmTCuUiynF9sQlDCQL
ozwkGWQD9FmRDawndn+ppXVaXVRtN82X0LvpX27Ijy48sDiS8vRZbHetfj1S0SzAlzu0tZsG9vO9
2Te+e1l2iTBXT9n0hN9Y5/MrYtvdFEvJJge7ZImxPret5zmVy1uPUKwMdcAjyAmzlviTKrHml95o
xnjryGA6b90l8zd9Ec9sUvDiv1bkbWgPGjtsiTNQVy6Rw2VusM0bzOQidz3i6mcOGbCZsfnvSwrb
Vtj4s/mSkoXeRl0/2sYBq6xQW79W4PiBIgXm0ZjBwIXkoHb11rN4+IyvGH5vM3g9R1dwSdjCSlmP
1+0grBSBcj4V26VjYx5liMmbYw6JPdvmQZO81cAFTezeVYAsseq7O90pM0Vx0inNrR3rbPAXQww3
0rf4ZfV5PpWJzdpN4uqGjTsR9dVssxlu47S0IvAe4m42nPGVwqH1TXH6TV40vc1eRNMltwlxnwXG
GGwDG+psnQzVJOdvJiq0/AbxFBO2Y2IX3TDEx4VbrwFXuAbLd8XQ/k56a0NZVZPZwe8UmRxF52Nj
avRFcP72UVOi4/LGR0nf48lhGSTqD8c6Jtgpc3E1ZP1869c1hTdbAhPdk50nfProDQ9sxohxbeRU
piM9SJIHvXPLT4r9krsJWCE07FGNJXZtqmE2EmmiviovR+XUkO3Xbup+RRROuszsMwIl/NcWkdkt
VFAZR3mjWFMJd8CVidpYZ1HKSw8WlmXI4a/e3/+Xzv5nzRf777WzbbI0w88Yz/XP/wbLuP+iAeYb
OiGXa4987Y7/DZax/7XWzTzftmjFUiSgTPF37cxay2qwgxnURI/xV/xHf5fOTAM1E5BeH+Qz6l5w
MP9EsvSeKYN2iH/DtX1qY4Zvmc5ps9bXltrobJeUVPwrviRJu8byQjhHjvDWZv1rs4efHsyHFZ6/
r0gJxOCqFj//pBbSEBFNGjBIvsKjNqHX+zL+KDvLWOs3/6m3/PsatGpXrDHsnZP6jsuOGmKTj7wn
ys/UiFw8ct/iY3bINtdy85073Yzua7c5Qt44+/PtnfBDf1x75XHzzphsgKSfNAMXYTQYBFkM4+41
7a9FbG1SkiwaWCYJ3QBbvyrNGl76B4WzX69LDZRRtup0VjnLWoj9uaaVjaRPsQAmYTVYURGTZt8Z
V3Xin7vW1sFxxfxxawog7+4/arpyw76NlAUwK2QGXufpwwbTWCfLYtLXsElIkVPHGunRhZ+mh9pa
dcrgYT6o3/0yarnkiiPnEaPnM3/U235q/GeT45fJyCX7ZvnaSzkdmQuBhozazaR7jx3VxTsAYsUH
apDfXBaUN2wlmoG28QuhUpdT69UZnuEa1Q5QQ8P8WsRjv41lcTYXM0buoz172uufR9T7kuiP58tV
qaDbKEPQMJ682JYjWlssyISEZkOMHI1BPNP8KeVfc/d/Vfu5px+NT22fyQbdhgHs+RTn6ybYgElv
zcO4FxRojJ1c20d6dQ6u8oMH+b7+ut4Skg3EITqLIgf/0yFD5AMymBadfIXNKFNs4Jls1AcX+fW5
rReB2YVKEknAaU+gUULUhqblYdZluwzEYdjPctr++eX89k6oWCNzIKkYPPH7r66U4ALGycqxeNVo
l1d4vVTNF4szTvTPr2SjYPUNGxUjMpH3V0pyDO584wwDNl/M27i1RMjH98EN/e6pIeZiqcIgwgp0
Mn15de5jRAD1m5gp7YTuvhXNB5cwfnsNvqJVIEm/5vShabMxIr3nzUzsaokBt8wbEbf1Yerqe4Ww
IKnmAAW5MU6RpQXFoQuWDkvFiEqhm4CQyMEZtjJe/uaQ/9cv4DcvE/0aA8YEb2C5+snSVKIxTvrE
B4tMAogJ07An+dzuug8G5q/LE1huFnDWXRoRZKeeXGfQG4P8JupTlpy/okqXu2TIH/RAOJFerC5B
vf5Olqr7icQFCJy1m3Ubsx0hFzl6cdECRTrYuXTOWjq7UButt2G0OgBQVhopfdS//XngrQPr3WLK
rzXR0tDGo1XC5/p+4AGCtUVgAzpQy72Q3/BwiNC8XazHP1/mx8L4y3XgbtM+8QgmXnuMPy9gRqAm
lCFriszkHsdmmncz7e0rv45zDdJYP7UgUFDCknUoZ3djye4wFuaIwzZJ9otW1O5WFx8lMv865bNn
o2+z7sZ8pOcnr6psehMGcc/ipoGJpeB9w1HrSzEcRudsKGftQL7vP8uc/TE7WvQzGYO0R3nsJw/C
1cqK6d7As2PDz50p+aRZdYzr4R9Jev+6js3+E7mzT6jx6YxCX6lXut4WYaEqj3N/Gc+7kmyyuz+/
2NOv3WUTxL9vriunAV36ZPzkhgZbrlxBGUuiXQcpHuJxNvsPbuZ09Tq9yvorftoSqKKOrbJKuZm6
NelEIA0VdBLOTWAGW1F24wer5elccXq99f//6XqpjrtnQkhDx+rSNs5V+2R89OB+ewmLbw5FIN13
+3Qc1PrYDQGXCMSFW6lN6UM1tMuPZqN1CP/83XEnNupnPjtqOcgCT4a4ibmJki/CI8iz80Vvae5e
xI38NHnpdKXrXf+l73t9l8GYk6W86Q0mR1WPVFn/PE5O55kfvwMhp7d+boD3T25XisVYHYfFGve6
nypcS348Mv3pznbghE65oP5gzPwY4b/cOhsRJmOqDHhG3r9EJF7ICKsJ7503yj3sx/gWD2RFSdrC
b5dN+X2Msy5aqMvQtZ0i19LMnSzSG9IZce3lV6pqD5Z3ixy2fRg+NCz8ZgDYNsJj6p9MPxT43v88
R9mcjeyZnxfPPQhkq9jVAbAnk564+8HT/+ha6/f103huoQ04Zs7su7RZCJPlm7vA4cnqDzwY60v8
5Yn/dEsnT1x3S3QUip37jHj3IqmaY5HF4eza10uQ3S3Y92CgjV+8Dprln4fXb6YhwujWkzN7Nfbu
J1dWWTFQfiXi0nE1SFC43Omx+h/NqcYvXxOrl0keBoeh9TZPFeqswTqoKpNtTZlK4Oxohjn2bZxa
D53G3XV58ljPySGIq+M0pnuS2D6YmH45CLJ1N12d+hF6A8/z/ZOZMNHKTirf7kKZJN+8wb4SlriH
dkH4V5leG93woI9mRD4nZt747M8P+ZdRdHLtkxE71FNAlX/qws56nScYIVS4VwP0n6/yI3X93Sg6
uczJYDVoBbQzZYSwnZct8tuDp2VfBkosG9dsjlD6t8W0nFGgP7M8BNsTxf0IPM/+zz9jHTG//ArP
N9Cs2LB5Tw8Yhdf2etbzqml437TpdKSdsdWM/N4S8Tau8WD88+ut8wD6FeZK9zSZxPfipbCk05HH
VmyYMvZEfEYuYwr/tMS7/Oer/fYheyi36TBSu+Ig9X5GSCHw9H3Cu2zn4JA22TF1pts+yI6V3d4a
eXBJl6LZkPN20WSxuWkW30Sk8NEcfboBW0cz5hzkE96acHa6ASsyb8behO8foLA9PgwICYuQzrR3
rRWt3T1V1jg398K2ajKlBJrOuz8/htMRDZrFctanztWxB56WGoZ0QqMNZjSsymttOYfhGLqp88Gz
XsfrzyNpvQivlDY8M8Za0nj/qDGvVhw51kNOdlYiQXV0LM0W+qs8/PPd/O5C9IvRyq12FvyO7y/U
YPMtzXUJsWW7Jb1yT1+wuyrGqr3L4vyDyeA3F4NWbfD2DIND4+mGPgfYa/pi4GKTvqMGFnrWroeB
X1rWB8/vl1mXB4hnhsWSEqbNtHfyAHUvXxKKY0CFX4LrCht390gyZ0N4ZNWdC5ntfOfMNT5S/v+y
pFAk8anDrhZSBod3srOtekkPb+BcUqgZ5CfkD4Ks/2F1bS3EsDlx8FOg4PdPxx+RjiVSWe6skYJs
AOI9mvTGH4I7V69fBpqVfx4gv72lny5nvh8gc5FadE3zLsy1DBRk0eK0Hu//fI3TcXF6SyePTaJf
oxBFkiq7LiC7M7zFyiMTlZma9eKDGzq9GCPDJ0+GAiVFIFblk11l1tFM0WPKDAIGVpT2rf680qDD
qhB1FNe59sGgP32A6/WwHa1BiTaFSetkJKbWbHZi4VMOiiTfgCMkhJrU5T8/wd9fBLUgbpPVxHNy
U45eev2cIQ3yDNC/Qwtg0krtj5y5v3l0RP6wkeAkikvytDeAslD1QN+Y+vzrcrqr5m92eteJpz/f
y4/J7WTy4zIBwvZVmEmc3vshp2MoJXFDtgAErd2YF099NsO1HNgViqOV5zdsGXcWGT0bMYJ/6vxD
kbsXJprdYPYfwamR9NtjPwnq4Mab+w/Gj4G/lR/w8w/EysbybrKXo8bNYenkB8ZID9HYIeHq3FYP
Zb+YRuQAPu/eRuUCxjGEBnKsd7Ui3gZDXN8De+kIxnVHx9o0CvgbKoY+d1w4hHlz7SfxmD6jYXHE
FUEmlXdslikn432A+QgnxJNXAqbfy1Lp3rmldFV87nvam5E72PV12Th0O4M0n9662ejejN4fD0XX
dje+t5QN+q7MvI71qSseA0Ml9LOhJFzMMrjz8tzf9p7mPRJdWt7OZjr7F5nZz/5hITjmkxFkfb3v
576+7fTaCg2jd4mqoUP6pM9wtq4UiphrWy/LM7n6gVYa1xuMkvQlAfZxadaGd5V7cEi0YmgOdlG8
QaVT9hlq6mB1jBhk8wAKTdpI1m4aDp2t0xUWCSmwi0mNa83EMNt9XCHBXrqg+ILtp1thteaxoo81
bycEELRV+nR60ZvAHDZ9XF20QUAktKGbI9zCIbNuiiHfCWLKz0mLi4+tUUw7gUqEAlrnPutaobqD
g8/mQjcq+zaQNI2XXN2D+Rqu2qwazmaV9ibR7/6up7Mdt3kVnxlgIMN4zV9CxZEOBzJE6vlr74gF
L/RYz7tpJB6gtDLvupsG82aIi4bOsVMyoHmfkbFoarxPCG5/dAbZ42hWWQMUFnJTeTb5lTo3iobI
8NYseXDllnzdEWZKB/HO6vX0Zi6X4wyxPVQVOF9fb/dlU3gvsJn6tw7p+3aZukujT8wQcV2EGaq9
wRhCLrBPAVMK+ea7JbUDYB3FRk8rLcawsm+c5WjqM1oyYbvfEI3AuYAgBedJiUjLZsLvlAfBDNWR
ddWWZnFjgG+75X0N1zLDmnIZtOorHhgFC6VCoAdmiOdsV269KTirW0H1Zk2wwWAA3ZC9s1BDAxud
p+jHa9sMCQSwn4tefUVD4H6C1lxdGP3cQLhef2BWNGcTArOzDBQpctpEO4NH8NZYNkrGYk7p0RfE
dcMXG71gQ+bQYy4TsXGb+syfMOeko30Xp9+DhSDojZ4sCM+c+nqpeccsa4ChF+sBjXIdzmpp4B6W
SHQWTTsARp+P3XqU0BTi6YY/JfhlNK+zgHQaVdeEqo9pvUUQYOxyY7rGHmGGvbsYh7mkOClm9hst
SaD6g7DaCdw/XfrQSdaC+oT/inCoz1XPsQiBA9DJuH1d7YDbNhOr6tpQRw5lxbXgC4PBPsIctlxo
73H3WYn8nJK/MYforJLgxZML6VuAXgcFb+aFVIV5NObHmuFR3ZowxuutP4/VroIde0j7gIQ+raiK
+1mjFbzRjda8H/U3W5lkR/hjhOI8Qpv8SZnml4QI8I1kO7XxtDWbyiwIY6CKeN7nvXjssTVFRpu7
W7pvaXEcmNjgw6abUWt3o+aarz0s7x3y9OCsxGjlbRMiPPTCuOwae4vebbOk4IySwPnuTdl5L5xj
lSa7eWm2auj5gAp7i91JlttJODDMdVNNoWXUZegP9VMyiSZyiY/bGMuAvyvvtlmJMiYQPv/9rPZ2
mh5sv99WKjhLSxtEUfDZGc3dkosIwVUoFKAhu4IUNT5Lr4h0nAzg9yKByuQbJsW+pvxx6A13O9hg
tuV4aMZDDmJu1WTOOnlbUxyxDGymup6Hw9S41nM7GzJCNv7CPIaeTujTUV+SI2W0jvqVenP9AUYX
rjTYdE9DI6cr1DcySlwHKbTCTrhbqQtfDX2e2UKa1xrj4mh3trrUC8ttd1nOtoLNBCWZKRnJgcjb
V5Cvt0oX4uBjHMfQFZftdWMP8XbSCFPZupV/byW86d6x0+t8VJi90RSp3Ygq8w53peJ9W2CeaviI
N6YBvthe7OKrUisAdkH81wP1KZPJfdJJMzgoK720q/hiwMxWOfZLXiNTIzFvk/j+jWtVcuv1Fn5F
1d7gKm3vsL1YZCBJptdKmzPcluhfiUgbA+PMaY2uPHaLtG/LgA6HIeMuBezUojX3WB+UiJ+HqjbD
2B9X9GvVzvIIRbXaB1OyjyWfd0yKzBsyx1Hf5ku2pA8VTIobSy9g+WildpG4Inb3RIB550NVpDBR
feWHWV/al8I2j3xyCRorXPZdh0qgp5OW5nIzw3xCfWy89qN81ieJvpVWpb0dUee/Bt4iEfpLXe2V
49wIq2yoBZaEzLn1pT4XxoEDcwT5OaISEaEbP3IGww/RbIcKS0dGDti0pOHY9PKQecAyN4CUHfoX
o18jj7b1Z/IOavuoi6qz7/rEsr53BnhSt5nHLadj0PXupaWnlxRf932Mk9KbQ/S2cXuVTVdZT0+i
CdyQGL36TAi7gwuzZoltcre965ZuPIq0m52NbqH0N2Y/f/GRAYtjj7oMULsDiR2kPNmJSyAFHzSf
qBO3Zgdi5oz8ve4JC6dzhIBvbUYdq0roV5UIziXR8GFL7RNZGcr+cOiRTFcLNeLVpY0UUx3SOVEP
CEhrbhAT6aMAQe2wF2r9aeMj+94FiacOcYLKmI3Pa6JbFf5phSuiNpoXZqovdNEa+hMDdPxABstt
YmrzATRweyW0Cdjdqn7KkGcu1pWGx7HewNJc8Lkga4NMvyDsl7lPcsBiELaN6ry+lN6iR/gK80fs
TTXSyCmXBxGMXlhToiw2UneQRJutN/bkawTJVa5a/3PbNfNeBg7hfVjNJYiO3kdHPxuVMUZTtvL9
hVM/BxWs1Nx96T2MC5bQMHyYk0Qsrp05TXsvsex8zjxn2IuVvN64muHx9OZ5O5B8eFW65XKTVh4G
Cz14tvKhxTmvHWQFHAX7q1PuPZi0IX+VXBuyrqEmM1NrlobgGeUmMTo1YUYkoT32Tk4ftZ0bPVra
IL8cSrLigTEkL0TMsUGJUVeSdtQemqFCWmo66pO9LFekwfn5AaX4IYUT5mZL0OxLTCCRXrHjpvos
b0mZ23tTfW44AxF2aQIKm7pfNKR2cShHhLSVP58NqY4Skww9LEPlpy4fz+ZKdOm2LW7L2H+omqq/
DmLvudSwrSQVCfZO068Ja9gk4BFsNLuYyhcMWXpwLvqp2DcsCNCrVXzVF7Z3sNV0HZTpvV/gdiuX
kQ3hVEw6TEq3vLOMacpggzfzpmbPC11Y2Hc5ukmI9hC2yc/uzn0z7V+AnN4lwri1YvmsLdZ+9sSQ
HATWqFgMW8eqOGE1VeJ+KWbSY7ZxB+5zU+hGfmNlrC5DfNYpe7qB0IjfOHe0ONgUftV9ndOqfR5i
v7tr2Olet4Cuw7lXzQO2ifNFm6BZ13NDVFEwReYw7PHPelFdN8WbSvX9GHfypWmw4KL2pO/TCvsp
dXJJacj84o3Z97JUEn8BLEv4jk587LzxMsvNeW9IbgIvGSWXInuyrLqOumIsIxJdCpByGHbHeQ0f
rZ3rROTmHooKpofExQk18lkOnbnN5zWvhHngvlVpG+WZlNggGtzTdfbFJa4X/5b31nkuRcehSa7L
kSSWrNgiat1RyAhdNDH2WGv7IWf1F61VX8DJqw5THUw714dLAx8HIbXvd2CBV83xzEePI0ytX19Y
p+7NQhLpVJjtpSdcQecZvfPGIXZkH+CJDOdGsEwDCDLXbKypTkPZxXuICWSAGsObRPLaQrnrWsIq
pA7z2MJ/gKybmX1MkD6iiTZDG9bj5y5m34Nt6qtrSvDtMZxA2MZ3EAQ/k2SYbieE1eVF23VQmOFb
Doz+tPg/9s5kOXIj7bKvUlZ7yDA4JrP+exGIgfOUZHLYwDgCjnlwAA48fR8wVVaZVJXU2vWiNzKT
xMxgRAAO9/vde+4xtVfDeduwpUqV0pdhVyXbwG10vc9CT2+8wVyhBGQ2meczdwC3kI67xvL2rWBq
LSSrp6+7ro30ElcftpMax51uwt2YtZngIemnapc5rKFQjBG4W1mvtFXCnIvKdpbsX6qZY7mK5T1g
unGTTeyfZprIgLSmI6j4bhBHtp/kWwaihLDrXH+vRJhvRG1cJDr/qO2hu848VRV7ZwqLS6pqhE3F
BiShSA5URkSWQs7dwv4l1sFdUz0vUxi2J5yQ4+R0xB5cnemKGpmabbxTlUe5K8ObMF6tXhwoE2Lw
VgCHAQZWmR+F04DV1vHbqvXJxmqtzvMSs3Aeke1U27DJ+d1muBDeTYcK7OyZ3I4Q6GczPHbzsqTM
dlpwcBOsGFo6XRnYH9BMA5dYLc7Y1PesHbBiZ76XHaJMlLgTv0BmhD1ubSbbjQr8Ta4qoJJmldfL
PVsrnR0cznKajk9HfziD3zy3XkzUJKNulL2QaxZ3cz/6xQ6L9HzHmDB3Dm0zh++JnRNgHwUU9jFz
0isfsMO3EHjP42C7cbW2m6b6rKFO4oSftIynKQmS8kB9VvA9LZcRUEZNm+eLlE14xRmjZgluMse5
ZPfhT9/TAWp4nMjQ3sTSmIPvo5FU8WXajATHEnJroG6G3ksuameGg87SRCOOWTZ0OYTqrKnh5Opu
upmqejk2qpZkiOjeATvqCOCIwq1ccqraYKHpnJMyr9rwvq7GYThlqlUAP2+c8JDnbniQbL7UkV4k
AA6DQ5NNyWi+40kde1yM4QWFeNM5Vp7nycpOK8NSW+i4do89Gv/8hlUtf6VnoLuT1pSewQygHoMB
L0sgcFvGYUroOzk67kSNRHxrhN+kXKMZYMSHjEVlIQMRIzxNe55yxNEu6hRPqniXSfuty/YOJUSB
bZ9xDk9OeHSO20RwZDUPlnnt5pyBdWIWeld2cBeOUuB1LpCOidOZ0UNhSG16KtzB3Pbk8GAKLEG7
r5RFDttZKjiy/UUh41NHgrs251Onuxf+07yE0dJZch87c32RyM4prruOPO1RRhSKBMPCZXehUre+
pp9n6y9XvGD9MNlWsyc0+URwYtoki8W56nyJ77tga6CIC3069wM1sZmLmJtRwkwQ6AV1w4iATQl8
51111vTyLG1p8yGrYngBEQM+JW9SA/0jnYwMTWQul3TS6MV87xk+AmRxl9gnGRZ0t9QKwHnhvpuZ
a4/dKVKcc0P/dvt9sulrPkX76878oS54Ujb87YQXMw7XFDSc2Y4idwRMpSd6Ze5Ay12sFJaK1ZyO
AIIaU2rtCzOPL6Xnwf4lCrDleA7ThMFFarwQYwYBqvHaqyUyWWOrZdhkNHiTh90oy9pNY+WxuJOM
l6OMQGvsQj4h3ymsTYPT4dgNl7bYSazw4KoohmF9S0AdR5WXXs9QSY296OgOOaeL8iS17adwmfWr
D9hvW9vUJRBMdoIUJoviJONX3nOVw3s+qmoUmI6xXnUW5AQb94Yu0p3NPbcdQ5rq6hUxdgHNJUa9
cWJ8g6nJL8wurdgNrS9u1axP8yFJSWJUzSMBlmOSYGsgVgx6ovGaK/7CmC2CbEN62+JVbXaTL957
4RwQbu8hLNvmUQlx2kefSr2tj+vhwqoqh7iOW+9y7pNbNqDJjQqbvUuILdnFaewe2xZ60zKZzmUw
9323h1neBuS4KWK7FV4tNuhcbUQWO562vd/vzETdaq9qvJfBMuOzLA985A7pAmrJrMheoDLAXqcl
raj2VGjGxvHgGud5Tnl5nXYnUz1ejMA+kNnCE+onmovBFLuqNi0aJoIeXrNaxiahFtO1Eqyik8O8
haqz/AyRfFFblRhcUkvlnjdtR80Yu4ZnK54yHc1sq0988kaIBznGXZQDbUTUe+vLscpZFQO5cOjy
64+iSIvsmi5t81sYM16OrH6hjtMsjPuamPGZNiATXOaVObPDUzo+HoK2oyWgs4fW2Phkn5eT0e3N
MwenZrCL47qv2CykXGUFRL18zHW2z5EqYCItOdnAPIRon3rpPfUvWXUGUak2oiAvWnuXeHYOEyIe
k+yw2DMNetR23YrRm41daEzgfYXW4sMkwDPt+pzD4AgnYTugjh6Hla1eSfdMt6TU47fC7HLjUNSk
USAsIfWJ2dqy6qnLArL9cWU26iKjMAHGdbKcxS3Q5F1oZclRvIwo43GuascjnWg7x0w/KOdcGRvB
Put9TUsEAnVTujeN8kH0sFsC1z21QL8bDp2Pk3QEByxD6L7hoNT7rO4EvRPcitY+JTzpa4wfuWEM
hwVagD6kTcP5361kesXmSdwhfF85/VIdUabunJJcdi91yfnHGhxjy9NzAgWuiuKWXg6/Qn6w6j4q
zTEQHMMoPNjZ7YzUfqQLs5l4/3lnL63xPE24/AxTxEW5IZPjFqBm2mI++vNhw1cpnwvv03kJq0Tg
7/S/zLQtWyxpWjM46cl4AVbbzKzeXngb678YG69jnp9nBusL4QqAF2dDRWG48etQw9atCsXIjIvR
gYrAkjQEwLL7PPXuOZsCm045DrgjfRF//gb/w2SI2ROBE0ZPkFDWPuKfbTwpiZLEoAk0GsuyOJgd
feXlXDd/YZz66nxY3x2IQnB4wPf4x5ePMVGGStOCjxFcUeRUsLRKu90vfrCvSm88ViM5uT9/X//h
i2NmjfmUOaiPn/CLSS1VJUgx7mlOhgDdmgr1bJyb6pgSICtyMBP9xYWyTtB+/f6ECfTR95kZYlR2
v7xDmlCdmlQl31+fHcJkjooguMhoAHHIhU2z2s9p96LgePzdtwmaGmfwmmlgOO5+GexJ7tA29ztm
5E154NvdapVGbu/dxOrvsVZh9qAoIUCRZGA4Gv6BtKKrNofCxzGiRKHJ2RljKrE6NsF/ca388U7A
O4H9k4sxdIlVfvFdwdLAcNBgOXAoXWVislVDw6hn2U1dup0VZYzgqP78U/yDlRiUpulA+sWY4+LP
+Ur6DSbP6Qyfu2+AALOZtXVQANHXDQpTK/Out/LHvu6PEiTG1mQ3mXOedtRNljFW+PNf5Q/vHiwS
xSKkvkg5eH8wXIwG1Rn5Or53Je/Wua4nymjoUXA6NlFkOP8qGfOH63Z9PRifPlkRn6Xuy3XrIjmb
XU2LG6bXKxrmN+0WS9+9+pvWp5XCug65VxM72Gz/y+1YeWzvPZ7qUNqMinqL1o9wJ900rnHLg0JG
gT1u//yD/MOS8+UV7V8XtrCCjWGjpxM7fusKogPwJUwHPdCgAar8S0PJ+jn9dP/jERSrtwPfLYs4
Y/b1e/3JDokfqVVJgFkFUMsJXQcX9HtuG3aQHF7q5IgGp33SGPu0ET8umL+VoLylr6Qu/9f6Z17r
Zu5kkqrP6vh//9vhvb54Lt/7rz/0y5/p//fn/07e6+2zev7lX2hdkGq+Ht67+ea9H4off//vP/l/
+z//8f75t9zOzfv//POVyhCS+Tfviayrn6OQAn/Hf09O3rw3w0shX/9Rf/xDpe//4DSR1F//+I8k
pRX8BvTawyIMwxbKsMs18CNJCYWMVIxvhUR9cKpxdf47Sfmbz3MDYwHuZov9kMUT818QMvc3c13l
V6c9rivWwL+TpPQ/n3r/vmZgV+HUNn26F/krPSDPX3wCtsFuIOsa0NEz1awJJWbnoT07zpluSQGf
jZ2BNB4sPTyBiRC7PtFE/x/SFZCE/r9CucLBANC1gELKgGms4K5kgYhOMWzt1Sga8xxSRVCX3+YS
sz0ohxX/lfez/G5/QsEgLgIIq2GVlVtawuOP6hMhRpJG3Pa+WcMZIJ98rhzOzdFiOotzNHyyx/xP
DpnQymde4C/JtNVhor+30mdAPYy9Nd8Hftey452VAQmGyB/Ft9JCZrLqIoFboBngU4m2rrJLFz8J
JZdmO6VsfjdZU2IUXBY8vRuYN8m40W7JFJgaKHkeGsANsG0OjMoWa0WbjIORv5Q8wJ5Mb6S7Szvu
3GzAXoXfF5nJB84SFCInKEcXCK1NDOKisD5qpUiEzxiHGZCK2jue9MTwsJZ1cZXWVlDvHHpPgsih
aVfuFmHU1PZMljI3spaxjtwloDAqQ5XjLclZbD2HXTf6bk6JqZSeGVWVG+/hXdU1jy7ezNbC+OHt
GOgOAd2cQ3eQlaOeeop86G30Kv/Ki73uoho8W27bfgHGoYcubPCCAK6KBG1hBuTUInuGTNrd1F4i
OWtJRSdxV3D6R0PwnbPKGZfhYC5jIniaycreWmkwoKZVYWftO9Nnkm+3kCHxBXhZdqMxIHg3S9lS
ZipHc+yP58Hwm2NkFYzdpbDzdJcMFJVspUX2d+1Ji+GrNCO7OB7TOQtsZ+AxHUebOjLXk2LeuYla
jIPhSlOd5QxJ1Jn0MuCcqecR6be8zqRy3Xaq9qTPIby0hW9kL8Gc2ZAs+T1aTogh6Fr2W6DHV0dG
epRk63ag1BBNVgVxqXeFaunX4khhDmdzBmcgwqLchhvoH0yGW1o/uiOjnOq1/iZjKj82IyfdzaLa
xLhlFIsJFnoQBbHzbNBG1OWTcS/LFsAkFdauwLyTJfJMNo7l38ih7Yc7t7ABVUEmm6fHkkw8+HQo
kxLFJJ2y87yK+xM9+WNJk7eyR4TTgoJFEhlqOmYg2Qd7zragbcYhd+IHRd+M+OD3NupDCIjB2vZc
QO6+B5gjt37NwOXaRe+A+GJS+rpPoc/KnZ4nd9hSIqTksZUFWDbQM+gOoxOqpUGmK/3gknEgFgta
7wznxFmSOtwacOutQxrO7gfAP0VzXU5tzg5yAkwsM896Z9fJsqDcHT8izbDATNMj7SiTrazDeDAK
wDN050nMPj0qaCkrLxgksHLFiaXstzqriDGWZjyoq9AicxYNOI3TvcteKYHmMPuwZvFjVVHaF6Y6
xtbh0YRUrf8XHlIuj2AxtuW5XUx9djSRIKkviACl/pFmsUiP+34qmiMKkVEibK4jhhfpOAaHamkm
K8p6F8aiP1hATnNplSCQHMq/tnWPdr4p6kKKbyIDZQ63RWh322s0UsRtfh2+ff5Q5ffBSayrsYWa
WmePue13H3B63Q92YjQMV/1c36M18epl7/AfjHRVObQJw41brOwEWMa4iVnfzLWQGCDfzDWkcGXg
fA53bRyANBXIbpe2q6wR4aDxL9JxMd8AltbtER3bcO+mGMUXUcSX73Rd+xf5zOfKkZ0xKLXj3Ycy
FzM+6oXoPmZtuB9UVlEkn7c1DaaV1Qtu1rQAv4fBy6ZprK/fYvok+b7chpu0qtbuuoENUQakzoXM
1iwzSGDSLGtgED4V968WVJIn+B6QA5uZ7dIQBMf2YE70W0rmm8cdhrRhv1Sx/j6ZIm3PrFLmt83a
A3iY3G4yjsdO6jrigWEAlI2F8+Cabu4YRwwQkeEhc1nEOMtqqM+GOQfkoQAvA+LNuNii1CzHuxLu
wLucBLw8D6bGzej3+ACYoidThBHOvE1TF29uzDBnn9RMz46E1cfnoy2ct26AHcZgAGg9ep2CToVG
CuIvZriETOcU6gzDBWwcK5xLJKw+qC+GabCx7LjYe2pqzyRgWluFGxxkWI5EVdLC1cQSnK9TztcE
QIQ4KBkO8DvaGGJbNWvH31racarTNoZBtCm0ad+2vHwO6bZy0/1Co+RpnGggdOyDe3jFCQULG9Mo
l9uG4cx1gHvnHlVlxVxZMqD/tWIUGVuN+eQv2mQx63TyZLOW831rNrObZgLeEvn4qYDwOaq4hQaT
n3kmjJs9FVTdo3KC5HwKGTTvCRfkF+3cVvcNAcT7qjBsCCcalk4s7PJqoPsrAQEWWjxu2iFejbXJ
2O5s2ZV3Ft1HgB9phecZE6BFAgow0uMO92GLwjobJigrMWagnmwfdB+LrD0nOwhfrkVNZGbj9LEd
/82OUQH3pDDH69Gv+tsmc2l3YwME5QngHxS0LJiCSzYBqjsyMezZNHC3PN6aAKzOpjAtqNmWPfgX
g67ZUZdadjfKjuuXfAgYNKeeDngwO6CbohA6HJ9QSQyU68rXGuVYWvdUYnavNHjwVTLNkVeYDYz8
kDCFLaOxlvpmPf++gE6Sd4UMpdxijGzB25B6HHdBuNjOwQmt+qIu6JGe+jbttw0zth47hds9Bcyc
X5bBLW5tUKinUIqc72DfKFQWuqjfXN9mGlcWMg0RqrXT8gDVst17YVED/qaU5x5yHBXsQZWsX7Jn
WUeUnXZGNAQ2Bwl7fXBEuMf6V+lDJI9sXYcI4FUDNraA1CiwMIl23ilP4Hv1TaW/GbJoVhJTCezN
ENl4xfBTiJ3FhubddYdkPinmMX0E+DQwOqfSAn8OOyk2gvMcEClQYJlxbgTpKyBzZtppZ4grNWm6
rekjrSYGc22e7xdHB6uRYHUbUm3cZztQSAtkOh5GJ3VjcNzTU7MEW9qTKQtrm1gcxUWYXdWNsqd9
0XLLRub6OGXWxkgUlHg1PUpU7NMho9hn08Fho1Z0mTMI49MaYTYInet9joodA5ZOWn/vdoWdbx1a
A84ZftU5ldr1dCPCCgV+zvP4qiQ31e/CChTpJqi9vmUXIqGr86yF92MkDrbIVJdb08zwntlGxq+j
SUbdsfGbLiu2BdRM5mo+Dzl+CZy3qynGjh1YPXPaOiX+l4XhaE+yxcUWM5PgarqpepbF0FJIPThT
u4UOFkybNgz8pybW4ntWZ4OxhdFVwWjjEx3wdzrBLkwrsmwlQ4kJ1bEPmbAwon/P1IDVIxsG6v6w
WNzUbtG/OkVYYY+r9fjg1z2PDw7fJYioENT9umlmnyoZVOORoOC43gKLLa86zISvgSjdRyugiG6D
5Ym2XTSHdZ+dmFlDUt5N+w2Xv7BPa/aa1wll2stmKlu4+wOubBFhVfSuyV36j/Y8jmy6TC99M1Oi
FlsA+cudZab13dInk9jGDHhSXKS9iZco7po3IjpDsWMTxUMoHOt8dZwmgbPJ5oFWIokR6gneUMGs
PKhEzbONtoCd61blTTLwWIPkZ46QUn0zv9ChA2WxpV8tZb+WFgu9yiUbesby4rXBwDnQu16PD6rt
nRjt1mpeJ9XFZN/b3Es2ncL6gp/KnCxqU4kNbfo2YAA044WlwLebWdEgUzA6wLbh3fR0w790YTky
3JsSQhVzvlxTu1GOm2qZiJincc03OpjhwHbdVdX1vNq7t4WsGounG9pjhM4cn3WciEnTDZ550rsB
RpW40lT5DM7SDfgC7OR6Tf8ATwXAnUUWUvcrAFLzPbVn+HqY5Cj7KajRPVPGwLrS54ycN5iZpnNF
h0ex95y8/5aB93qF18yhZI7Bo3tNN9xrasBe8BbRnp3xdP5eDx3eAnNQVIUD7l+iEBdDi8Q25vfZ
UnEgMjIunWhgo3otYK5dzL4TPJa5p/vICQm6HGwVjI++M+egAmvK5LcLfX7tZmzZuLTtonM8xk76
EiKPjhtCIrDZoQ8z9FvZdc/0c8sXg9HJS9+H6iFZiXNMXS3QvoPvZmcWzDPMPnlX3VB01DxxvCnG
dc47XLqd6B8o9i1sc8uoPhsehlEm8EFoFYdi65aAGAxq/u7wk3t3JhU5LyYpKXoCe+k+LHaQGFGR
2Fz2sw6WjHb0dLjp6nxiisp253yeyvKDYmp9r6E8v/i6J6bHib5/H1K3nfZcWCVDqXVe2dJeqzZB
ttoSk35lH0y9OT4ULbYQ0ySDFOHewh4prXQI9oFV4uwFelewa6b/GL8TRTt3sEG76SLMfOa8WVOE
wclQKtmviEb3YzJ0muyAfVtvnMOok6BMXWTXKSxoP7Lr0V0XsHLcp9XCfrCUHv+hwljB0dMurAuY
gowC/VDV98Id2K03VhzSr2E6ySuTJ6s7CHpyL9kU2/bFoGI+43iQprNbJ0fLNzFxmtqEiWoLVh9F
p7Rjz7jeqbblRunA4rGL9Br615vat4ZTHqreLm6XgMrhofabbdCyUdyV9lLH5+ECJnTT5koENwj3
/fpDOjUfta0y9lJGPxggDdeR0BJNHTiHnQNC2r6Xrpb0YAazjY/DzVX5oyvqbylp5/K1Yw35UF91
sl+ktUtiEd9U9/6uzp+brz/5/6Kihur73xW1CF2wo+joFxGNP/G7iOb9RjMhFm+ftKFPzh6h9YeI
FvzGpINMkcfW2mZytYI+fseR0a3IWAIF20ZZXlN2/HW/i2iAylwEdkgVCGwIc7b4OyLaKpH9W0Lz
GVmBiQC4sabdIfdYXyS0mtFzjCl5O5pDdeTF/XLaOhPRf2OZ9z99Jlc//s7/XqD3r1fihfg0KLX7
7PT5SeBVOMfhURa0bOECjNLWZYcgTDjLpW++eNAC/iY86vOtrfKlt2qE2GS/KMrLgFtChNk2xZJ1
6JRG7MgUYMc5YIEqetkRXuDUgyDBDun7n7/Z//SxevRWEWENGd2tBZg/q9nxZElMdeyBTRi+274R
3XzgmKWwdNZ5UvzFR/ufXg3JlQsIhJBrhV+kep3GqqKKZdtg8rPvjbgDoZtMAUVgUzO049Wfv7cv
E5bPzzUIuCzXYj3KELlqf35vrJ7pVJPl6/ysPAh6wbeKaIzIM/c4puyaooOMUBBog7943S8DifV1
4Z6txXfQz/C9fZm0jB4+ozygwp3Sp2hpAcHnCve157zGXdFHJH7+ipr1n15xjeOtPEDXpgbv13dq
g/Psgg48klmxOQkU27yQceup29jpN4scztZm83/+5x8v/KOv9yTkMUblCOv8cx36/PqyvuPWQuf2
flQGJ/BZdwuSg7A5mQ/rIX3y7fg8/Ty5+5+neEul3nG6Hu2Nz1P+9Hnib2nYuZnhcfNwXyUBC+/I
nfupE8BuB67L7gv9oFilBIfcOSAXa6heJlym4YbNhrgyQq8DQ2/3VnknwNuTZ6imtc2pp85n5wYt
QoCn49HHnVIRVJuy8SZVtdJbVI7qGsiJa24GIPnxDkdGc2LYtYSUlxXoxqb0OZpgx6YHXVMcZG+X
3B/syJA1Caixter6NKDWmG2FpuaVXiIFERddrwxx60BJz7LxMDfCWyH4mB0irWGebrKh8gARj1P5
popOP2SdIb2DtGR+A9yj967HsHH3k+habGek+sU2BY4RFW0VttuiLEa02jQjMSOazJ8OcgjHMQKe
WrWbFQqHOFD4yxP9ODKNGIpYDgzbxnmkdjur8XIYhbsJ2AE9JZ7HIgPn0bS3YVtZd1NjCdIUfY/h
Kzc8jjpZgE9319t0jTMZSNSFO2uslJxxxDHoWPWe9iNN9wps8hsbMjaVbdxny45BNlXJbjZihKN9
Wnx30qRaHWBJXh0DeQeYuhhTPz/iHZ4J0Myjaz2ETtqj0nBY90v6yhKSVYhN6NG7jCrM9Dvn8JqK
L54VccwIvEma66XMTeN0brPCxck49FkJwXQUeftg5Mnk73HepenFiO8rJoFYDW0+YWRXor1kzM1J
ijZeke3xEUiXDTx+osiqtUd5qoArFmJfV0F+Y7pSpid0BcziPE3Hetn0pH1rnF1ubviCk0lWJohk
zDkf2J0pLHVwzBTY8bT0YBdvg9ly50c7kQV9ZD5btbOpdfoJI/Q4tm+0HiCHRyvyOFk44KiRUo+g
43u5sATNAK/mYNTWNxHo2NnT/oT2vmkI0rhb5iV6elhM5K5NE5pdu7XZLseP3GDsivMBRvR29lWX
b0pV+x8Ddt6Wyrk8D6PZWibuxzAYkshUPtWFiTeNt6W/VoxT2Ibj3mGbnaJSiPkhHcPpdsaCnzEN
AAjFZn/B5ybjyviWBNP00DiyvRkET+mIeDA+qi4cG06XRR6fF37nPYJQiw/lYoE8Noeayc1sZCIB
HRSKC7PpBxMNV5M2EEtn4Hz1yIKeJYEmg1Fks/Ut9SzybDSTvBqWtp7DLi8ozEum19YONeFHfie1
q1GorhJaJV46ON5v+Rw3z5Mdu2Nk4n1Wex20I2bPgXI2qNaece21KRzOGtDSa4KlxeasX4lviDBN
y1E25PMsa7+9lZYa+k3RLtQnxD0JVsdOXWp7ROA+g/deEjyeBnYmgAZz+dRKJlMORwFK2KpjMmXZ
ozVgVN4QpRZvCIk4c1svW9IdcCpJW5agcJiSHfdxCVs86+2Qox+VbhYb0aoLfm9Ml4ysR8uFtUn7
NK62k2xKejIgBxMyoXJlO7Z2Q1CnIt61tgjgtDVEvBBWdJqYE4ud88WFpW31uzl26pMJPYEvx7Lk
reFWqDaxoIOBHf5IYjDISTmGqc8oj26/mIu9Df0bRRkQyn7QxlzvQpRP/Zj14Y78niz3IquTYeP5
tMMQjVgQTcq+KuvTOJsR/JHV4rUcKCWn3VnJfB5zbkB3xop+00OZAmHF2zoO/KZJL2XgUSiN2m7E
2dZnrYk3PTai+YpzLdK0YzERPNHlYC+bRWh/OqFnxfIOvT2F3l5zt8XbemwwjlPygI3Rbgt57ih6
dm7pi6+XvVdZDpVJGSfMb6UUKLRVy6SKH59ZUMupd5KtyKYOxnnraVymKefX3USWu0c3QA1P3sNm
TMK7hDbn5MxIqyA+Qv2zqWQKDcM5VVmxrOh1zKNvlujH7qxrkSvWvIaYj622bcKtduapvcob1YhT
1lxfciPWTcCDeggxzedG37yGc5OfGaxrxi5mLzit9VE0Rp/O8KjEOe9rWR76IdAmZHZq7nieCFeq
mzyLSaWOvpusVSWTl710ujQN6l4ocURgd2b/rKXgkwATNth2dd/ao7VjIRB9Q9ZjdqfjcRod5soj
dQvbRk7yWx2YzIQblj6MiaN9lzCb/gB6nd5MDEFPld/JCVa9Ybxhx+qPLCikHLetOs0OmUYuimgl
Xu88IWGIjl3iUzzj8VL73HUxg4Lk7U5pVkTksKwSw2q/MJyKxrjV/QFppe62lhT+6xi0DeEIwO0H
SyrD3enSVY+MjcR36VW0zRkcJF/7uapZf2TfErbhWb7Lw751NiKxkvIoMQMl9pOu4u9egWeTJEiC
o30/ZbF+cDyHU76FYnzqZAMG1N6cluK4MdOmv5yXYjnh8S+bFQQWB3rLVH84CxGrlvMpqyzrm6PT
4HvPCBo9qfGDZYdyFvQRqtEItHwhWUFKAfv3NyLrIjheBKymbSI1PZRtbvnlyeiLsTyvmfO4m6F1
VUlyIVmoPqj9AUukURP/thrCQ9GkQ/+NHKf70C6KIlXlEeFYA2e7VHnWhVOJ4iFG/ZqPXFM2TPU7
p/J2QPdrZ68SEqob7Wma+RaKpTtqTQzcOTUPJoLFmPg+k0wuaX1WeSK53D60r1D3x8dqBHqMeqpA
SS7XY/IkXH8mYWQsfLEju5+N46bGk914Ns2WFnJJ66YCcb5GdEDG9ZY3sZT9WZ2npX3eVoOcKGtI
fWMPfl6XkVEmQXc/Uflj7HvZO96LDtYSK99A3TqKW76cgxoWknYG8q466YNc5yfaCFg42WDgzabn
pU/2+NRTwtTx3Lqnbdd79S39BsFw1uV6TE9NqVlmNsKLG2dXDgk1hlnKViJKRMKNQc6eY9HGnrKc
K6+V4kGwVsWoOCoLIwc7dcHOgAnHbkIsStmp9cnJyp9xIhWmzYtvLbMfJb49syMN5/NlHoNu18U8
itjplHm4t6Z5TrelylmGM1LzFo1LgzMb20bFg/c2eZJOx01ei47svu8k8Ufm1GN3sMk/SxqCaPm4
L0OnYWrCfDkNXkNG78Wu4BL7jhOsfqHHLuPtINt2G5sWIqCinOKfqX2clxN6N3y5zdLU/hh1IS8U
OeVHGL/lDR0KoTPdyBKI/9Y2wjKMKHjh7KQmBU2KSskDdk7POPKzPr2oaMh4wvFS3ePw6/yIPh7q
VQc58tQOxkQ+zaO2QTOIIqVWy6Q0BuhX8OEtdXEdGkzl9yEFK48tlVwiQpFjmfKEEuXZYmfzZdqN
bABZf1HZ5zkntpTT1PTY9wJBzbZG5iCS6aI6wIetehpUW4wTRd3bz/hBlvsCNyXBldmXbwFiNSMR
cih8h6Y7nadt2xPpzNuAttCwpVSImfyGr948otgrq3cKkfRKlhX1qXHfmUeLWSMEyDCh8KWnefMl
ndyWqtAq1JGeTM+JDM72CSaDvHge+iG8EpPtMjVjnDgyQ+NZnh47PZ1VW/tzzGZ+jtysdfq2VHJq
dyE7Rn/ncbogtP05rAPLWF6RYGWER7mW81Cvc71mnfCJddbHjoyxHxvR5DxeZ4GY50M8i9LKKR5h
Vuh9jg0tMblzhH+FcaINHSOk2ttInrzPgWO4zh4HLRhDOutEksZAhpO9HeNGJkx03RMMv1WfY0xs
T1SwYv5hvDmvk073c+jZfA5A0yx1bpvPsWgjOG+dZqkWdAN9jk77zzFq+zlSjat5vi4+B61C8GQs
P8evw49R7OdYVqwTWvU5rGVU2VyYnyNc63OcW31Odr2gqrmx14Hv55H2/wuD/8Sr/NPpfjX9/W7R
W72C//PP8+e35+S5f33uftYGP//QD3HQNX+DNGlje0bPo3RgZcL9EAeFg2zIyNTHRAfE9VNC+l0c
NHDf8bNIS/jcceY5AonmXxY72/2N0cbaVsBqEaBZ/K2ez1/d7QGQecpE119hDXetpr5fpYigiYfA
QkCLxrTQxwtdGjztUbF++lD+gzT4q84CX5sYwI+KBYTO9T1/eZU1OaB7ygNHGutTs70bh/F+cPWO
CTB9baL/e9Ct9QUd6OEQ3leSGCso7sWfJSzN2hFnCQQkFXrmZTo38SH0J2Pz52/r64cnbAvTN8Ic
bnYT8vYXz25G1xO+QqIBzNf+D3vnsVy3smXbX6moft5IeKBZ2xtubnqK6iBEUYJNeP/1NaC6L660
xRBDp/0iTuM4EQSQSLPWnGPShZC1TpPAMD8oi/1ajuNeIGsSImJQFLYRIv+QZv9UV41F4qZaRThW
griL3UiFbz/YJCbSK7d+GOL4azukHxG15wf0n7LxfFESZnVGLoRA9OzmfOs/XXScgqDpa+LqTLsM
MKLYzcYpcOVYQh+vcknD4s+P8tcK53w9Ayk3VzKgxoKFviyJjaP0Xbsk8s1wPjmUGVdcDiHCHLL8
5yv9/tIovlnorFGz0yR0Lu7MB6iox/HQLFGeDAdynpOlXrR/x0b9cT88OI1zElpnA1rfr8+vw7ND
rGXbUAcPy+TAYY4jaeORqPnB7fz2aVEQ1vmGJTxt3dIvR3pMUi7BX16zTFPKEW2fJCA9iCNz/cjY
4GvUv9dNo3Z/fobvvC2gmcjvyQNhMrrU5RIVxEakTdtlo5vZ2jazYVOZpthknND+8hvDo8IHhuPK
0jV045ejXxK311LxMQi7xCSW566x92e5/59v6GK4M/iYoRjrkhmQhswPGuJPw70sUxl4+oSwHxLE
DksktvT0Sj0rX9M+8BO9cymAtjQO5lYRCSMXc6E1oUkZBvqThJMfjdCzeF+ec0CKku/LJEw/eFXv
XY7KNmIdXpgD0PHXgVjWvemWrQZgnlo/BkYYI9GiC8v0SJtYaMvWTPGU/flpXnxiPE0dNTlzOspt
RP+XVi2OSzGHi4i+dm+LfWF690lp1X99Y8RqMOjBOc+k2MtXFmpBidyA3bkz9PU+kMrcI8qPCZND
Ejv0RvXBh/beTc0TE40Jg2Fy+d5Md57uFdo8Pvdog7udM4MXiH9wV+58kTkXgEHP7uPneZd9WjTS
5YmXQ4K2mxphuuJsCegLuxbFxuTvuIdIiKHAspUgoETS6vntrhxTtNjPGfjUmeIlk2ayJm5n+GDM
//7seEVsL/hr3ge4F2Pew57fWaMNf7+I7FXT1dUqaet88+dhdzErcS+MNbYawDZpnYI1+PXZNbN0
EKJTSqpASKmbv13XAa2VxjD8D27ovUvhCtI9Nml49uTlpXQN2z5cE3ATqU3x3Bzuaw0mH+6E+Mvf
3xVPDioyX5MhLz/gduratJi8dOnbwUPR+sOxm/3oxQjD6M9XeuctwXUwJF5Hydi73KX5UmsiPNiK
lTFAHdXZrVjCK3f+wQ0xq1uzPwSXyLwj/nmIh0bu9E2d4hKNRX2ahJy0a3yIfnANDecjX+V794TE
SdIiNonksubp8aeJneJS6VZOQs5fSjYfX1d3kkQ47f/6ydHex4yGh5PuzCU9VAnJUZFPFDUGgb1x
PUH9SZ0Phvc7t/J/dk2MVDSCrYvdZtRpcehrXES0GcVVkFZn5Cb9B93Jd0b2L1e5eDvUwlG+q0oB
GunDnVukxmwIaOeCqHP/56f2+6VgfpBigRzOZcT9aJP+9G4sFDtj2QGfhh0zJdDKLOoUuhU/p277
EUT2nWvZGhOcLvEP43S6mFe9JEn0Hjzm0rVi85g4TnbV9AHsHaarD+aG39+TSQgua5PO5oRrXTzB
3tdxwuRcKmdeXVsVPno4Dx9RVH9f17HvUVUFvm9xhjMuRkNG9zJ1MyeZc8WD7oQIPv+UBlj/j50b
0ErCNpK6H4zA36/J8QPSP9sJ0Mm/WSF7jlV6jwZ8WaBUWPhwg1aCMjRpvuSvmUalfbCPuIj1mVcn
a56JEAPgNuMkcqEIyHk7Wohkbklx3ycd2Ci8YGt7RU22iodJQfS2l2xt5sNqMXZNPa7HuJAvOrab
Tw24HHvpxy0MzyLTUV7ZXtieTdoEgkJ1MqQzAKMWm9YU9nEiHvgDzvTvQw7lPttkDoiMBDx2v049
VVwHgWawHJE7SuE7Bb+GH6ac/FeR+mC3/vZj4lvidD0LCth5afO7++ljqqu0GKqCfR6Zq824UYml
P1ZmCSu8wo8WfnC1d0aChtMPL6dnoRS53AzpPraxFgkqbz2pF4MZ2vGaRFy6cfhaaKh0RV7d/vkG
5yX1pxPpPBbI4nOlxWQxy32MX29QBoQPiwR0Ve0RndLa34hZVcuEVLCoBEximv39ny/43j3y9To6
1AG2Y9RZfnmirTTrWpQshxGgr0UbGM/eEJ1oivnLJIUk9eervTNaeJjUiNASI5E05lnlp/dnpB3B
CjDaqH0jmlqIpi4exFgm+9iMjPPfX2teDsndo07C6f7Xa7kFRpSRDPml5dbDGu+MOCoQHIdU1dP6
z5d6561hBJ3PwHjv2axfzLtZCOfN9SGETF5RrEqs+I+6W8t1DhsDpUMWE16Mq/PPF/39zbnU0zCs
zx/g/O39en+5q7dThC4L3nVdn+pJoY5Gwbz3gEMvUK6Zmz9f7/ebnPNk2LTPR2KCKy6+dKFDjQnx
THL8Hvqti1kCuUZEhysNe3mI/WS4gcNsrf581d9HjMtAwY8PGZ2/sS72oDVwUXpbXLWi07adShay
MinVMm3ozP75Ui4P7Ndvj/lrDv5jizN7cS8eqBF7TtplJNTHZMZ1i2k01U3pVXN2czZlT+mUpPdE
kU/oVMe2/YjA8fvjpdDAeJ2lkHN96OJGU1wroF6TbAnGoTnlqbKWJUxaEjumPr4WVho/oGW2Ptrj
/7aO42SWNmJynYmO6tvFWwW5OtIOjVnt6OXsBzdIr1DZfJS88t5VmENNg/Me3aTLaW2C/DaSpsz5
XFnFykkgVXgBXdU/v8DfxgolLz6E+QmCjGAt/fWLAKlXdRpN0aVWgeCbN2Qz7JfXhTrqn1yKagpn
xVnUebkQpQQsN8pqFTfU2zvdRi1mou1Yy1gM2z/f1TvPjg0WIQ7MZUwv1vzff5ozFY0XJ9JpfQ6F
cGhPMdtgpkgBSv+D6+iUhxj+VLsutyG9jtWXPBEORtC0wSf7YfrZdkX77zYKymgwAB+XySkW8pYo
nbDxmXWtl4eVQCCUswIL9HKpRygKXL+DlFR4RB8NmtgPudDrTaOPxT+5P+Y9dMewtREs//ocEyO2
YnuWv1egkw4oV+IvWBL1j4Ij3n1d7IfmQx/hHt48SH96XQEyx8qxewSkttECdCvodgIoyooPhsWP
0s8v0xXPcZZWzkEftEl+ux8nyUlT432ZEGvdcW2HwQOo3hxlULrPJXKMiOJN1gOALt1264CS+uAj
eO9Wf/oNLnE+XjrUTmtrM8dO2N3Sbe3suUULeff3A/Pny1zMy/jPhrHm48KSOQwn5bmPhsq7D0pS
79/LPH04JNmy+//1teldh9zQn/daIy6TjSsJagMI7ckPXts8B/3+1nDisbejTnm5yGRIqJIWXv/S
ikt70ZuDdlcjiqUqxY7PRGpW+ldamH10yHj39jSaDprDbo9a86+3N7ZW7smcy5IgkMFUm+YGeNAa
H2xf35uBDVAbbGNpq+AH+PUydjcKKpbs73yoPphARnODvJAyi9kb/kc5I7/fEx+zxoc8186ZVS62
rlB5zK63uCdRIFeZcrKmlga6hL//orkOm0gO8Wi3WSd/vSnLKOBg5ExYxuQm8aLuzGBrDVX0wX7u
92fHyR2kkmRO1CW9tl8v4+SDWZCZALO+HsEdTvW4goTmocIDYf/nL2oezL8OQrZUtM7n3iFVxJm0
8vMcBbq4EzZHyWXYK38T56LcFtWozogo8x1Kw49CNi+y5ZjpHU7vyN5BfnGk1i+zqGOrsEZdgJ+I
Yz2Jz0UK7vpLymmIMB/Dq5pb5JLymVRnDy5J4aT6E8lMrbNnzyCK+z/f/G/PmZgS9um0MimV0Aa5
eM5VBr2hyLuBIPlSbCIHzq+kmHEbGs5HO0qGycWTxjEjfwh7QEXQ4b7cNPtllvnwdudQUVinagnU
vvPOzmjiWcuMQmKyT9y+bG3Eiigy+yUn32kizCB0m63J0kFuM2XYhxIVU/QlHusqW0WkI9RI4HLr
OuWkdWfRU7QOODdx9lcFUp31WDnGJzPGWHAcSgWjsKwMe1jq1VAGj4L16Ud3JOrxpncT2z1jrTdm
h8vPHHIifVHXZpJX4w06ZtMop9x353uD2YBpbwfff4IX4e1qhW4LVmZMEuOricnZVmtWKbcvFnJC
zBgCFB/J4cHthvPv1ddHMjKWo80m45b8B+GUyzwQGk5GDXcCFTivcmp1xFjCIGibmYlDNnFgGKc6
Qh6Dldiuw3ZdooJyrlSX+EG69rwKDzj4bESq5OzGUxu/DbC0hwPptam/RMUJ2RMJjCK2ECY1HHsg
FQBAsOf1w2xsmVT8bAxGaGKOjUbcneDJPW+POTSzbvK295xNOdpGvW94wTpuAxzya7sw4ZYvAjMj
OrnPvbjcmmNre9cJIjgP0x953ld+UpbjuZ+qVDwKFKr10e+aqntwx9yw0Ctq8tAFsGwWYpim7Bva
I9y9GEf1q6kqEtiHvhzNAxNcKk82vpRqr2Pla/dBkPvVukaia3+K4XRYyIp7210iQAveTDZVYL+n
IDHlIi7NLDga/RBEwYpiYBg9CzMkcy9gUs4XnYmf52s2GnTz0ff4YfyZry3xV1jZM//e91PXPmhW
4Tob+CyD/qIGLYrXRpZV9hdYmAQOUAKJFKLssdFLwhPJYUUZGFaDvANNhZrXFEjrzlmil0h2p1IC
Lu0z73uFYwwvGkAbNM/ELu6MVoYpG8LCISoncXxzoxUFob8Gtb9FQWbV8GAQQKHhKzAtfPC4Aapv
ZeTLFwNLAMJRm99tMelFw0JAVEu5qZKsv5KjTXIN5Tw5PVeiKxtioCI4wdLvoWFqis3LQquS6JOO
spF0gzq30JZaxMeuWoqM5KyEQR6sUzOTjG20nQYhOYPxVYOSmEHgnES29GiPhYjLSApgHObxuQaS
+lXqNXl8eTdOkOETMTyQQuFWe0u2PXAb3ZGYEcw6N5dJnVn2ShFwYG2yQurfINw08coNdKfbThzE
rUWtTUO/8fukecGrZJinYHS58DjZxCEhAcGLkQUCE0SV5NpD0Ztht8rN3OsPTmFx5qpCHEcH14dD
vgF/EHztc44pa12B3oGoZzfgJWKreYzYDKPxhr7KiTex2QVRAC7vUUXL8eQkgd4Q6RgOIbVXJKWY
L7vSSa6LXPr1BmCUNS5S5YYSylOnsPYgQ8XiC4CwPsRlC4YoII7kYUrEFD5PyHF5GXFMEIiK8M5u
4kYzH5n4w2dYBv4dc7eerLPatklagPjPdOOWctr1zJlYXM3mxerIKz1SNIhfvK6OFETRHg2sX6PK
XrEH9/HUt4n6JnVfewzBbuPLbk2Qx2RbdEArPEYsKlk/tzHCdJG8HdCJ18+qGOUdxIXmrE0axaNe
eOZ0ZB7Kzt1kteleqMLLd5ZfJdOSWlB5XzQd9KBcCfc7+Sdevh+boS23Xtzq0VURavJFhEB5twVJ
MmKLJij4ZvSaVixg4QKNVV4JyqfJ4kLgnTVNd6NFkCvIuO097WD20nq2Q1nbC9Ga+qdYcmBHwu+G
ouRjH9zoMCJZPmrjqKarog2zbFVbeSLWbh9A67D9sO+Wnj+Gdk98Um3cKJSGQDnK2a4uk8l01wp/
Rvvq084vTzV+hmZhtGFnrJlLSKDwHTUOy1rE020KzKH/XMlafnZtP0geETslGhkLAvDEiMo0XJSB
ZdTwyOABLbU2Aa3BXNLpG+XWhR7gQJ9sbRWIaIT3Dlo3+JRqQ/JadKX+bKdkiG9MTShkEKCcmRvQ
rFbVemj7rqQeYwTlHd6kWj3g4qq85yApomDrACJi7sYSBEQ4N/Q7Q58gE+j42uMj7mYgG5yKVLWU
ErTOygHTEa4qN4GenVWgdc5B1hXpM14mQ98mxAFNV06AYOwxbIoc5H9RsEqCx08xBdAmdBmIcdWQ
pFb14aLpYiG31cgofxFpG2Lka7r2YIpg6PcmyGVr7cEEqdcIchIfy34+JrtMDVP+vaLbP3Jm6tSX
PnScb6Vnu9XXISGcjR+LlGAdiRxeVTGJkk1CoWzriWkjNSrwPan0bpmt6nqXKyMYDgXfqLGMxiae
0QxDI4eFjlzSf9ZLu4zuhduCO+3RNIPvkoNbbec+f3eXaGYR3gO2acy9RmgKQ1q5ranWLngW9YCo
P0eqXqOLZpRMcZSfqrDvk0NdVF66A67gIambsC2Qu8V5pnrORIN7aOk1k/K6RTKRpvEZ8JWqEaAH
dXAXdYUCVzHg29lZkR9a1yV67m9mDmF80UuvsQ4Rsg08FzFMtz2mABERicu0vPVtbEkoBmyXJ7zM
crgpT+yMgFgDNs86IFF2qpkPZjJK7VwpaonPdpvUwT2+WKfdorLt0zPRSKW2ob0Ydts4GI1w6Rpt
+tzjbcZliK0KbIOpYCPQbW0CshhHs91bkV7KvRTu1EMhbB0inUbHOFh1NNafinCiJqdrsaoWFt34
YywnkvEyJ6Z4PmhwFCBTdUB1mCRkt6vGTjdWmhtpxbkeq54pqOh558satATrSIiBWXyGsyFI5AjL
oN8IyRWuTB0M/QZiYaqdcNQQFDOghoen1clY3yBDgRGlgkkfboJaJPpTR+T4NcS73LkClm83X3F/
df21GYw51RYnMbX6nnQEBpOqe73ZNLDetBsni6GryMb0vohGyvrJ8QmuQx2HMBg8Rytai3yJhoqo
ELj2xDLx7VES5tGHrvxSBGMPxS0PsPdAHB8ff+zb/7/89r8tjih/8OV/g4/5Jf2v//leRV+/ZP/1
/8iXP2tx55/wf1Jc3fkX5yzaRx4wSdQhc9vj37BL81/Agem76DQ1tZmD+R+fvvav2YKPDpeuJ5qt
WenxbyWu/i8dkSTaO/IrdfzSrv03Pn0a3vPZ8j9nTzCXsGcoMgL1RYvjWvZFNQcHJg7CKt1GuSIl
jKFj1XDBGkJ91mJeR8xKfrZrowCN6LWfTYJQV2VPdGCBofJZc7rhXAUzKYoDRLYJfM17QiT6apQ5
CLepAJ5ud3hlyeTUVnj+omwZVZLEOCMeDxZGsNWPnziU0bASbfpKxhNU+rrB6Vk5Log1smKi/Whm
xV62xfAUWEVzVVpGcgf7wrqytZEKAJFQ/OkYldRUVvE5Lyb70Q/D8WkgVIojUv0Glp2fWFs61Dor
dghK6oxTb4fM0eiOVnIciCzw0+yUkpFQExh0DiOVnCOrfYvjxrl2UoV9iBVpT6dX7oy0flOBD5gw
U80ZCYYDBMrJn8UACgv/Q7Ztid3eqzGCjNUU9XeE+q+dmi0F/EnR8xMJhLMeYNu8lZU/HjHApbgn
+ZX7nosPM0iuFJGzi6LE2UFBeSVMRltNjpGcKw6kxvLHbZAuZePy4jn9+C3dsU/OUgdSRwjfWx/x
p5KJzAdYiauobutVPlj2LqN1xZLfWN/NWBJy1ZrVtGTuac5A8+QOmE5ytki62evgslaNw08YHOs7
bxVgkVZxE1KI2VtXato2JWvukTwXHoAK5cZuun6DGcUhWYNfvCHkG9B+5a/bckzOPb5qfZEz4q4n
GPxn2M72znIKeWxxciCDtNOEbWyYyt0sDF9n1IGyhcauB2ZdqL+plp/ZQ2k0FrYl4Kn8eHnl2OAG
zJ1kOz/cOHTt3TQoQWTrzAqMnfS1zFKuaPRvqsJdVwt9SV+MfEkeK6RPZ+eZ3HI28oBhWL9O+PKX
HWFf1IoD+7vrjtV3ywywMua8kHSEfxgb9Zsx+Pa1aSXj9UgH9bOe6zxFt7tOGqu/ydj8LjuMbgv+
1yeIhDda6pN60JW5vnfcSMzpTWV6X5WNs47DnhT0qEyOGqWJLTbz2Y/Wau4TZk00a34lzxY5PusC
88iVot9ChIGXAyw0+nyDDF2sBJ8tS7eEi10M/hFsvgH40lMrB5HCS5QM/dI2h2jvQZNdIlPuCNtp
KBaQvx68TaqyWCCzwV9Zeu7vHNhtb4acgW4crwt9UbVNvlYAo1ZGPtWnJiiA9eRu8y2G7790Oo/o
Xkx08AIrckqpjtfnngHv5g4nUQ9W40JNhrV1zMS+LWVvPBet29/FpsMRKdBDNoTGGH4JOj6EabLJ
80otDePf2N+NgUNerWO0z1UoNMI6zbJbJsAnVnkpg+va1sj8ZFu30RSGRpsdmLEINLtcw87Vye4o
/TsvdzAajI1304IFAYOVWEuIfPopGb3pOkC/QPwmewBCyhoMtVKCmericFlV9AmCxut2ITtVAgOz
wN1GxhSvHVTW16QCG2eZ+f29zHGUUdGXy8lyCIssFNYdXHf2ifOP8aq47GYcUmvfqvxr69j1ncZU
iSunGyya3xZb0sy7tiNSF7Jg5umV9QMISaPn5J1Va0P6xtrwi5LfMKs2RscnYaABWumRbu6FHvrL
NlP9oRPmUw7Y6CZsNY1cyjx6TOB6HfRMmK81rBASYXXCCoUtcXtDTksOqtZtYseAfO21QnuspR09
e6ljPbeFDaKUs/fETuLBibJ8bYvGZcBhXZ40Ne6iCQ/CYg7RPZhZ7T9ZuiByChLbjnSP5qa1w3ZX
KRe4g68sGGWkoqERKZIjuCVxsiuHI2VCFI/0OWssK9maC8vuod/WOBM3xdxJJ5YySt+Kwv9WNRhE
QjHsjFCDCmFP0X2LS2lHlsko0V3OR6RExP5GDtjz9LCynzkJ6XutyWZx3JDsqiF01nUrq2uef7to
MQR6SxB8mDSibEM/pnwM+nJa2INmHUKYBTdBMCeZcI5YQQEcXqBJRsdwIharwyxGKkggyTErifJK
9JQCQomdlsTTBTX9ylkQVvVlgqqx4GyDC00vm5WcxKdk8idjMVS54FMZ8uQwAXA9QYYmgLDS9X2b
DVi4owZ6LCGkyaLXOjClavDWVgtq1yTqT/pN97Uz21MVu8MCWDKucGERVTsAEanTbi/t0dsVforV
wM2t/JgqBUW2HasTSFJeB2A9HMhFZ2jHcPCqI7nPs4u30hlQmlXehbIId2xKerI+yPwdPb/fV7Kz
n6uOmovo3f6rGAOXPUDxUHdZtK/ygoTCwpue6OW7xxFW3fxJGNdOGOhMwuaoHxqsfARgBnYTLexe
WLdRVGN0nYS1p4SVEd2UTzsiI7q1rvvpCgNSBmsY5qXOmf/az1SwIG2OtGR+kbWgpLnsZM4HAeVk
X3XOoZ5K42B3vnfWLa9ZU1WdOX+sVKx38V4PzfhWBMFd2rbjdWD13jFqpuSt7TXoo/5cJ8mzBx9M
x7LTiJQvDF19C7QxO9kKjmM9kq/ix2a+IYQmv1Fpfa/AUXqL3PYdJE9+/82oAkVjAI53zVGZU6Dn
K/3oZhALpLJjf8FIdQ5YCuY6Z1eeSUqTb+AhnWNtuuETJtEXMdbmUVJHo2RiEvfrWZG6TfHBXo0B
k5qdlzOpY+oZjlF+h17BDJaVBnJbh214bvLydoD+stWL8CRts7yNHOy72D8Y7eD0dhY/f2MJuKJi
oGLdZd090JXZV8/Bxg/VuQitp2R00IxIv1tVTYcOvKT5EXrOAkoEmAdDnfhWyf4Gq0CXmFKoQzap
Kgp1dqrypjZYACKlPwBOXNlqemUHC+J1iMJN7lmfyZRjmDausS4qSX+5gjKozcVZugv3RuTAwK4g
n+XWIA9qxNzJNk0sOYHWT0hCnSMzTbbWeoNIo3bO0yqS7nXqhnwO5IKC6btRdZ4sbaAe5JvnOhMA
HczBuyOczdvWed9y2A8nTvnVoepld69ZtX+m4S2urczt1mapB2TyGuNKlaxzdu8a27iENm6RU7Uj
O6hadyI11mFvjJuYAvSm6FvzqxGRf5iGzliuR2MgJbapH20Wt5OKh7KA/UcD3dRb6Blg7vSer0bH
JKPscoXKQz66HBm/jtqQbjI2vpSv6nBdk5G6Gv223rZjQ2Sw6wwbIx+ajdsR+wSKQ60IOzqgW20g
9/BJHwyrOYVTbyzRbNvrGuvMgfAhhW1FEZILWaGsbAIXuzq7FoJ5wo1q+9HAqx5Xer+eNL1cN0jy
97ZqIIVbg45AA+mES2AVKbT0HVRnEQsr+tsBqvHGgMIKRtQclsjRk9UsVlsAV512dFTGzWQqbdmN
DfDlrOJDC4mG7kqDSpTZtztXa9y58BZthVnKN9oO9hYqBWyJ2hhhGlg+9vp2OlJkn25IMSTpqyy/
BjbZgTKqPteegQncHOPbif3K1qAHckVPk91w514XVngW+FyW2hD2i7jO5P1ceoBpTTlYD+hutKO7
ZWEAtjE6erfuPFF/9YbJfElZ3b764ejts6JjdOWow/cZnD5tI31wQASvCeOEq56IJZx/JCoaXdsf
PYIl9o6ZGjd8scVem0zr5BYVBKISUfsnSTLiFVn3+bXf0XTCa2wND9CXyi8RRaQV1ptw58FkvWlr
/D5a3sUnlfbT0XXVBHhjNi0gFYXZ2nZaeWeZVUbMshAvmhFWcikt29/2Rt3la1YVJLkmfOubLijF
XcsnCpY/N/xXSo/+jj1h/WT5cqb61tO4F1FtPsK6tAhDx2Lnx1a5RWcWpwtYGM0A6J8s6N4r5M4R
MgX1mjXlbReCbV0Ytj/QciVpcD8pp3g1bOW8sVBMVGW6Tl81dhDe2J0+bZuckRdqKB3Ssnee+iHu
16B9+nwhu1w7BV6q9pkPcDYy0Hgt9K6mBh+5RnwKE+tEOFW4sp16OoSqDEOOO45BfVqfOe9eejfH
FGoNGyu7RVQUFupLEpNgpuq6O7pDFq1J3qyoTWGOCLoIxGhgfRqoD1E+1h4VHphl5nRvFf9qTSIe
e8acklnLOn3V+sSWD4LTiZqKel067pemgI9UVl27CwCcX5lEEl51QfOFNFby57VWbAYq1gt6ZxXz
3Ri+dQ32vkB1d85UbN0ErBC/69NIqMFSp1oXtHa/7lqs+m5Ix9NTbb4YOus0xHV0gnzWvyZ2lVyn
4Wh+17xCu+0DiPeeHkerNoNeNI1RsB4MSX7SKG+dbPw8avTmjKgLTnM9kmp726/BU9oHR7OCQ1Y2
Yp2A+lrBy78aFKwKyaF0VQVmvi1EOF2Dakl2o9NpT74lyFR0RgqnIqOlojdXXTK+MXeS45WF7k45
5iang7GWntqkwnvyK/WQDOO9aiy1AU6cLONofMhymHRVPUde9I8DKFtSAGLzpejD6Zir2LkxRj97
FAN507pjPE1t90LkcXbTWg6cV1ujhMencCoKuMVl+xYVc56e0l4HhUFpgJ+1al0gELKy22WvYrhX
QFofpcjVVcy97XP2u5tyiu8pMeydkEaEmfTJpzQicSYepjMVBGM1RNXrGMnXbN5LRcJ4qBC2bDwf
QwA720OsEuAlVvJZJBmdVs2693vxHabCinrxOZfDS0603sYe+htlwZgCWD9e+b4tDnZD5XyyjVVq
QJ6f/JDbz9BbtJp41joQXuwAr/rWjUFfJQ7TTRmvPXp6JyOGal1OZn6gHJwsGllYB5y4FCzMIt26
QUx6gdAWsTRhDMSDv5ahHNeFTTLdpKcgqZr2yiBI9+uQOyNlcgJsaYJp08pjkVs13jA8iMBxj+7U
eZ+xMhNt51rBmjThQyl1Tvue8VWych2Q+S/wH0Ovyk8JMsczuDFKtOyFESa238fGIQV6pJbfCFpG
fj7pG59eC68GmIDtfQYhdj9VJpGRnn6KIg/7UPedjISvRmBj2EwOeN66BWSfU9RY3lWe+ccoZ92k
knMdev6WJvtKGPExLgHVmlKpNUEN+YYsnCdI6UfhxY91VPQnE3vwXeHH7lLT8+82KLW20t8sMe0D
zw1XCe6VJdmE121b9KuwJXdoBGO+bjQNsrf3TCa2j5203HWZdSwSljm39UgboUdGG2NRpwRqRb2w
7zsWyYQBQUNFvCQupNYKjseWtsInWP0rBRl30XEsDGy4PyIOOFq3+dY3nXMurNkWFgJaiVW7Qier
Vq7eD8vSjRqO9NN3BvjEn0Fgp+Vy66vhqUCOd4tzud0KLzsgnygoAKSPUgu2KhXxGg7SimX7STQe
PaZ0OOiy/UZ9LlvwPF6IN6jpXdXGAxC1Z9I1p9sili95jVWi7OtPmihvc0v7pkz1XHreaz8G32PT
veoUJxej5TTufSdJe+8W7Lt1wgkXgWownZnh3dQ2X7BG9EdAE4y2wmg3dooPsrGrTzDFaSFqWnJu
qEKyVySq0lF5jHsbfGwakEXgEzSxSlJbX4iq9HaseMXCqxXwtjRcEQq0kGXbkYxAW65Qh6E2tlVu
HlQWcKoT9q4MprdsGoYlv069SEqK+375wsO8J/eczkt+nbkh0vK027RGyrLa7qOgsglgEFQEkird
pWgONmmW0wPHZpbOocJxr93jIgyoM3Ub0DvZYpKy2OSRhyi+uIOo/BKAC6HmybEpdW4gjWxzTx3w
eewBRi9sThULj2QOsmKqwxBGCJMh142gugHVfLFjg0WEZpCr+i3FJv/RaSCrg6Okgww6pOucYsc+
/lZM4sT3sOWn3NlTfAb0XxO4bl2bfrxHSdsvRzd9joP6rsMpGfn5EcmSoEffrvJ4eiymYIR5Dvol
SKhm1GZ4SxrxtIiS8UkfwoNMfVwoIQhuQ25T+mc0U7x9GCT+0o3aHQkwwQNZNMDi7fYFYuuR8zC0
6EyZhBBo4Q5LlrYFDuPT/ncYvWFISTgvpE8gUOp8qSqdM3gCbadxIG8t6XkUd3XRPVIk1LY15OhD
GJBB26AC3ppgU+O1GyW9flZaVXEgz2Wz6aLWoaRQOiudOjEzMrwqWseZxiNsEIITCZOY6fPkBRVp
meUU3UHKyu6dKgy/QijTXqiMmTvIk/qNpwvVnllMrPbgtliNtToodTjqUTDBiua/Unc0/XI5krme
MGKYvkmdaruNrpHOszCKuH6Jq9BfoSPgnz2TY4lsm/9l7zyWI0eyLPovs0cblENsEQhFBlVSpNjA
yBTQyqHx9XPAHJGMjGYYa93W1WZlnV2FAOBw8d695w5bSSi94Ym22sCv4fDd0kXt8tgZLu2GsIn9
JJwg2yNtJaRJNL0+bgtMwwOVNDcmRdNwmtBHxWhk6xx9sbwmvDfUrxHvNZckZHfhOhm6uEUVQ5r4
TaVWFFYrkYL5h6ISeR0QBnIX2B9umlxft4WEjQZxHJGInHB6sOkro2lHGoV9R0lwVq8mmmvUXCVk
wFWIX2f0iRd4QPCFocp2dXmNskmZyOMtwnFblRUlprAlm4QyHl/Ms9mxY7mkCytV303auUPUoNbW
toUJeo1DR0x08oZiG5mqvBBwYu+J8aMSOgg7ELsu7aZ676CqvFkw2F5ucAP3hknO4yXBWqbfxE4V
/eQIZ3VbJE5L0lNk0fZHwKKSiCJixCuPlSND67IiTSrQ+cNvxey6/SFqENlcgMFLm97LBsroCx+U
hNixtvqvOgGq0WEqhfzB6JXumvKFXUdrO6D5vLdHNRruTJy7DYWZzESEUJlUYlM5BHu8/1Tap3mJ
ZsgtkHkyMjUfoTZZpzF2qhVAqHnajRHhXnNRlup3vUipo82j0Jpdl0VA/pLAMPqHsaIQTttucrdL
0HS+01vLlttJVEb7A3lWXSl3OQfbSyCQdBDDWHWeNIMaUEnVnZh0Y7bbLQ6uH0VShLdBQ4HBr3L+
PO4NjqZtNs235uBQVDReagI5iKlxXJfeaqo2YgUs2NxxWDF47HUV+fOI+QVAFRHORvaySFON2a+N
cSCQhpK4S3rwxGbU1Yqv9Amk+BSrVTheyaywyXUOzF9T3nfuinJ7VB/Sto0Hn4fJRQNtGuS1O1bJ
T9D0+bgRSVNlN5mQij84gMcvkymezfXMUhh90jNbv6nI6CEGXcFS5tNpKft1U2Si2dTlnLHgK3DV
5s08d+MTiPw5uJdAYDtfccJPSYxRi+w+kg1KPx8Uijb6JH/oCDgoKTd0c9iD5LO8Bo1Pt14nX/mL
mocs3xzds6eZadtPXFK8PtOeHezPhWUm+QYlUTr49GLTy4yIJ1Ls84pRoLstOQaVnbhfBpHq8oo6
02OHXNmfB/ikz3nYFPO1icnB2Y6lw1wTl6gTYIKp2hOBO5AOiMhW6z0OunDyhywhQJLX8ohWkDVf
62axtuH4f1FFI5570bfXytArxi6PQ5JmZ5HWEBER1tke0sOIjVRd3DlhqK4olhHBzLlG6fSdzYi6
hCRBmAcLbMh3QN3WXw4lGzdrd02tXM6qhXYiU2e5iTomdmqoKAFRU8XbCZXQLafz2EMU2uREy6FD
XE0gP/m8TLCIn4cmGNOtOaTIsd0mSpL1QP0m67bs3QoqumVbH/S6lpy2EisjniyF7ispPWpm5kd9
Ap7Xoe0yeCVxcfBrcfOAZe2QfxlI9oIDmz2HFN3Isn4GpHFQf0DDB1uEwyusU9vNXjJRmOAIdL3+
EQm4Ajd6WoZggvWo+iXmULtRagIcPJuLfXKJh6g3hj0jD6ggzH2ihT+qlyi1pvSS8m9lsVWt4pvK
NENz3SEo6i8KfrVLKhE5NYVKJi4fMHkHpltGd2av235EBM7g4SEn5iwPDSWDsBshNfEaSXhEb88k
swE3zZAP1Tg9Kfekc8e/q1Jcd9OM1Gp+kQyTrFDqVWtbDLHP94cMKJgIAdPyvTETRQsu0rphS9ds
lbItDlrZJQsON1yxu9nOUdU+MO8bPLQ2+Um4Fgi1sQk6lrNpHXSVFfmg+Z+0Orua2fhIwlBRgVjT
3tRGHLNwflbljCugrMfijqcZU4qcvmAadnwiP+/ssldXcUYNIKgQlimd8Z2Cagiyuf3MUlscSGHY
RVNkbhJL+daVs6A5oN0hcKl/yI7JoqI7SFZyvtWGhs4LsSYoxYfLkV2cjx4yOFSWcU/2A85GUIpm
CJsZtyh4SiKwUKbrXooaNZrZtkWlPyLsAUA3+hFwnomzgEwNzJBQoolz38xV54JPI4A+01R3NZts
Hnh/iNkEAg4Ivg/kydQ02ygJYLvnaMc0RoFtbY99S5p64XzGL0IGV60RaJiMaHEw7C7yeH3dyHSa
GajMiAUWsCtZzsV1HMv4M6qc14S9JjtUdVE/iF7kV9EUPua1GW/sqXpyOWIOwcoVg2KvgMRCw6uS
SeTXTmA7GfpbYaHFrQMSJyi4V17auECa01KszVIbbyugvhdzSS21pRKwbVuxjsJg9ISWXdrdcCdy
oksTcWvO1Y4j7x66aLmuTVB8jarcsruHMlmWkGhzeRcEYFGdFDH1EqdergDvDatMup+KjHI0gTeb
1sA4R8X3AJkhXqFBu+lUDqSoWCswT6h3ixm0c22mL3PS2JsCi+29ig7Kq6pRJ/t20rfUK9UVR9nL
blTTLVqVBb1PxKFnkXfk1U1oUeGYifOJccj74RTpvMMwwcTHmS2S7TZUq+QuJ1IorDW2J/q0D7Vs
rXC82eNm/GyauT+QC7jjHMOWPGDXcuEmDkcUrSufKPYOz3pccgpoCZ1EZvtZqaL0sjDSbwZhAJ9g
vH4dy0Ku2gYmqzuU1P0GtdlaMlwbbr+p6lnfT0giEEazOqnBJ6kN45rk5oE8t37eQpzvfrp28ENL
I7bURT75dU5lMzOqp5QK+H5ohHONrIJTBNzNQ1akylIxJWKtCfeZYowbU6Xsogv2Pq6mzz+YmQit
tIi1chvrl66ilB1H90FvrNupsPdK0XZe69R3sjEGiLg91do8IvpQL6LHTqOHJszhEfRYzUmf/BU4
lQrMU8IFzZhqeWtOz844p4eFhbMyEvOngag0ZN4qbhxtpuruRIQJ0oZdBw1dsX5cRLpO8mznKjK1
0qBgp3e0F8XU8jxdqNGOeU/N60emSDYU4+hwQkpa357mK/AMhIGOqAOqyX5UTHtkxUcIQReRrTsG
+69lqttbHO4ItsWOorGywlLxLembaBtL5b5Pf6WFfpCF+50gTIXJnHhEeODsV8JCPiRYOqHLxjtX
U9bEzWw6teXcrlxMuXWru7z2RneyPeJtwm+i4C7X+5ckuS+t5CaFLrrGmQp2ubgkOuraNNrenxLl
Vg8rZZe3+Dk6I3+xJVjQKqRTnoyf27jor0Ut8q1iJ2jJR/tF71vfse2doXZA0cvHvjR2PUF7edZq
3wO1/RLGUfuYqeiFbT4dkbrfhdWP65xZSLbWV0l4GMiMcINxrCOFaNywwb6YMkOsmI4j4hXFTVhZ
2U1OpCV9DUifZG/BCcjGmzCiSRj0ee117rBubI3iC1ETMTBT01MTk1guczyMEmVh3bsba6Dh19h6
CIxSF1cidm/zbhxudCu+sUT26EAfiTB1+0qV72cbJD5mnV0w9i9uAtrdzSN3XSrJNbZWztq2fCzb
6AIOuR+k1TOKRrqHSuO1TfG9Edq2D0EvZ7AlKV0V0U2AuJQMzqfQrrfAshFEtHe4my4brbix42E3
O64fJ9nOiNvrpKysy0ZtUtOjW8YeqCdgK9EyPyziCzNHc0AGE1xAQr9sqen0TcrHxXsBIDe4k9mQ
r8tJ2cyNedF26c+k16/Tsr50e1PzSJFN/ATnG4llfANZRCnDQQ1HKtkLqlb2D5zM1+C0xTcDdwY8
qiiGdQrWhmZqhhWmtFd1TjYepUd9IxVCuOhwDJ9cXPggljWO+VqLckOrc/qfPZGdfq2bBwtvxHVj
soLpkT4HoMWDbphWGmxdkgUAUxMzYP/OHOheAwj0RRvvIjc3PHVyTQ7CxV6LghuOlsrNkKWNL+h1
uSk/LBso0VUsNnMvPmUifYL7UK4iZEc7Bzm/UoBhBUfqWcyjSCkhV5srusP8RgT0ykojdGBlF8F2
dKJuTym2vzGlAeTUtpXbrss8oykGipRptbI7UR+K3HEOWVI3qygd7mIz2M5U9TlVgNVV087cdkFP
/FFTECvZjJetIa9jTTyxyF0SEmd7+pISFWf45mSpWbu0bBkEg5nftcZg3NY9HmoeP87ENDgkIRmy
XbzjmEKVta+3aVBto1oSV1W9LJFD6xoN+kol69ecHYXsS7lv7eGgtPKAFuMKwPW+bLMn1iRa7wQ1
5+VjRVKpjzwZnTW2kEXeHDg/IJGRKAFLUO/WdP3Ez8E04qvELZIDhVb3KqSyexERKkj0FbtDP+iF
+cMy2NHFdf4rdVk4aaLlfl7E7OHtxrnT2CevholDNxIj12f5ca4Hqn+H3Plfa9h/VJb/tXiz/r3K
knf/3JYyRmi57eLi5/Of8srlH/0tr9Q0RJTagmID0+fYhoqI8re8EmAplmZ8gmgesXVyAPw/eaXx
r9f/N39kc/ACs8Ef/S/olH+f5aiLvRB2CrJM3fmIvvKVSfiHutJA1QlsyMJw5xLKtESTv3H2pWle
VqSYrAJkTsFakUFtbENpjz9n4grKJVEtC3xDm/CJTCr117Gri3GbF1orr7KK2YcIYSCubB0H0gHQ
4aFjCXor/eLGNSeDUR0oWHau0n2PS1V5Zv1Ss0sTMChrMxKuxp+hGlO0UUznQS3wpqwQHBTtJp4c
KOXQn5keyQz37KCgtqNAYYs2ZAuMexMVRHHobIUaf1UHctz/8TZPuM7fwh14UVhFDaKMAH/hw9OP
3e2hSbmkElh0SMu+GOjDP2lal+9HKrTMQArLnZuICPVQGX5+/8pvbaq/r7yYOh0LPS5v+MhZHGEe
Nbgvzs7sTzuraq8nJGpnzKMO4+5PWS1ku2XQAalc5L0O9tG3L34a6kl2sOcw8ZMrZNj1MHgxlPw7
lXyU1NhTIyn6S7sVdXqn9Gp/R78twgcXKV2X4iZDBxczlVUpqSWTrGibNnMoD6aC8MlLkylvPAUz
Hsf1TO+rTT5Rv/K0wkZIFQ2I16kw1/ajBpWTHaUkIM6bFURC6I5En/lUMsGDt1T7fbufzPu0Kkm6
qLK6JPjylSieznb2CcHKyC7Gjq7ThT0uSVohYOAVSb5Ar56NV1A58YcLtFybiFouIT0C/66rF3du
sp8VXg7qTYCI6wuMEWbiK4QkJ2uZzWpyNUI+mH3yIJiwG9kXIacZtf5KOdCs13PjyJ+OhZQAKuHs
6GvUU+QXlhxG0BiGWdAS10NU486ss2a6Cxjtt25I05StCI2FNeZd7Yve9EGwCpROi7w47MufOTkU
464f6vGeWhW1aNxDJC3SnIwIqKbU6xLLVAXpJUp64k1hnPTkczpS4yhnlqFOc4AMlEDUL6YIM1IR
yC9t1u8P0Fe66P9PGo7KrOQwq1n0wLBFqNbRCFXmMk6Rspbs1i9ELZW7fmypyEaONlJDwnlDqgIb
WLX8OkQpQbOOcZ0XBDKRnkkqvRaFv734/1mD/stm5n9nDUJrJ9+uPMs/8HvlWUjaqPOhNIHNJDlv
QST+XnkM618LK48JxnnN32MJ+b8APudfwJZYYFTd0Fxc+awH/7PyaPq/DDB+6PAdDoXC1D6y7hzP
ccw5Gs5kiHALsht9/9vZJxZKRtPLIRHXUfTNgCR2nRJwtP3jaZyYw9/a1vnXkjHIX1yH5W3h1ry9
StSkpU6XgejeNKu/tPAndnZR9kg28Kt59Lly//0LHk+qXO2V12xjp6B6JJbb/oPlMc52nWP7FN5Y
s8C5I3s06nLtBTGdyZlL/fUEl0vxIbJ48wAd5+hSE9atrFDKJdYjLb41Bd3ZkPLCw/s39Iqd/P9P
/fURmqCfFgIm3RZDZ3j9eUeaNYWRNnY0h1O3ui1gUC8xFoq81xWFQ35Wlj+DNu9JIO90YzNqdrfJ
tKb40gCpxZs3Zx/Cx/3+PdCO+A8PGLbC0cBpjKX02vF7EuwnPSdBANJl0zbPYUeAyPs3f+Jtgjvg
L2Ej1CTG8u29E+KBaxcJuddAmrqp6qF7oAQm/NhmW3SGJfW6qh8/aJcvj09ywYDaR3PqEMtpKocK
02mTGBeadIMH6jbOGjFueSX6vrxNZ1FfRER0IxnGfO3V6nLeLgjg6pWEJrLaowiA4t1Tb8pw7lIP
vHz/gZwYc5BOGGwQV132Dsue6Y/hzUGxn7V0cZHlSsFBNWTrpZed//GrWDwFmy0Y/IxjbKha0GaN
nNTybJy5oWfP5kNqE0Zy5okfb/D4dBhBzGaWwQ5YHIOsYjeXQ56Glkddp91YcxfuE1AU38nYk3tI
+eQfRwB71tAs9TNEiVNf1UKTUunJLWPrOH5UN6shaUMyTFQZlVR4abvt3JD99aa3A+1GcPacEYah
xewsTDde6MpmV2BRajy0WeXPXjTlx586o87WLHA2nDiOuX6hQ2pVmVL1cGCG3WEAH/0Kd/6Z+eTE
jAziFseYEELVmVjejiACm4eCcFLmfWy7u4H4Nh3XrjThVFlixj9uB98/PJoYr5yTAB+x5LhHVwxg
mBOHFxLGIiWRZbIJKUBA5/z4VVwTOh9LqgtN7Gia5Hyg2XPomoTnWOq6mkkemErlHGl0+a1HcwT9
US7Al8HwPaaizHmva2Ne4ytCuXCrlVm8RmZQf4iD+DrFchULlye0Lduxj75yZdG0Vzkry2vCihYN
FEUmpfQHRfkYvPf1UsDQ8PixNnPaOp707EKrULbmBE/bbM6dRSZQBAhK3385yxn26LFxnmLrwoBD
YnE8bamjzPNWbblKgxqP1EWChbQUzwqNbKnfY7GIKZk7tyhIz0yYJ1YQEIGuzRqCsRJW1Nvh7giZ
1UqFkpyQ0Ij2ZZNvuhn+KmAO5cxitSxGxzeJ4I2aArIaeykLvJmb7Ty125GlHJVXuYGt0qNXIl5P
DTuqcPpF3XQfwyn9fnmsBSAW2Q2yKhztroSLw6rNWlAgk4G0p8lxJhrJuWCAU4/QZHoWhsZ0rR7v
cxBU0AUZUJWCBTB2JWf/DRoNdCldZ5z5iE+NE6EyKZmkQiNaO/qIQzMfemtQTG9UrXCP7Ujf5/A3
tkvx5pAYubLSlTR7kHOIEKsy1TOXP3WnWGZxuy6YcUgdb99gWbZmQRGQOSRH7WUrZnZlgTq6yjTQ
Yu9/EacGywLhRSlCyIwpjjYbBXwTYnl6Xp0cbsag+DTFAUY+Of+yguTghLSG37/g3zOXTc2K1cUw
HQuV09Gj7QpmSKcniI+QCmOTpIF+iVZArD9+FYdcm2V/slRPjLdPcCRHrQsI3Fx8l5Tnm1bflFlg
/857/7c8wr/fE+cpUM9UzVTahc7RVfCfwg4KEd3LsrbuE+pk3zvy736Q8DVv37+h1wPD268axi5q
RB26KDix41gWHc0Mt8oJhr2hrXoBcqTON3D5GX6s9ahehx5IVuQM/YLx641mLfjbjIy5QW19hSCu
b3PAvwWZa5kWtL1SWpghpzK/LqR8qmL6msRC1Da+IMpbOpqePP+aDlEYe6qVtT3eGMBlE1E8qa+3
/WB4RPPVP9wI/MUqjtQeIRbf7ZLHp4uHAF8Fqt6iS0uviM0827RxLF4CS2t/QYjBJiqK5DM6Wtqv
VcVP50fr1nAptMJ8AG3Evr7N3KLZhPzqr3SYunytF7E4uDaEjFVE6s4Freoo9RnblFnoPigz2jBq
HavOEACa1Cw3nYv338KJwQvzzGazBoyMreIyIP7Y9mZjYsdRiAq/x6B9lXfVN+J3g/37Fzkxqqio
MPVQkLOZw4+WirSKIJJowvDIc54uE4qbYOZdwlvxc50bVfzeo0EFcM+FQ0qljO/xaKJJ6liVRDkj
1B/zbAu4x8I9OgnsCf1EkvP793Vir7uA/egXcgzn1GAcLRMFiJ4S4YnwkGnZ34cOfZGXZpV7K8dq
yDFxZUjWbDcPoLCqQEASR59+AGmKES+nyV2NYe7Mo37dXh8/AME3RSKGDsP2uPrQVYbZluxzEULp
2UVbwUOm7xOLnULXxaY7lzlXpEzyWAxcXs5qIILzuuktl2jfam7RG8cCqsdoFBzGMpvmbj066jm+
6t+TNO97oS+A3bMF9Zq3ww5ec9mQLC14RLn+0tQU19IK3z0nf/3nMGmIuaOk+/n+6zo1DDkBcCSh
am/q7tHbsqMsxhA08WhKYRzypKPBr8babm5T5fr9S526P4eqggrHnhQe/XjEa8CcFAeemYg4zarO
bHmuPd6hWf45ieTaHsr5zCp06uYcG7q3Q5Ay7sWjgW9g9aWTvdRMMLfvmkroTxn/4wodH1C49+/u
1LWoOdFUYUcBXfjoQRbky7MTw8rCWtTtNTT6BDoY1UGpUU7+g0sxlF26Fcwgrz2eP+YnhyVv7kv2
LXOrDTu0EowOdLQVcot/ciXGIjBSvh9gkG+HJMh+gt16DlPg7IxNyeJKui25PJuSE2p65mKnpl0s
HlS5SLpcpsa3F4tswwUrx4Q0kD51NY0oLjk1Wy/vP7wTV1nY3QBLHCo8oHHfXoUIX63XGqanqNby
mxQkGtmcDUaKf3AZ7gNxLoJAyuZvL+OqQ4LAkOEwUtvYF5FuHKjfq7uPX4WtCTsTgn409ThfjYmM
MhgtP/TfTX83krvjh7Wrn/lw/z7Ec2Ijwwq6NOdQCoNv70UMaonbQwFEGBksimb+K9C6Wy22D6VC
PeX9WzrxHTEL0TelWs3qcUzfhNA4kTHNxVhgjC8auruNizh6KyP94+Wtpd1K8Zvjhgl29GhCGk3F
sVB6C4/gVefQoEfe4OruN+/f0ImnZ2gcmeib6PryJR09vUYL8UNwoHEyFXSKIrv9SIThfd06xBwY
g36mYnrEUl3Oafx3Yfww8rg/9WgdGd3GnnhaFJuqIoiRW6T6Z6GZ7YVCVfpurrT5R5zO2j1tv9Ly
+rDrdwO/b/vx2zaW74txSU/i+Hw6GxYg0IVeWWMu3dWJjs40UfSnto2SFTy04cyncOoxM3OQmsjn
QB7M0fyLTAan/sxdhwD595JO/MYdouixhXGAcFYod+/f34lxSluEti2pVC589+XP/5iEZT9SEX8t
FmNp3+DS0nytD6019bYv/+BKlNBI+7Cgkhr62yvFiakGdoaZu1UjhI4CoKeb9MVl1vXDh+sXxMvY
NoUthuoyD7+9FGBV8Mwm3zTq5dsGuOYTmQ7zleWM51o1yzR7tCVj4VpUDYLsUXE82YtIdxOE5JYn
9T69ZVW4d0jo9jMTdZ8X2RamcryUu6Fnf/b+4zyxAFDnotC1lPrpvh999Vh9BgyMzJloupxHngGO
zyyazwyPE8MR9j9LFi4xDqbHWW/UNVxHAeTsYZfPQGLMX+i440vXop9NMHx8gl7Y/+S+USRkq390
2q5Rzqq9zpxphRjYRIsEXERI1adEHdYVJZUzw+TUI6TdsrQT6Xtxenw7TLJ5VpYjnfBSWY+fcK1l
2wGV/pkv+tRVMKLxSRMAbJvHixubLdIgC8Y9EoxH2t/dekjOng1OXkQn4IKOGki0Y0Z4HgRlUwec
Q0s69VdW1YlriQlk/f6YOzVZUPqnxMrdwP0/GnNFadSYHB2BAMx2wDZb5sWIUNovgc/8g+FNQWQJ
xYJjzZrz9t1gDLDYm7Ghn3GhclQe3UPSKeJMzXj5wcefL7t4Cjy05Ci0Hs22Ej4m+1pGAMl4MTZ0
PLtOY5eb3pjn/VCX5Boo1UGqCE8nAsDOrC2nHie7N7YHrFvMH0f3GMbaFHZqzyecp+pTRhDWc9y5
+g2QonPxJ39fymHbY1DCYqq3/zq0qOjwoTgKtou9M60aJe7vIzJft6PRh2fu6u8pkUvRgye1EWID
9/b2zQ21Hs2xwMeQQyKOVoOxqATrWjxjF7BbD3YsRprCW/qGm/eH54krL2IwvjMWQp7p0fcsayhX
mCQNz3FEsAUEl9xjAnAeOYOCbIXbEK/Z7cWY0HRaOe9f++8HzIGQDRi9GlrpNIre3jUuL7RDnC68
NiZqYzmY7do0CdFR2/OZS/39rbsqTUbSZtnD/h2ii/ZSitKkpGUrnX0L/7ndQy/6+PrC4YK+E+1S
UGfEzLy9ISqtVTJm3JA5he5KTAIluaudUx6cuBdEOfRL2RTwrb9WYf7Yfji4KpmY2Y4jq213Vp3P
2HBydf3hl8PQZxahd8qx/biTIizosVqFYw8WgrpGtO567iTDVdOY8/79Sy1bi7czCtI73aS0bpJV
8lfZCC/GkA8Uy9ELieI56wqqkNADns0gnm6GtMo2faRrH17IuCidSRYzujVMzm/fVRDi5QrlSJET
Nvo3qCGAfHolfHn/1k68K7YZ6FJgCzgam/K3V9EmBTeEDqQIUoy6AXhi+nSGzsXmnL4KUzLHJ858
x1epSgvkWMtVZJEEa14bOoY8m/337+XE57pIFDmaLe1VGjRv7wWNoBKlYBQ9eiczrFestVC25hUp
48OZ6s2Jsh2zIQdBmy0NO2z3aNUcaJ2BqGGM13YJswRBabFW7LRrQCe52n5kBfgaw3BcN9BZ/AH3
+g+Oqq7r1aMpt5kSZWtLisWFWej+IIDlv/8sTj1xVFMW6x+VerIZ3z4LaYH6Gdkve8bQ5TuztFV+
SXxu1vp7J8lT4Hug4EPPlIf59iqhDILYTfkGgQNYn1HKFxdpM8tyleFgXrFAxmde8YnbMhet6NJV
4RR+XBKcnNYNq5pXDG1SvRoyY95EIpnOdFVOXYXN0FJQ4NRmHHdVdKVtgepZBja73HjkZ3zpgu7c
l3eiGL1MxIKYpSU8jVbR24c3MmQm0S5dDAAsQLAca2/NRXXfyBZaix2Hxec8xW0g8wKuiBpmP7At
d6mPer65Av2Sn5nlTnw+VBoWuRi1J0q8R0Nmko4ArWzzMjlcfjJzO96WVt3emy3AkvdH54lLsfhQ
u1umAyJ5j75UAs1DVeoIPJK8jXD0YBO0pqzZYF+WZz6EU5eiDIUeBakgR6qjS2FDLX734ZDb1i/A
8prthA/T73v4NmcW8ROfg1j26RQD2ZRR5nj7RrHHQlElGMFTtUDu6nlMriPFxs/TW8qmgZ7z8a+B
ximFVua85Vh49MZckxOIo+UmVfkAuHUZxztLneSZue74CfLM0J7TMyUznm2QcXRXiJ8Br0quMnU0
guo2snzVCeMHEgE+KiQkKQt98yLJMXlVeMPfPkBrou3XpBldb7p2cDFUiEZNW515Tdrx971chlIw
7F56C+T6HE3eRdvMfdpzGQfKF8CebUquhhFn2P6NVSft9ezqCKkrbGqJtnHN4HFRMiMp93NidD/2
Kbz+FpZ4qvKC7+q4gqJDmJhVe8GmFVm5QvaNjasH/Fa6RvvB4bII5Xi+VFGQZixJcm+f7kBsRZrH
yDIcaCcXrhU12AKzc/38vx8uoiO2FBYobtrs5tGOwsiyOo/59PG0WuO3xf7zmSiXL+8/tRMXYUha
2E/YkAlG5ttbmeouqroG7xSs/MKPUr1Bwx9/dNtCqU5jXsb24lIl5WJvr2JVQ1uMAw8sNZx6bbGv
vRSFm557LebxvLFcByUCRlskF0um1dvrILzPB5raC6nZFd9LZI3f4Atl32artHOSYezqV0uyyGNa
Be6zMWj1sxGXIJ1R7nXQTtCw9YAl8kJ6NSirWyY8Ue/UIbMv+lKV9sPQJWW6sooKoEYc5Mo+nMsq
3NlxBX1W620QOQ39oD174OJQFNCpgbv2xvcpI/BkjZNL2RX4OaFMzZNBfgGfCmlNuqo36zGXdudL
fagPkRjAONZW1H41ZMA+L8/GLtxVQw9JijXE2WWADZ4bAlGJbupzvNgjlkuiY1RiiSG1OOTM7pwA
Z/8KerQe3oxuB9ptsqcnLItlB5yqFDekWZjNJsOHqm+yXM6Vp6nTLPeqmQFIGyGzfy7bLrp3pria
Vi7whqtc1saD6rTaczXoZuPZWY1fscm0PN+ObF2CtSPG9ooNQfptcNp63ITRaELZhMfsXtVJwLwX
xXqZ7JM0ynTIxwMxaoGTmNXGcEaX+HBQdHCptKrI/Xa0Cmcxn5PToKO5Ch/JbsJxKq1qgUa5fXaZ
jzTy/aKF5sHc3ZVwMxRFVivLqofnSq20JwNTDPTmKHBrWHKF+2CK0Wr2UVPO3yPDQnfXuCPOVKY3
eSeiLL01e1llHvSJ/AvblhgibiJLQIpgyCyvJZisXokYnCf5K1l9pSuG+aSXRQOGTFjpk8rfM87b
3totGQwSwbhTd5u5TXrp9yBaWauRNmd+m88pG4MZLTZ+02FoEHJUteLFtW69BKB4nvqAHLtd2BX8
P3qS4Sb2yKL+UQAEDED2iTldwdkyHkI1Vce1nifBZ7ueeljaGKo+2X3n3GIqMfaEqLn7ODLlBahX
uTLQzpE5aBjfJiWwnijhN5aHDhXqmGK0g1xBdkxoAcX1UOPn7gndQpuWj9uGygbYRZtMoyrHl72K
HaDiTIJSeVksRV9AP7sVVIM661YOko+RXKRo+CRFPxOIXLHj9Bq7rvMLqmeAoyxtKY9x+k1VfFG9
/dQ3ZYI3nH/+e9+PWb6dA2c8FC4cD69u3WSXqVUGUUQ3kwWOKzXXK5x6/NGOmf0ytMh71nAVAnjV
VRJ9Hik2EJI6WOWthdrG8TO1lIYH+dQJyCgvKhM7VkJazpp2xXyQTpyPN+gorOcITmzmk60l6k2b
Wm27LlsLhYNZF451SHQnGW5EIw3jQWTaHK0sB1wuyuaMtJACsgsIPigUINms1C7u0Ek0X6OlRbXF
PxFDNjNEH3wF2asCopuXaJ5ekekXaTpOhQW8FvOqqOPpMw6jGvBgkZaJ862eQVRrLnyXAzAoYAEV
8kMiOOhlfZXRHBHvZk8Z80Nb9NoqFRUosGbs5ZdOHftPoSbKEWCYVe4LIyEbbGoaUoMqgTPJbzEc
W15eLUgi1WT7jF4nG9l8GbozAFEJY7B8hWwRUcx90B9EpObaLom74lDWksiTvk14eSCNyCyx1Hvm
/+Zb1QL18R2jFjtEfkAtxVBVX6t+atyNoVi1uzYicCQcq2QqV6FLEkAyEeGGu7ApyLzPOVcQrpWN
T1Gchrf9ZMUtgCZ97uBmEipP3duZAIsTyPArc8tNaNrZM5Sb8DYluQyaS66W0zYYM55JqCaF600c
D0g4DiJz9OvZKYF2uKAg121I6nib1zog0WzGFeZOOokBM5i+wYdFr4TwJ5tsAn/ZVh3sZ+lkIakP
bjE8TDLo70IyjnCeRNIxn2qzJ5kpEa32LdBM7RuMy7a/6DQxGs+WVXAU3veBQauzctzgauL7HVZD
IfWvitb3BfN/rNsrZJ+pWDeTSG+ppzE2a0M28SYVisXD1pw88Go3a8AtR0mDyCLtnK3ecLrx6sx1
0/WgJdO1dAlc9kXPdnRVamo9rmGwmNdKHFQP8WyTXIcazhYXQNP7n0t0Xg3t1hju02lErfG5g04T
7etWmo8LAaSS1kWnGvmvKZQV7MVIzBdp2g8AKN0Az8bSaNLXfBpNt+o4zxdepSmcZ91AdeJVb2jp
hYHHDwBhoTt70QJhInevVr8NM7MABvrJeVEi5Pvc34iFzwz01gvBAo+bhmL3zCxjIu+NCVN7ViDk
PMLpAVk+GE5mrkM+KGrhWRbL1TxXCQM4z2Jrjf7Y/jTHdM3tTgNNgi4/uDCU/2bvzJq0RNp1/VdW
fOd0MCYQsb99ALxTzZNaekJoqcxTQjL9+nVR9vq2Vbqt6PMV3SetrRSQZD7D/dyXXhRhp3v87HaS
L/icC9F+ySbVqIOHFgcjabsj91grlZ2ywZvSvdVVPcVZmGqUZv2Vub5Z86s5gBwG22oqstvByKZ1
xxEmNy8NrCdGv/PvPb2oEl6kmLVAp/8E8S9hy9hBcNBv2zkzGKsvVMv4fGPh35P47jpiPGlo58Xc
4rLRrp0qj06e+rdrjC9HqONMfIX3Ik5TuCenIU5k2HEihsciq+nFDQt9ncO65oB/wrEXm36bKv7I
sCkqv0vsN5r4eo2NaV4DyHzudxvbQ22v5tbTrw20sfmuZ87E/jSXYigPLGt3uNaxvmbvMFill6ZI
cxMpvEjFXWb37H2ZEGrZp1h1icfexJN1Z0MI6g6mLNFU4STs5JdaaS7Gne9PjnnQCqAaJ1KeRp1S
xj3bvZFmE76EeZ9MoeaX02fZDpO6XnJl3bVrjF1RMEOZ9I5NOY/GLnZjlioZsVN/VHiSff9zQPxL
kmZsKRpaAZr4pGuv215WUfRs5wvDDMvU4LGPe0BhJ8W1K6bk5s+X2rKjn6uhRKtbc4XK0ja3Sufh
ZbSqWQa6EWu1AxepKeeSEJGQFmvdxjN1L0WszrKkN099u6y7vlf17s/X/+2tIlqgwLcJIV9rCHDW
Sou06kljstXfd4Njvetia468UnZvtD1+STO4VbrxpPTb8CIB7ctbTYu6MRcPbXIT0wDWDHs5dO0w
/8MSBQ8UNpGN1TzcIwex28urAJmoY2wicS/rm2KXu0RfStkDoim9eyP1/c27Q8+51QuQMdFteFUN
WXWvXIcNVlEWth6YlYU41smyBWSAsDCTrbJ9vmKLr3IXX1vgrE9/fne/e6DPzRwkD/DgX1+/y6F5
EMKhK/fi7rAscbubHNqof77K71YIsy9ULZgfQoL0Kr9v8bQjk5psnFObdmfPWr+zXQILbJ79f7xC
KM7TzKADgZTqlxRRDrYqZO0h7cj8fLfSFbgUveN9+/MN/frYtqsw3MDJRnXp9Ri+4RpEMFScAhNr
u8AcPWab53x447H9WhcxtrkQFPH8yxzsNr/7s24kyzzUBwmX0fpyuib/dndWmVR7jgNMpGWPdcfc
z4pIY5yvcJfU8JcpCi2ALzSdvH4cKTQnGe1Vv36jGbJ9Ai/3HDr5guITIfYmB331iVRLh2kMATRo
BaFDv3G0vc4BvFcxITrAP7R/QqVvCUF+99gN5EGbVIhKrf0q/4/9RTUcqdtOZ9QheEmC+Bng8D9/
ubQgDFpy9PrF60bWXKhpYOe0A9A0Hlal0wddh0H054v8WmJgQJXCDIPUjB5xO69ebb9mXiI4HxDx
43w6GOqxbrAcN/rCvQUeOv+4qf8dg/8XFbSfHn30efj8X0DuMNO++lx9+/e/fjVgef4DP+bgNfcv
3u9WHUMbgDDS21oLPwbhNcP5i3yUF4RmwUMps622upFD+u9/Me6OuooRD+SaNPufReJ/T8K7fxlI
HZgko25qbJGv9U9G4V/1JNhgtr9JMEdCp86zED+9XCb5MCeYfaWXmpzk57nEZiKUQweaSiT0pCM9
q+wbnFvNJoqxXVQ7czLVehLJnH9zPFUtp2Lopzr66QHe/PjM/6tW1U2TUXr997+2z+z/ffw/figD
NTGdLP5lUvblD8Xg8+a3jlXjsrT3eHo7WOMvpU+8GxcYsyfTO38q/UfHAeb0jz6bvy9NmZiHwZ5I
l+blpfG20uLRzS/rNtf2CZn1BdD5LNDMTL8Z4OR9+fOdvvxKf1yOThr7gIm/oftaLGVVM2qtMqcS
VeZugF9s9URmX3+KPQg+ows+4s/X237810/25+uZL2/PwgBMKq6H3V668wq9PYmu1wGs8p9/vtLL
rfTvO0MQwGwzJR4cX15eKc0kjpFrQUxdD5e5VlSnPF3GN5Q/v1sopvgRXzBz8/oiWp/7SsCFwF22
wWo5N77LLpMXeKeVJzMeui+qE0CB8FR/4+5ehlV/3x3mFvTrn7/eV8+xL0CpUO66TBinszBSta09
HrnJnbc63l09q/F8Lv2RBFlod3HedP9M1/H39ek8sUS3+Ufz1Rfiuzh2Ak+5TIqGiV/Kk4dk6t7q
A/1mcTKPyB7j0Z6he/DqNCwcDz7uZqzrZc6T0hftYOhrfjsXRXpptnJ4I814Vva8WpzoLeiPEHtz
0ddiFXP28Dx1ksscCNg5AzraY4MM5wZYcHzrmdr80cfY57AIvMiAZev9HgPGEurPhDXznxfvbz4T
PsftHz5LxkxfvV4AUGybcXI5qNIIBwpOEcihzUoKe7Z/fKVNk4ntAs0awuPtM/pJOqMk+IyKKcHR
HJJHa87yE3m72E9AtY9/vtIrKfbzmkEBuk2+M468jfa8vBSDsi3YDOtiZP7o3cCj/MRog/el9XHj
PZvo5wPQTfM2VGlVfHa0Zm4jeEre7Z9/jN98OSQ+3C1wV5uZkVePdnYyp26FcWG2aikxgcfXtk2V
fdmuRbur9HXFlD2p3q8YL58qCv9vxJW/WdN0hXU0SrSROFu3N//T867WNHdHy7poksI7mos/7AsI
VVFeLHIfG3Vy+vPd/u6hby10RFVIMn6d11TQMzl5zQvbEJ0XVBJcSKhcn7JN0bnqcRqt+UKCrP6Q
aZ5x1OLa+iDz4a0hnd/sky9+ilerjI0+dlVrXjgldt2M26Xdd7rT3UE5DIXUTNUclsZvDwNFvDdW
3W+OAcSy4JYsFhwa3VfHgKgLqiarcQH/mULcYDpHhOnmP5t3el7aJDKbwwI5DKq6V3kMzQAscFvj
AifcYRc7o3kYAPeFWGwOb6Tur3RAPy5FRG1tvnW6Qyz2cgG5yTpqzmhc+PWK78mYwi3CQtabbhmt
gDnGWZNcLno/nTJzMSNgI1CuGFqF9VM53QNzZc2VY3fW1VxuU/mmI7235qR+97JRslBkQFZOL5+I
8+cl7tV9qtE8ujBauVxMsrd3ADPLGzObxIEmzny3ujL5Fjf4A72x2Ldv9+UGzoAHegGczQidcB58
eWU/HRCLauJcW7LiOkZuAa/MVjuBc+RBd8ophAXHfLRgRjimenpLTTQ94l1QH1uOyLeaub/59gx8
+nlFFhUGIsnXG97mdYmI9HyUTbmPl0Jdaspuv7iTX4ZxPY4H6bqAOItmjIQP3YJ+Rfz+jUeyrbxX
j4RUD10yYSzCqddT4X4uk3koIfRlQl40xupeQAmJr+jKaJF03PqOTkl2rAvXP7My3JgtaTc3rpG9
5bDym3X7/CTQ5PMwtlLay3eTK0TCmPudx1Wff42F00ZUrU8G5lCRYvK2BdzAXEUyyO5odXr23Tfk
+Ojh5Y1tvrWeUmpM6BRgcnjTm9q154Xx6ilRa3tOkdA+Monx8oej2VTxAK1zx8wSqC0qdSJFbfNk
qllddtXnGA7Fjtiqjux5pM+s8EcngFfnJCUQchuLavsbL+43a5laJ6JZzspt1uXV80rsYdaKRT8f
WrzMAswByxsq9JIaHSFH0rbl3eL3MoTN/Dk15wa1cuOf4rFZblOZpNYbAcnv1jI/Dtp2drltRuVV
PaQsc6yaHQv671SwbhlqD+SMUEHNcoAdMbQP6Dmbu5kOXWS39dU6u28NsP56dCL6c9AXbSJ3pPav
PieDzqeC8ngOE0ZhGJjhcuwZSkef5s99VGjO/OWNd7DtF78si2ePMULdLT99uSyy2lZ6uREy6r47
2tqQ4a3cuHvXKfVb7NqNT7RI5TfsmdmDCz2LT7Nfntyc4pzJY4mqyh/+ccKx6XOZXqdqS5T6ekvB
9GyO5ZqD42rWz7o0WKI0xuEcYQPQh9YgljRwieiOIpb/zJpqO3mQDGFigREasQSH3cunoaWTXVh+
fu6h6b4DPbwcGG8v3nrmv4a+XIVpIRxePcaVXwdITja0Zrem5zitat/WbsH9cvkqK60IRzlm3CKI
uxI11yEv4wwDbMpYldNa4UKLAHyOstaPeIlga0/HO3kj6/r1ZONnY47fJ1TmqPdfrYcSj3sh+dl4
QOZxbozqqrL9bB9DXgKoyVD80sQ1bv5v7eIvi5Hbk0csTcSKKhuFk/+6Xl8MFrawlXbmicIrwS94
cghRudT1LlVNm0XlFCO8NSds0YM/fwLPC+rlJ0B2u8U1RO0cq69vGW9Nq9TH9Dyzi+rC6oBqVFOG
031uvKd3MIb0+7tdtc63ydiJ84ku897ZaLYaCQQaE1ncSNRZIfLE5J7++MFb2uJuNRx5WXXjGHZj
8iR19aAmfN+QSea7uu188N69tpst/xbm2oUe51r059v6dSthGNlCL7nFCoRrr+JRd+OjYLR2Znbb
p1LSqY7WNAZo5sDo3qHjTt7IOn4NQ7cLIgBk7yTfet3CYtlU5mqLs9kFo5sor9sXkCfDf3xXfKAM
8DrbDCE9s5cfKOb/7arlzhm8u/gGSM/W/q7pwC8GLN9gWlPt/s8X/PVbdZ+dMulXYQ3C4MrLC9bF
JAk85NmwdBmA63mEtmuIPa1h841bIzni7/p5IVKdIuClUsh74watV99eV5dqziHommthAxRJHISR
faLXH/RaLDWYtNFpA8FoxgezZRNj4kuTMEUma6xPoo/FpUm3P6Vz0Fso1YrVPPaLKdNwBUWldkos
+TVslKyKcrQrh9L15/hU9UvzFZpK9Q2gVt/dL7ZZAAdXbdyGfVda7ydZFhejNfhPfdcvaeQaafvZ
mG0mlAZTDNMOP2cHVHzslU+yVWjrkFWoKcB+Ob9qeV2IANIBpYepzKoIIabBm7dXLcHWsSyfhsRc
LyrsbPqo9iwJL44KOihUZtuNYGrRYLn66hWBAPX3xCYgv3flOp8XjYsvfNZMBX29UpXf+xYrjSi1
FvGtcfP8jtxU/469hnmLoySkirSVIMUTjOS+1IMBo0grkAcEEBjE57wRyBZGwNOfgAcvYM3rsrSQ
C+n5eV3Yxa0qS2BRzNFqD6T/ZnqIy7LF1i+rMaFfIXNPoaTXkgW9OVcQX2NfoQqIcx4eHm4BUpHm
lCu/Ds28075JUp93Q2OncZDOwmcFt4sx7twaqgNEuyUXexhhH0ylaky+jGHq9nmadB3mxHG6BqaV
46KCSYibhSYmzSmYv9j5bqUA0PSxFI+yLqAvWZyZHuKHmj/S9KuPYCBjuiIwhqRFjsT4xjmWEitI
V+q8fTjo5biG5YiK29VEq0ib6nQK0nrxU3C7nIqYf3lwSfoKz+cBJK4WMSdWNaHTOfF1JUcQy3Ri
so4wJTNvbCSR6UHm43Q25HKEs4ApcxIKMyPUK1rJz9PpsKJ2sUgcdDZ+ZsTno1+UzU5hwHRIoY4+
ObmZ2ZuEgVWFM+g8Bn5Zj+/5DBCizbqzgItxZD/sCOmXk9Vb1Udiqg1sU3TxF+Wk2yupE00FVbYU
J2W68j2bInK1ZJmtB1zO00ew7rPcFf1sfRU15y1uJZ19J0t6eVE8NJmKqnVBb8eyXLcaVQ0gXc2L
cz/ptvbRSy0ur4q0y0NAGtN56XWlcxgzsuVADmNXHJNR+tlZhts6stIipzjAADnCxnhwNWRUbrE8
tSLroatXJVoj3AOMQzYVJZIPdwWAWSK6whS6WVs9NLRtwr5n8ahzO2cU85DkLtG5bzIwc5ia2Wow
63bgO0LFJWZCAptXEM49UYZlVSkVQU9D8Ybdto+aLIFhLvLR1dF6ueknd3Us/D4WjsO9L8fkwsZH
7DDqWV0Gmp3n71nISgSQ+srrlrgQxQddLn7BS21wF/7URVPtJN3JwFvmOMsFc/fY0TNvty5aBTBk
ruV50xZoNhpe8rjLPD3+Ym9DzDurQLsUJbJnlHTCfnSAed4OH2OQesO1OyTTHQIgswy7OBshUPEg
k71mefF7QOzZFHZAONBpTHqLts/O2GjiCePcCJEqIVS5ejMUJpQtKEmzURUniSRs83sSbrXjqPSf
cL837F2JytDd+a1beRfF0mpIBLtmWoK8NGCXQ+QbYdG33pekw6Iem/Exf1rdwjyr9M57gHdT+AFq
BKkHOG1qkKji1ZQ72QkckIoiQc5lqLa/FyJzZVRKygPBgLuKRYGsZocuO1UT27ZbrJ1lpnqXqcIp
QmNqwP9WxYb7ome6XK2Vtr4D5Mi2k4xmdUzyZgXmxajEdzezHSDTtsDJXTizdpvHM5wOsRBthwic
bNy0zH68VItm1mw8TXMrrF5mgTv79EhhA390TMQ9PCmEcyL18ne8AESDsavfmxlIodCr6nEBQlYD
fwJ5agPSFDmKWuQivR/MvpHWezPJ3HufhNYNVux8RYhxoHmBJeX60VeEYIC6NrytNTIoGRTwgfXA
k60OLSubOjwqRm+tosXmTAmnKba+Ot6UwSaucwdgpu20RwC76b1pW+2HPlvNL6PezE+zWyn8GFKt
eueSvd7YufTfa8KerhIr3uapqloTu7rXhcJdOGH2D9ZfhqWYEccFRmaTfov3PHpfLMp4M3gVOSKU
re3zNpIew1YCc+0G26aBo28op2PmW/kHE/reN4qw8U1JAw0lqz6LuyZ24jxkzJZBFaJdHaIAby6C
fZi5B8L7FljvtHJKokaNkwjga/d90okSEUimqBEm01D5rvVKoaJs6JHjjizKJmoVpZQzxpOnR3/q
hbODauyWJ5060GOX+wVU6j5VAxBQQ8jzxUu1h0VznZ3WKSs9AK9JwOasfu4j4qzLd4UxwoAADCGu
da0ry1BVbVJtQDLAJ4DVPdw0vSpn0avFuCBooVSfazPS82nR2LUBzEhsKrQYbyB7xrd2pllThw5+
YMyBr7ZUoSsdfzy1c1GfrTmBBOOSxXU20U755giI5gZnjQpqXa/V2TxYZgFcxmq6EG26d02hJisD
3UrY0mHEWJ9sDSR2RDC0NqgH4elFRS7Gj4UU2WkyGVYMumeuGuIwDdJY1YFgMc3iq0eHbAnnFPE7
RGkbtpu0DRmjuq/UXT+Zax5xcYA1rXKqp16M87S3XTn2l9PiLNYpKX1xrPH5N4JnhyY2tNJ5QnCX
XA2raJ9wdwZMBkmouGXGS/vSWH4yUk2pAYj1WislEjufAhA8QsgI1IY7Nhw/v7fEMF9V7PL0sYjX
ORTUINNAxgkA5RVr2zNdusgrY7RMACMbBwyiHqe+OsVwN7qgrmXcB2iKNBt2b24TEy4kFje2bUDT
AxMIwDDQ/TiFxsiKGsM+x9dvV6CCMoGOsTSDucwbqA+Kivku9Vf1XjQxMcWIjQt1NBpRu1I48rHv
jDyOEtdN8r10Rfohw67jq4ghXIX1SNhD/SYzv9rKnW4dGoSYK5sYWwa2I8XtGONsHKJ/BA8gl2qT
+tY8wTD2iKMDB5YlxZ11aUEiuYlBQORZzmOqZQBUE+Hdr6CF7xmqdR4sI7UdKGWtzynKgsdWWAel
uPOGeXTCJB3b80HPAVe4FlV+eymWb46chjYaRst5mPt0fvC9xMLinGlIQMtm7KLWhbdwnWKCNkEf
VUN81zkymdiWnGGLsBwovZO19huv0GvHsIbGaey3wPoSnGjXhnNeb2dPI9GWTkv6qdK6IRr81b7E
tqHftUY5pAdiefYUpP1wumzGtK40rB3Xfdz5hY6q0NI/mU0DRSiddW/e5Wy/l44ax4fV0avulOt2
3x67aaluEbu6BzaZrD5A7LbXXRJDEA3gu4Bktxs7/hajyb6DFJ3uWrvu0KAmHmxRfVo5Jy22zwna
hFYBYsmXbg1Qj7X+fq0GLd3b5YQVhokodiXEVf53o+9aL2QqoCoiIKm8vsWvBuMS9LiZ7Fsf65iw
9gab6TW1MmC5rLFzX5dj+a5N+VN7hhEgRI1aP3wcwVXKwEb0X517cbKsoRyyxQipjDpf86XJPw/Z
XGWRcHknETa4/RcCXZxN/H5K6v2A82Qfjq3FOykXD1Nyf7Ddx0bLKAtoYq0e9K5yCNNGYvUdovql
2IEcTT602WRc0jJeP834D7+3h9o680qVyrA1p+UOmbEHk3Ls1UHMhQtxC6Et4c8yLgdBzTQ+WmP/
MDa5f7A0WRlhVhBsHSxparua0Mu6nHk4t8rNs/yIE7B3wXmLOJgJDpfgOu0HRSyUj9WcBjQ1GmSs
cnyo7UTHDU/o0Ou8qRi+VHYzflwA4N5VLKoyAoS9Kfpn1dSR39UD6N+JQyXoF0MvwjUvu3PaL7GG
l2xPFSJeWmmwb9vzV7S2LIfU7udLuKTtumv7fvxoJWOiBZBgzK/zAsISlp7V7ttuiXnA1hDfa4vT
lACal+KKLnT53V3xkokQIduPGH+O6U7LjNwME6OpnbMsn+cJktsyT0fpFp5BYtXBxmQEwJchFW00
8Fo5d1QU/XkQkdXO0gbp6YgKAYa+XKBCZei2GmOn2Mc4QjMIWMZV5HR58o2iljuGnL1iiEowz49C
4lJ4cCc9/l4ao3lyrAWnE6jc8cetI3GVDsuSnXgL0479HYhLaprze1/yafdlX117SamQ3Kx2Ol1Y
nlbebzxb/+h23pxGcBjF5Vrg8xcS+/UT0M7F3pTYyZdU9noS2qBBReRjFskQhZ04fegb20zLVOcq
EGYFx8y01yHoEvKZiPRm+r4WUlN7uRhaGSICmSDk1b77seZXLhlB6u/6sTRuyphHE9RmwRhQJ2L/
sVdsEvu2H1wjGJm5KgOYqpgSr4nSHhEpLR1HNU3u/WTpcMHcWnvoci/n2SmXOcuFmWj+JqeEz4Pb
rFfAAU3yObSscgXClhOrAQacaMJolVOfOZKu7F46ioi5avA8IUdy5Rbz2YTZfZ0646VsnXxiRm9e
waqr1P9kY2yN7rOK24JjRWuuE4mHVCg7Dzptrsv2amWP1xg1zcgmm1lbPg7S6qywHGav2U9Mrzyg
zpISpbeZvHsu1fyvPO5fSEh/qlr9Io+7yL58A1T2M6Ds+U/8Rx+HnvyZ5IPCBE7MJob8H30ctDHK
rh65DSaJrAqKen/r47y/8CbdLGLobtJdx/rpP6QY+y+L8pTY5oodB1AMvaT/+39e2Cv3r/77ZyWa
Zb+u/T47JlL1paKHJI1J5Zc1Nm8pbWUMHAi9haUQ5QfqEUXpCS2Mu2ze6kw6KE5zqvFu0dwYoCj2
cpiIOT6eFzaEXrGnnCH3lYjjah+rVR+DoU6giTL73utRgfp6juC26BcIilyKSY2r7tDzC04sWrnJ
HsIidFLNyuRhhICS7vs2g1ddakXjR6M3ShHEiad9w+LO9QkSk+q8SSU8V8WU0Jk+wZ8NrM4FvY2a
hekNt9/mMytT888ZdLA+lNZA+EbVxDjabZI/eHFZfRN14548DWRWUGk632abH2erZGzCr20vZNaM
A2TB1ele4uz3MGUtQSGSnunjUJTmGacxgGWRKzKWhjPz09YIZr+a6cIeYiyn9F281JLpm77xv8e9
Nb6bXc1xzptuQuQ7yQ0zDApWkMVDyw6ks2AKPei9d+/2EBWo/cz0ALXKkncA3a3Pde+3p94XuX7m
4En0Gcg2iNCKSsVFPS2UjFJK/B9mys71IetLOJFLZni07pE/u4HKrRHMrvS6aFCm+pibyXRedDAn
Q81IPUbPRre9WSn51UFTrZMKoYTmh7x1Jy9seyOycqw94nXwzhOw9B87w2q7MB89gwFNj3Q5iD3I
tdgPrgKCbIuTs1MkxlXnZ66FLY+/tDj0lPJa4J5GjSG3hnOrMIpHl3m2MnLKwW3ORm7ufrCrbb5y
QLMZKPCsVWCkpcHcm932czQCnrzGocwRgef09jcx+5/rBV98yND5UIeUfSdwvHUprqcW7T9teNk/
zJ6/fh31Zb6NlWerA6G8X51nSTu0B4xwkp3wEiZZkJkZgU0qYN3FDlDCeqvOptowxaeRvsmhjceU
EsZWydVEk8DVey7w9rk9m8eyKK1jjL8SNYStGmytrapPVDEoEqsyoWC8YIrywX8uI3ttRklZZ8D5
w+IlFJrNTjOHvblty/3zDp2g73monvft1pklErxtOzfWRgFUe97li23Dt0xydt5Yw/vWa6O5dp5P
h6RmTmrnpKv3CakGkGzWOQc0QbUYkR+NVgneejtvVGFw9oyd6jxGXrYzyV2n+qx+Pqm851PL7XxO
sLQVnGYYYHKyZSYsByY215jRxOfTryv6LdWp3Phh3o5HQ8/hFSEW4NSEkaA9IgfnLJ2ez9Xu+Ywl
MuO8XbTJJ8TZTuF0qSlv6cZksA45ppvtwAYP7H5kAm2cGW/zGTbUn093CO7zd/l85lcr8x+Bs4UC
PW19xdg4AcLwHCu0dU3cAOLHENGwGlCtIbhqn/MUCGrdmcPEX/cceziluPSeIxLI2Y5/bCkg1WSK
pYujpq2OhBGURKQtmnavTWvzAGXecnYLeUF/Zkkj/y56GV/nHnbgYdUxKUVNFVuqO99M0s9ebLL7
kGnhpBGknr66RNgGBuvtWGT93TgUKttjmd2qmwEn0atuYZ++pRfHFB3mcjihuewr3m60+3g/QC3F
ac6VKG76tMzBmHu9fKyqRJ6Jflr4dpp6ul5Up19lEhv6nael5Hmr72VfYkVVb8SzlO9V8fp5a80U
FWKGtajEpD95IxWL3TQvfneXkbvLKE/19X1Zjvoj0HE2VzBIfnPfGUXHGGheYylxPU2DtVxTNYSL
VE5dmUUU2yoVUSQ31n1frhVZDGWdaxkDV3ZCq0kYQ62B4mS3ltZQKfWXPkujtXcB1pb9iP3N6pBD
QLiX7WXb18ILEz6yT33Ds4q0IXeaM1fT2/ftktZdmHROOzLMavU8mabzVBpaI8O0ZETSqELT0Sot
qnpA90wHzK5+cpNJ2ftGlkA13GUoTmgEm4+SmtltXOJqgpplrg3yB0S+gRd75sOSj6I65uxbl8vS
J+tNvXqTPKCXLHBShykf5C3ocb6BAli1bIr5Tszz3FNcIT/ftnN6NOd4PJkzBdUh1k+6O2coaJFd
ttfOusppn5Y12AvlFf2NxossQzGypS1tTu6fZr1SB81oxuP/xm3DcvrKjMEm4Pj/4/2I2zbNzI9J
h//8/z+iNtP5y6BFxlySbW8+fZtty4+gzf+LX6RG6uPlwm9hpfefmM0CCcgcGuNGqAAZN6DB+D9w
P59Aj3DOI2D78bv/JGR72VumIYpymDoX3XLsG2gwv+ot94tV9alc+To2Prg/ML+082otQ1WVyHtX
ivkN3fLLzqhrEmuii9k8C1GoYOO6/f5PklKnp+sixpSJMMpVkTRsLepN7ctI+esNFZD5C5LDIPlE
BsLRwM1tVMGX10JUW+aAb6gOt4sJI7psBRWV+9bn616q0OoQJaCy2+LpXeLPOrr+yKs4FUpjX0mx
4oEUZOlQZEYYG3lyVBkjlQeI0fQYAYoAEyiF1V65WmwCBp2Y7aLnUdyrwWMAq/RmLGo0JUrrwp+z
sjul9FU4/IxWbYD0ymieZkPW854iq5schLsK3oOpz013rLPeSfZ1bmApgctVTP5se4tiyIqJ6Svk
qVV/09B8MHcDuXtxmbfJ/KTarD+X2dq6n6t8biharYl7kzhZfNkubvZUMrGShbVj0Nh0zJ6cPyIG
ptEf0oLpB2att6bdNeKp+LJZZxqFQeYWtEtT4td2iVDpOHQMJ2NpvAuncgkk6E+XE5o3TdBhXGfR
JcdtUT8lyWiUH2stHaxQTlqVd+fzosoumjcfJZqE8VIZ517azYydO2hEmLWyC2MVZZCYTAgukZ7H
9mrtVsOr7flQNjRNaLEwgodOslNtMz12aT51l06i1fWDNzXLRAreOA5Gh3mnj/p7ZkaLHr20STeD
rDmLafjuvAn68YAvudNQw2KCGwcErF01CxFaTzjtU1LVeyoMZzldz9a9HoZOVAzla1XnllFLNkVk
rsPG8RCXoCJrYcemjrveuENn1AU1/txyq2sSeaXfxT2x04cE/vDa75aWiCxC9DD1nzceZIcjI0Pl
yy03QCyEJQplg5raqt1LzEigjBB7dBtDlxq/4SzdnWupvrqpMs2+jge0AXs868Yqwm5ffuiShUXU
jf1S7VtpNlrEexQ1BBrlg2DMMGeOBNFoEa2DyKvjWBAMhLPhxsl+civ5tOZtv+7oC+bjYdVbK3mv
ZNXQFOBv0+mWLeOgkmukBRlYNjOuqGnxrJvIrHNaXR0dhgIFvO92gcCeswlsLfH4WHwnO1pTT8Sj
d1SuEPZ61rVbjD1vkzZQEdUiU9bXycBJ4mzqK6e5MgQY2otynLvyPFvG1BqDlkoWswv2ms73HJt9
f4yxV+V/LWfmG0y+CvNKbIZYEHXTiW4KVAkyHoAphX6kuEojJsMOo/2mN6VdHJ1GLcl5Lzi6w940
5BfOQ6ekTpzNeAO0tn7WYhcbQ8BFY5isZ5KB/UHteln0FOe8mOL6iJBq0ES1p5JPc2koxmo8MB3h
JtEQp61x6Ht9qWkWoGagybm0R3PpBS5hogUAH2ekaNTVU0cFqtXweNCdri/21aj0cJK5A1LGgFex
T7BYQoeRTT4mntpQ+DfAPf3+yBDv9FBQBEwuYz5k7+B0pjLuk9lm+QLfLu38fdPEszhaw9zOxDA2
vif5x7nWtK054hvjgDl4TflNn1ctOy597miRsqldB7rIMBmy4Bi3F3UONumkmbjiHOQUp19rlEpr
iOsBCCJRErkRyKfJFQ4SCC1w7VvvM6Mc070jWm2i/l93/83eeS1Hjl1Z9F/0jg5ceLwCaWiTZJMs
94Io1/De4+tn3ayWmglSzKh51nSMQqGOKiTMdefsvfZ1Cp8frMIymsN2yHtz2NDgMfNNKujgP/JV
jvZmjszIeB4VbaLIJrosBNFjTC5T9GdCeKocHSdF6mT5PEsb559BJBZnUyjONJdfItqYmvZZKEXo
8l1yIKSXT0ZOhUZY8wxESKUF7GVx+vFHWBfoIx1/MCQ/+huphtGAII7x2uXTj0mL2rz+XzULP+dx
l2Mh9P3vu6Lbrz2xx3HfnuyM5J/5tTOy9D9MXB426zPUU9L32H382hmZ1h/kyGlsfaQZBAsMS/ff
1SxFqH8gUMdPzg6C/4TY+5+9kaKpf5goypB8Sgsp+cjm72yOVh4rB2Y04jQ81cisuRBS3tMNxJLU
WZGmAMCQnIsrpbanZ6tOmmhT9BNZNAAtdm1bW5uk7sCWdOWSfB3V0f6rrqP5jF2AreALRdnxpwBb
k3cl92uG3BC+3DcVnGoUx46JCS/D9gLC+4K6J+4vbNpDMG+MqHtInTD4DkD19zCmDr13CSSXgRSY
gQDHrsRsLOosWfpSblwl+gAmjN5mMf1MyNzg1Kyf0XCeag+PF4PixoujmmnA+1hdrJoby0QwVG0y
xZiZFfqveqWk+xef4f0vId7LQuXbF8GpBiCPb8xZXQTgSxPCSKk2GsC/S6VMhs0C9PPx/ascw6n+
UQFyL2x3AYObMExxlwPcP31nVoTLh1hC2UK8C6vHgmqSWz9Exm4JP9Ro0oNRQ+shNixH+8U0LxJC
4WnTbCB4g9TSLisxb3q4cguuSWIqrnksXmYMvpiqbbB8K9X0qlvu6Bhv3v/hRwjh6oezS+NswKYZ
roC22jjTTW6UsEOxQItScUGZx5gG09GpPwaOFDQG2jKpFBvVrzpJereTUrpPEXZjeL9DSfenT/Jk
A9l3mTbzrLgUnIAyfYz1oQKDgmTxk1GyeWaulsXgoKG1PrRqvInHWX/oWoe/rIlijwYH4oCGRTy4
jETbHQaq2zo2hyWj5a1hs/bKRtFsb+jZalxiMLBRdjRGT8oGm6QPRaJ/aKaQPane9BSIRdfbYmsm
Jk0qnUIAZSfL7Kbf/YD5DULjeMPJToNWyGnv5UAtzapUUqJZNnnRprcoESntxbS3339Fp+c2+WlR
OoI1jzuFk6W7HpM0WNtcdKLbjGpX00BlnVvUYKJmPKi7YdHOqXVPC/vH61kMSoCPJCqSrLEq7FtK
DlUswiYAPIH2Z1/o3miBeAqrRPWQbMFAmrHs/fZNkkIJPISTMY64NQcXzBwdBovDD+Toe6o36UVH
FxY8lHtfzHHmv3+105Pp8Rax3qnEVeDaYOmRj/zFyTRs7TFreqff2APuVYqF5RbQxI9eCZzt+1da
OXi4FP1gehp0SZjjmFJX808nKvxlTH6grUmEp9CnmWhmKzRnBCA7T85A+FjfWMiJQsqZ/lzb+Y6Q
RihUMADsJ2smTzJGxOn8egT/67v9i/imF+/oVd/tCSh9e9p3O/6JX/sUIf7gkCUz24g5xw8sv/5f
+xSb7QZIChdAkQM+WRrW/t6m6PwricQHVwDLAok7f+bvCo6u/sHOgiIIfxSIBD6l39mkyEXkn7n6
6HSAwAKXwlY1dilr5jdKAebimW0vLRD1e1cX834xkJlGQT88jpwENjPz8L1dqOM1U/JvJlRitOBT
lpskGaTEbknuW16Mmt6q5oKdOx2ZMlLvy2Lpv8VQNh/dRq/OLEunA5Q7xV4POBfmONUcKlarmTVX
AmNqR5s7LZLsaepwlHJEDja1yM5xi149VFBF3BW8fHamzAqr3ZZOWaZp8EdxLEMt1AkFImbqDjlh
IotZ7hYu+WQNTo56KIzcn+1IIe3Mhm+NG+J2AbjzzQlEbHx45up227gPERIiGAQSl5QXI5lYrQ8G
uTc3zhIbSAPqqkGbUC1X1J2zzyZwZGRXqOs+6GjTElwt9vLDov2hbYuxqfIzs/PpJkq+Dlt+wzK6
yJSWv9XuJp4dMJmcZkkLXdrbSkmGK4ok+RkL8XFje/J9g7vmQgKyC6sqjrrTD6zuk8ol+pasWqWQ
XVJOfCZy06XkYVCZ+GxPYXyX90oLwtcFpwnfzrTBrgrF/QiNpIkeak2N7mO7b2O/Zn+ibOdg6amr
mW723BFI0/sh8jWqGhXqrhRd+gFsckcaQ6jbw75zB3PezVQhEprVlfH9xTzzxlb0dCGntgjUiB68
5MUxvYDKOr091op8ZpDlntan6c5CO72rGW4eArFxS/tuPFN/PcKwXj5PLsg6jogAjyDpBOrqgqGb
9KODS4RWqLpHB0rJUbc2dGI2GrwYJ2geS8fcJ/S68N1/HlXrSnXIene6fWEVtzAR/LpVhjMf++n2
4vgUiFvkbEGpVRXkLJ0+BdtUVFMZZjRFjRk/VkLNt3kw/1za1LmejEHzs5oa3vtPfv39anh0OCcx
KBjhjPbV+FoGuuKhgfyQiIbyEmxpuivoF93+/lXYMnEhdmms9qur9OjIWuLSEmiHTu6PPQbUwGqt
M8/vrXthFSAwgbO05OufPj8SN61gkMWcesjCS2Gi1KIUl50JK3vjKkfWF4wCDjSsd6dXqV1sfdBG
GIpx/TU39PGLqBvjx5kHpr26DMQJSTKz2EFTH1j73SZhtaUYzO+N2zPZkyBpphcWlffqpyUyk2Gq
hh+J+c3UC2BsirbJ0gVhdAgqQdnUqA5GMJp6qR0g96Gfw3Nrlwc9J2fzorWSOfSnpSvry85ATelD
T5HS0KmFhhu3dmY+5Me6o3asQVJe488afT1XV1FgViw9mAsWf2iDpL9ACS/rl00Egt+OCuNuOVY4
l6zCnBD0UXIRpo3r7usi5pwzHGujc24OeBlQc33rTJHSAenGgoZq3iQhA6saw7tqCLFczM2UfVQQ
yNl+V9pKe5NFeb/82ev1oj4HZRRq+4GPadmOeM+/u5Oi0ClsctwD6rG+i46MWi9dX+q+xayO6Mls
LUexUWoVZvpjnbiuTCfcz7J8rFYKleQejEu3o+tv3hV1k6rbuXGc/gqKHNDZtDBLAUy3DeZb9BN1
tBmxcs8b4qntdmMEInpyrKVXvc6MkNUqM+56TxhzgKcDhCzw0K4vcOKUnNA8FXcmy7doTQHYVqr6
2kHgdROt2hApnpX6pSMMnk/amsulk5L75Kk46L6Ucw4FskIgE3gV7Nx6Jyb0kxxE5BM0szzrthzr
wodumljyqI+bh1mLm8kLeaTIOarOQaRQzkrqLckyfJ7weP5scN61WxTRKa0Zfv1zMzTZtZYZxp+i
Q/13x1+G/S4NhJVvG2q9016r6F1s4zRYPqZaPKu3U5lE3VZMheoiOp2K3WzkRXCptUzCVxpY4xFn
hJ5m98rQ1sjmUg3kNhRY5Obw5pRPonHLeatUNY24Kmvyz44+5N9QcA+Zx540JlWpnuhvJ6LDAcLM
rU2IrJu599gAFj+VSiT1tqPThBilAb3TxE6ibcBR1z80JeyJYG8S4yIWaSajZi2O1iOiystyifCk
lEQ3ITCslxkWq4GMxx8cgFpoKAksYFORc/TDjqTraD0m/ZtZlo6ypS/kqkxsStTvInsS2XUloAd7
djImV6PSp9/qmWXML5GvdkggDc5Vk113qR+io9DBSrSs2nFph19nlCEGYVikSG5zHC3fUPhOrd+q
JYTrJp+ocYRq3h1ycMf2Jd2Jorkip2Qe7s0McSR9khEbp5ZqtOKkNGnyVZw+Omc51w52wxxZ8TYs
0AnjdEjRi2s4LrsD9XqaS8XcL/Z9P7TaZ0upq+o+aOcweBZda8ZX4Ofjq0WtQRH3FfR0P2+HIvJb
JFPIrcbIAvDbQltKxlZB6zZMA/C3yRbDrnXb4svsxuODHmW0fqh02E5HB6o2O8QSgZnsjLazrG01
VMKC9Duj1Y7SymhQJi+AerUoNctNHCLd9hp1sPULp+jRp7AvjR4VBL+VT6QQIvDFtCd2Rkylru+Q
gwuQtQ91y0PsafdbvWic67pqB4omWY51keZFccjaLCpRoZRR5k1jbiz3moNawHO02vihJnog9uhE
0M+pixZ+hHYPf7yYk/pHrHf2rYZhEOtxpbI89xNoT6ApreIXiVNd47G2ELvbwS30X6ekKVdogYce
qKU/kKEkjrNmYDQnDWa0wSysx5iizaXiNJC5LTUzbqHxF7QOAptGJbEMabiJswQVqhpX7pUWZWVz
C+aMTRLim4aCEKr/R8Mmt5ZUQT384Ya9OGCItOvL3KEv6NMHRjvIqbxf9mnmwsTUzWqs74cAy8cl
jQoDwrs5uhYJAzMo+txq66+N6czXINHxgxsl5V9/GKLsg5hy6gIVk9h+iQsBKbaI9HoXuxKRbSa5
zAUOIFXbi7hbsCSFW9jTaJGjheWO3iZdD/hN4sqJcV/eWK6iXBc1rhUehFs9YHPR0l1VNFaNx2mk
W7zYWjZ6GnLveINCGJlxg1bvL0ZE+2kGk/S1pNwE+H+piUW188hi4E5dB7kyqsrQs+HIDt44hTNu
HHxsSAjJmFR9FXtE602VbX5x6btqfkRIYrsrbaDvYKYipCJKiApqJicgpd2pKKq/cM3vRjGiG6px
8wgP4xa2IlzIjUq+ZzXSjNb18FPCmlVcGaEWCR8wFlkMTWkpd2GQu+4m7+fyMaBxHTGPxREfDiLD
pxRt2rM7VcFfee8mra/U7NlvOGTh9dPTGRXiElXhX62DcODSTPX8w8zGjrZo2Jo9Rgs+TM+iwWt7
5Ek4jhcETXPb90FLGYXPwItTBIlWZVFvzYJBe86CqEMFpObO56WrqwcT7t5zmbYGjH10c6YPf6Wi
B1siuNmYgTXDv1ZR4z7YVZJNF6Knzbafx7lR9vKBHPTCLscr/KdwYCMHOjyzTD1+zwej4E1Yak1n
L1CqnHdQ965H+MVCDBsep8DqkDgGoG7wEqV4sDAMFWpxgalNKXKv5/MlwU8mp/mdJoeVG8u3OtBW
PhiLKDBZuOmE17SPG2PCYDorYjdVqh3ek5VTTI9AmRNY+cKyO/uq5H8jEQVkmKTZF/bMKKuYGyPK
egVB5+Gu1PSAWXZu9b/6yCD6cKpRVuXbNoUI/ncQ4v+qTf8COvNi0/uq2vQLgkroR9t+7U96Y/LP
/a31FjowVP6R3HIJsqGV9R+tt/UH4C6kNNRe+C/0z/5TdpIsVIf6JW01AprBFHOS+rdwSP2DSj5t
HLoRHLF+qzN2el4jAA0VB9mqssPhIFM6buFfVH0IWJgHESR3oapYs2+1na54jVaoe9yZkOQnpXlW
s0acS8h9BfaR14UB7NJXoSCiHrlNL67LkCnroYrvonCLrfB2MFsvyjuqteONFec/jUzbtgFGQ+KC
Pr14Q2+c01e9wOMtI6+HGyGLbZShViUhQgdq9IjN3cBqdZ0nVT1sE7BmOxvFx7NiaS1xCUJr46tZ
jO0luoQmoJFujaPPH2Bonfk5Gmetf47xx58D6hZKh8amCwf76iw2ija0jDm6i9HBs7CjBcw2bWao
EWsB0RXsc121xRu6ABIby6ZlsURLWvuCeKHKz2w6OnyfoknPnKrf+DI4xBt8sFQ1ZM309IxI/pNi
se84REkvQEdkTgFiaWjy53nq0MOPnCXqazxG5bnqoPyL1w+EBQ9JG9V7iuqrEoI5O0YeleEdQUfa
t9Lsy29T6VqbQJviq0zk4iMnAftecevyg2pxVHj/fci3/+rqVPKPVWIsGqsDeK4aeHhb95AQ4/Mh
tqbuG9K7CPmGdi5r+PR0/OvFkxkDbYhv8Vf3+2XBlfiHidSY4BBEuvrssDe8EHkv9r9/O2T10WGi
+EiFWv6IF+NsKM2wDAP9EAYGnVgjnJ6nUFW3HX3u5/ev9NbtYFqhZ087luaL/M5fXCkbNLyZenrX
C6t/IhOtvrPdpD5THnnr7dDLZL4SgKKx0JxeRHrvtTaL7wrhIiKvTcIhVaM2/kzKbj6DzHzrflwJ
muZNMQevxyWRT4EIAPphEO+3QxeFmEfCvp/OfG9vXoaqK/M47QjTWg2zzh1nPCoxDytdnhK83jdt
TB3h/Xfz1pyH5oAmI6OZVvw6Ei/pHHgfeXwHCq/HOo8JGdKAjSZnZzh59ITnuntk82qqG5AtGnNv
4iDPbioQ6/thAApy5ge9cddIRhF/yKqp7AKcvscls0ozz5xD2xXNpQbt4CIKOfS+f9enFdnjAGNe
hUDqEA1r0A48vUiVZ0zdtTho2gAYhmhTD+vmRzLEvpEDc6a6/cYNkcFAvCEMG8hZ6mrSsjuTTbE5
HcYgDS9BHaB71EPz3Foh/5bV5MR5iO/EQOOLimT1+aPPo4WTaQessAAuWnaceVNF+HMxetSG2oLi
0IytVs4RWrogMT+Z1qJsGyPRb6agdi4725k/DAS9fdSScMDUrjbUChTYPCYonDNTj/wx6x9L4xyQ
FxAxtAerx2/07Lw1DTmf1ih3SzlU38DKSLM5+/18DlV4SKr55/uv/I21g4Xjn2uuJqEuUqc+6YxD
ovGb/KpTND/GlrLVx0jxIh3ZsAfSBy+rMLP5hvKt8vD+D3jrO7B1jUYH/XNJSz395vqqdWNmlQNJ
DdMWKmF7O0VRfOZje4WvZ/ck90+cNC0VatIrsXcpkKh26oFNha5v+6nU+k0CfOdZzCIB6lJ18DCA
AmGjXvTCGbwGheDWSFQFMZ2eWYrXY35IzwzqVUfiOODo5xF4C7tebltXgwAJnmzxGAeJLt8ETRlR
c4uzb6UMJcKAG3+odaD5om1B4rCIT58mNMzbKB5i/pvr3g+GUuybMnS8ojeXmyzHi/P+6znuK9cf
Jb0n9PaMIjKAVx/IsJCX0rrqoY8TcWVHpZb4WToMV+3QGhcoQOPHHt7NZ6uYYHE3Y/wRlpAdkvqH
y5tYdFvbWmGjXU5VkV5RRK+e3v99b30+yOlloAuCI9a508/HqvqW5pl6UBqz2CNsabwkdfoznYw3
5kXZqGFDILvgSO9OLxJybCSzbTjklaCEXXdG9JyrpHLFS9AZaNWnc4nLby0/NiJA7ogPFtuqXNZf
7A2qZRhJhGgPExqqa9GlGmW3xPjScI6/H2nRup4yG9MX5MvlQD0J5DqawOGRpEPxe7K04zfKwNQY
PA44bH0NOCWsr9Q52R+yEPDMEvd/qdqUndk6rGQhf1+ELbNszCGBWx8xuoLTdxq1h7yhBDE6+Jcw
rjf7AD3xJqsX+9IoApoHpZNhoZ0roFAhFlecjW6Ht3zuoi0WLfXM3umNxcOW+xgL3jr96PVy2HQN
VCWlOYyUJvHBis9w4H6OjvotIJ7MWpZ9a5/lt77xPRMXhAKD6UCVPcHTF59WDh6AEkfiSAMH6ApI
osSg5i3czisNwXOoRm5bu5myhSYJ86beP5hzt+1E+SWUe5DfHl82Rz45+h20T2uQ6UK+7eB2xcEl
5PiSDx2Sw2zaZ5bp1zctHUKsQ8cdAV3v05tGvNyMTVkfckTIz7Eat08iKq3fvhMp4kJ4wjzhOPQL
Ty9SCkjxtTke8t5ovuujlV4tZlqduZPX220ugjudsUvTk6ni9CIFUX6KaY2HTh21x6pbuktUgmSl
JIMJO+z9V/PG6sEpRZcZL9wOs9LqW5ktNRmNqDnYmTzSwtEPHyK4+R/0dprojqE897Uq0Z/VIO8v
lcmIr62oqj6b8Jf8mtIcNAuaBIHkGlBnHzsim7atTiduc+aHyiPgyzWE5w0WkvxuSiZM1q+mEBMX
oh5ohwYWakZnTllMEKxGcoc6APSOQ7cBT5Lr5gQd00zgP6FhXIRYin6v880+k1/CyYEhhnBJKpFO
30+qTxnWm/lAkClFddPGE6LG6pkXs/6c5RmVZr4Jj4Ap7ZU8ZHacUOnC/kAOZupnpkjujLlIznSk
Xy0Rx6vIU7AMvuFQsDoRUIMSLqGMxG01RraXGfdXeCX0HWovnA2zZWNaiB6aYojuqfArPzsCHK+0
zlI/n3m7cuCs3q4j/vkhaxlWbIehpZXdITba9pZlpLivtbG/V9XxtlYMa4s/J3ouBazMuXCvshYc
7uxM4sK2QiAdpQY++8xQX29qV4/GXQ2MaV7ipAmaA0wmtaZCJH4ENH0extFqvSAFXtghNt8STyJJ
OfXvzmby6shfdZQCmpDq+dNvDL2dg/ahPdi5GH2n7thRt2Z+ZqJ56xblFIOOWiIu1pLNYDGMclnq
Q4gIahNZRrFn9aabTiy9k5fRJ/ql1R77S75vo1g9c/FXy7W8RR2XJpJLWVhwVjWfTCmSxe3qQ9s6
Kl25UdNuYLAuj05k55dObJs3SqNAbUBYT751DW2P2nushz9N9Oe2j2WOLoAuSgKP/x8fo4ldAXmW
atlsV04fProExAVZy3kmdK+XIWdbHw+GVfnAiT8x2UEU5CByCZxC9a2iAYxRp/nWCZI/y1Trb8q8
qr+e+UnrY518WOxp0KbIgAv+7/QndQOtOEvvDh2mcGWjlVH7WSC4cHwd4gM8gyXuLsp6buvtRLUI
3yUBWmJj1MP4KGhDpr5SxfBpFsOhE6sE+JeTeNYn4ESqGK6MvE5/nvnFb8zXZM1IaaNUSpF/cvqL
WU1AEZb5YbCLcIFqadBbw2/vCHTqIKjJiOwUih1hG9V+49jKXT+OE2+brd2wf/+3vDWXypObwytF
fr1eUBtowqE1VAeh1EsMtEQd90hh+uHcdyOnhPUkJtWsgoWKnYhlnd4ytjti42N5yzqWNKfOm29p
WU24Y+tJuSzqUqdRafVQP5copTuESsE8WJldar6qYyI9M4Ot9xF8MxgQOBoiNsKBs/45TteAFHbc
29aZ3ZuwMLKHQUTRFxyu4+NvP2DUWTrJK0wn/P9qKNtRYKRBptyWsz1dGnlubae0Vm7ev4h8equn
Sw0SR5PBlEhBTS4hL44zNjv0oNec26rpjYsAmuemQP75kKZISzyXTcHF+9d7PTsC/cGHQCIkpSwi
Gk+vV6Abzdls3Lax1n4C8NEZ/lKMBew6p4cwp6thY1xTnKxHZqFx/lHQD4/PvELmm/VdszOjD4Uj
i32HS+/k9Fdwmoqmvq9u9Qj3pp+OA6B7ktW6T1OzkEpHNv0zvXz6E1HKFuy7YQyjKhvAXXs/UdAC
9hkakXmb5AF8RISZsBKXIzcxd8Ml3WuiXJSPqtLay9UsMYtKrwPXcY/0xR4o1gImU1IZNQloFEuV
PtaJWX+nTQC/EQtZDh17ceA62kfGI3Go4GxxNyvfegmBhP+LQAfTdv29AyJ2KOFZfDetNjS2ZS0p
kmOc2ci1jmzJHM3KbXdkTtYSPzkfSZTdkUpZHgGVR1ale+RWil4L+h2t2n72F4m2tAutDr1RAi/r
ZSgLbLaSg6mylblMk3L8DBQCTmYMq6f0wdJip5bpTF8IwdZgaSgmja9wWZw7JlS4m1wcBmf5i8dJ
9FvvuZPeX3QFXSwwkUkEvHXG3GwAYBYuuXYYSwWBs85clvGmQz4Uf+9SFVlQG7J6bKLGYB3h4DkX
xLc5yuyXbuPk+3woMS4kyCNSWv0xCX24fFmHFd9W9N65gHSimbeBY4GvnnHCT3CdFHe6d4vB2esB
5GjPNZpO6ukC8VeRxNDqOh3NgjcsaUGkdUBam6fKydhzKgg74IGa5ZDrdQqGu7PqFOed0JxNY2VT
vjHwsJuAWxiaz10yZpS4DCN90gaTjAl3aGMLxhJYcKDgHD+9mizceqt3IRKCgX5YsFncsHmAlcRy
iQpQe7DGTBMHKHy4i4YAcoefm63Itgum4eZC8HI/p8RcO3ToI5ghSoTqy09Ay+KQhk7YejZE7J+t
QoU3WJTpS9lr2XIFc5d6RWgEzffSStvlUEPxyX0yb7rMT8OufMQDW7aw4JwEJCVUIjiusTDv505L
/wyXGvKpOiOL9XrAjmgIXGj9fomGLNzQIuWrdoOqhRza4o2HK6on046tJxyTvNGRAsHg0Rq0IjOM
gx5LvwsBIcibbZQrhn6jZX3Sb6oyCb8aXdThQ0bi8Fha8/SkI73Id0acRAPZIiowxCmZ0id1arGj
NGoaR+h02gFxzTiQiEC/zutZ7vNtPLnaD4sIdLFrBlcjhyEergn0rfZ6VjJKx6G9KEOsu5eQplO0
2i5CmhGU1rNlzyKXkJnoKa4LcYMQVrmurTAqPBuaL9h0cDfWZakU3RN01vhu6nDeg26Imdpqikcf
OtUpdGSekZtt+2U0mEPCGotwZQzT3/Fh/5M1/Ivy14sV6JWs4fHn/D36mWU/25eahuMf+qVpwNXL
TgqnDCPeMkCesM/55aMx+Deq9BvCOqHwzwL5H0WDoiN2oBGgqhhwwbDQ9vyPpEF6gWVFUtpFET/b
/OnfsdKc7jdwsBD+jeODJjIbeml1PV2q0AE2WuAiVuszQ9lBuWgIABj1TTdP7pl18XRH9/el0J9z
MJKN3LXGGdVenhOYEwATkEkMilt5lZ2dcwm+vgpNSFunbM1lUFSv1t6aDTWSRfjziaPnMLlINysQ
SP3W7lTeC7ml/OV0qkzZylptlHv8AXMA297nOS0XeaALv+3aePfiW7r/tU966dk9tgH+2T4dL8MW
kN04flqbk+XqZrCHgO5Abuc79vyj7m/qovFg0oKj65luAcos9lXF6lDO2Y2JLajP1Q1t7E2pNh76
TfDl91ql3trgxt//ZadHG/nDKHJJczR+L3Y51uqoiyfRhAYCRCDJReDXXf5Yhkg8XQdWM1/SvAna
+FyG38od9OuilD3o0cvYrV/smxebScwLYxckQei7iC4vJ/S0l52qtf482e3edPJqgz9z3Dop2eOD
C0K6EdahiKxpb+lFdBlZCRJDMzxnbVzZdY6/i0I29hLOOSbjdfWWmlGjGt0WoH0LZZ5xIcw7oxGa
srGTvrS8XgxjjONCQr3z4L4nbQEteGJ9dBI2FGjsxhsnCRBX2pFc5+3wJ1RlGGduFaSGB1ov/tIv
pnKN7Xr5c9CGqdgQQUyfVomNbdAqWu43OrDfMyej1wMJOalNRUMeRHTUVaczw4h8DligGhHctND6
1ONsX4fGuRLh6Vb572eH1V8qdUG+idVAWlId5XqsR75iqss2K60JA2husQ7rNdrmxD4zCb2e7yid
ouNi+PLPK5u3YcR1ZYNr8x3gdP5YDwrIsdnCsz1W/48H6OgI1jj9yMKgfvoAmwzuZIWNC6jiAtya
MzvjViu2749E7fTIc3yClsHhG5UWfjHDWD1B0WPhSlSe4GK4xYEcAABpHCO3aewY+66y1Z0qYn3X
9zY1ycyx76gfarvFGpFN3ZKVFw32eMkRAWxiBUSwy+8jnOuUrhTzotaSL3hv4k1JDMnOIBFiS2u/
vUY4r24zmJjeEMIQ18CdXjrgBc/Mf6d9mF+3Ro4c0zl1TpV7O32C6pCWUx9Bcukwdvix7bQQidNs
Y7uZ5vdoNzaK0d+mKS639x/qG98+nVepeIPGgYNptSpqjc5pp7YjP5r16MKtxwX/d3IucvGNSVSi
bWnCGxjB0Hic3t442VmDTlz6DtgxJs487ZdJx3g2IMsmRTHaBUxom/dv7a1nSnNLBYyLU5+S1+lF
K7NTMTgokZ9HBjyPiVgDxXXSR1RJ9QUAz/hjr8/ZzrGL+PL9K7/xUFmX2WLQsGA4rF2NKWNkGec4
9uce/6FCUh7Eh7o/Mx7eGODY/JCDykWCTdRqZQLnnpHPpjIZ43tH2qxNF3atzqCmcAu9f0OrPgyz
FpsvPhE6hRzK4WqsP5M5YgMCO8lLG/GlgmId9dPGUpRkP6IMBdTbPoZ2R9YavNL7uSmeohxlu424
dE+tONtXtd5fTlrGIcYpkt983L9+HJ1rE+Ie+orVi3YDgyACwY9biBJ6GJclv8XkoZ4ZKSvn2r+f
wT+Xkd/bi0UZIhsOqE41vCJy5y3OUuFHQ2X6yjIv34gVji5bE1G6Wg7zU52FYNapEmziPuofYkoI
HLqD7xMSQzJjDJ1sa9Fjo8IIRI98aztj+DC4CW4AO8mRpqTxLsdwsBW9+/P9d3mUm7zcarGnZh+s
ybmaoY8E+fQ+mJjB69YL507H2TpuXP+YrMz9wMCN1U1s999IHgIDBrpZhcEhMZxjK2YybWb2WRUk
0c9oaELhGwxeXA/CDukz5LbEieriMSta8m/m0hS138P+n3xyf6AEC2OAVRwOMQniGnhSz+whhpG9
kiZnVqNV6V6+KLpSGjJeVgrm7HWvtV6CfLRbjMR1LzSvJH3sM7eVbSfCna7YdcC60VHB0HJoCFFw
xj9jWZJ2C2tLGBYWIPMcckWOjtUTR4BEoRmFlsbuabU+tlR+SGKYbfY85fQhM/W/lNpUqM8sAIUN
HFvvv+FV3+z4ACjH6ZRX6WFI8OPpG867FDMWg5kD9uSTsXKTWhbxblOq+H2fN/uUDaW3wB6mtF2n
21JCdXV3OjMsj4HWp7fNkGDSZ//K7Iso6fRnzE7ayBMFLg8tp/SkpiEHeKtDpSz6mz4qFsJOFvNW
y9ryWsET5Y9u3fgdiGJE5m3ugR8RXystZ/oAEXYVNzWpOIrhPg3pgNfRNH5SmTxTxl1PqhxDqUnj
5RVIIzHorwa5MEu9QvKieFYzWzu3UL5noSBkpCjTM2/pzSuZoOogt4NWWAf9djUG/6EeFU9Rir/y
PK/3lVmMPmRZ5cyV5HM+eQ+y4s9Rkco3mv5XdCnSR2ZhNm7ox7UwL74QDWuZuxIH0maKxTlZ6atv
HcvCUX8AKIelVxobXs6SFGz62h1LdjLtou1J2Ih8KqLk5W2dDFjn+1/66zsDn2ILWBx0owmyXw0s
t6onMlOYrAJrCXTPGcpmK8qg9tTMbEBmZcs1cIHkzEqwMiowvphhKExwHrYRG+EwP71HoBxq1ylF
6k8FuSBq/4Rl9LYcDC9p3OskHq9S29gnxFiwrzszqF59NQwn9HsW51IKGghLTy+dzSaCIPIzfT0a
9K0eVFQjW0jbtjWee5OvHi6Xou9OcgCXpHSyajEnQdXVtsYuJgsLbTM0bupFmMqIRW0V8pxMoH9V
3e3ef6MrGaN8tiBV0CJx4mdzA0vn9AYHja4T6UpsgjmU7UEzJptEFOFVPY7hngYmXQ6XlAy9uqvC
zripm6C7E2HvXjZh+nzmt5x2zP7+LSh2cOjgxEHBefpbCPKscd8CRcDdQFvTbie4CTUmaKsfsVkE
diVJ7+pdZe3ILKM0Cg2yU89J816vZzAkXKYjUhdIkueNnP4MdTSQ8WYUfYlWsu6ZSqpbS6vKXcNx
i2CU8EdqNsE+Qpm40ZJJ3FnUhvcdZV+IjYr5fcr1/fHB/K8I+q9jqeW/Mw8PX/P424okJO0Tvyqg
sKAp9jHTCtnYFJxU/10BhTHEyQ5hO6wIZGBUOv6pgArrD5eQBziVHOOYniVB+m9TF+BN/h1tRXDQ
iCAgA/6Wr2s1d9AplP8go6GmRdVwXcqr2DKJWetCzxoa8dBO3ZeW9W5LkrN2ZhSjOeabfLHmyBUH
BRIzstxmapSDT79ZPPBiJhCzZiYmY0zpCUcdVS6dZNi9/a4IJtMzsxF1utFbB3XISMGypvHRzoPi
a9XpxaFUIerVPW4OJ4cRMRgEgiRaPnvYrX+65AVeVBXYudLVr9q+Ve7jXus2uAq0+zQLjM/kqjrA
TspDBCsGCrHpbltz+Dk3MraP0JHvsULThYSrTwBfMxym2M49y8hJJ+jiACOJoThkbtASGu7avLvn
0Nj9DJBwNh4YtW+OGbX72DVg0WAN94wpucqGGdc7FjaEDHZOcnTfULUq+uLH7OSWR/yz7udDU+mU
YOL/Y+9cdtvItjP8KkImGVWj7sUCkgaaF1GiLVuWZFntSYGS6Lrf7zUKguQhMs7goIFkcIK8gV+i
e5onyVe0aKskmeoOlZNDIEOK1K5au3atvdda//r/9DxLjdajRqGazqykAS0f62FhrxDmgVhPgffm
0JHzeOorxLHy2KX3WciK81AwBV+aGaENNgLpRl1xpNFRHLqxhX5TqalBukDxR4YGGW2i1qgXRjMS
6qtWDjLkpmog/mOzpsHlbQac47TyJeR6GxttE6EMVXy9GCnLvEmlZmaLpXoMLs9z6JEuWipreSH8
DLmz/q4LLdSI9dg9k9iO0P1A7VOdVlJeFROvbrWPRZfq5nGQQMMzNh2ZOUcd07QXmqMYV20cmWgP
FRA0jCOyOItSgA7tUMp064iydv4exUwJURjUAvWF2uXog0opCGA0ZLKulzYrwMgisOV+kOPcKxaw
AxGe2PBfk/VMQ8NcxAlVCvqjTd8fg68oIRAJfZXUJBeOIfXQUmgZQgWypyS1nYVRJiikCIh+c9Lr
sohYKG4LiKD04sITtdocqzB0imiFlfonJErhxegQT+NqRe03Ewl1WWp0aljnY0p89BPgr8lZQyfi
AAnzDeVD7lUOxNiSCzKrZK9YVVaehRRUA/kWajiIjUwjNz8UiiHYKH+aFL9g6DWFSWWOBPjIncxc
dLVrUQ0z1LUiJ/CrSSD0KzeGc/uG7HTwVhWtFB2GfNSkhwbAaZgF6ph2QaUq0tvOp1gPp4TlxzNE
PiA2Rby2zKZyBg7nkO29Lex3eVHTyvcRp9Qm+crPRqozFeEp+lkNeiHSniJmkchwsswUCDDT8SjX
YSN0hADp9QjiQGeRam0WHyFcEC51j0bNNnOQbQkUUFKHrVQxOSE4gpTcdW6bFEh8sUYXzm2saWYZ
9jtF80Y3rAlXPU5yS2Ryg4oSvWh4IxuH0bTXmSM46ow6qRwcemqUuTO/HOFNWD7hz34nCueyh9bZ
tKZC9baT1JbYDiLzETp6DSdSM2bNjOvWriGDcXWDaFwPYQELMtEbt6pSXHpxWb4Hwicbx0Xsw5yO
B6MVNTeEtgIIBuV1pHPAHceNmK8iXUp64JdbzqLILNujIqzo7xditS88i5XsnYqoVN4a9DM1EwcR
iGLsxCC9x44gCKe2lLpXYmOV9hUqesptI2nlDUKEwVlmOaEyjWu18yaGULndOBENsF3Qk9hwjAoY
ymlkfbYPvVna6vmpldSdPs4T8u4zSQvd7gimiOwMYCNiholEdADNGZ32tNjb7gwKdDVZdFmaNNPS
8ip/lpF8dGZi2MQljZaAtlCtawoYOCMLgs0RZOMIkTluFs/kOnXEiWNVhrww405LjlNFYlFUiIJK
R2ahxelU8jz5qgxIRExq2azQvlDJyQgpwq5jl1So/bpNER6igF63oO4jEbLOThZT4UJWMhtwAgSq
1ARGzggmd7N65bthYc2oIddXIzeVgyPJz6rRuBl1Vi80I9igK8IwH33IfQ3+f+CkOpWiGD/gcLM0
uKGcfdlTw8IhIkptcQK1SGh/jBvKOatRJkXhJ3rfuuY6tmQP+mo5TZHWDSSpzs5MiPhG7wDrAuud
oLgdIJ4Cp0Iv7AIfUH1u9voAb9rIleARq41eKC8Kc9lDbsaCvzqZ0PZs+Po4zWNBmZdZ69VvmWdJ
gMNCQMdqLAIAM8YK41tHjiv45SvbaVVMalQUVUgcyDRsfvIEPwmPCkJ+vxznRSVAwBEbWmscxqki
EAB4bURxJhRKqUundiFYeCTRSPP3MIwjnDJBWiscXRpt69HEjMBVepakKjXQUSvL3VGEtqA6R4HK
CGY1+gm4ksKScX7gB92F7UqJfgQxjUqjbYGyoTau5Zg9lI22vAqJs+K5GJFinlul5yM1aPUETbBb
Iiqkxx6YUUgR6lQ983PejqPIz0rjWICzRKLVofUl71appdT8AJF6IdLrYGoWlPxxlqLdXBVycQEK
oJJP2tBowhNNSyT0BkIVGVXeydhwXic5D3ROuSi03ou+3KHJLqqVM5eRgAm5e3j/Z5Bk1IjQtIo+
c0aB65zgf+t6VXQilLaVb4fauxoJrdeNU7naq7pL62qa+44iM0N6E535pikUC8ex9JtEUu12Cjeu
V85Q0YL7qOjQ9D0tW0W+1qTaLj9lbWo5S/pfwvJERR/Bfh3rHsy/wG5CiFVj0SycSY0bFQ30zUDr
zFkqjVfNkkzNWm3iIH6sLsSuvW00MjSwFPlj0wPBR+KV4wKnlFCeQhFoevjUTjsqg8ShWhrSKT6N
Wxdh4zzPx2nAg2wtzT7S1ObCk/Xo59pPeyySB6VWVVvJjIbT9A1nhuaTFovBrC1wW8CG0CCA4qLj
TR61AEua6C2Ehc6hXKZyMkkqDZ8rJOqsqur0mMxXMFdyldQfOJnXshAGcKrE3WXke45EZRAS1BHC
ahM5R32tpS04GtuqJpxEEvz2mQy2UnehiDFH2hvDy94Vimb1QWZ6Jkl5fVjlxm3S+tURrET6xBDx
JL5tJYdpmdqHXtHcdqVQzGmThyyDLhvokOLyQ+o10anZ+PUE8XXpKEN/9SqqHevnxg9RQsZWB268
UQSvRx7I9FUhA96zB7UcMoVAq8e2YaSHuqcdqYEtz2CrLdppHpYyCzoRFYTjS5sedNUMAHp1wg2Q
lmuWCdA2VRImMOmkJAQo22RKWU8gdpEhZRkFoHCUsjtt48Cf4vmSRaqn2hxWN+HGVtXXI6cppqmA
jEDYKcJbS5edSZKm/sIz2uy80suYPI5RQtlii5k3H+XOpzJSAT8pZsw+Gane1DZd7U3RZMJEVoNL
BE8sSGKE0bjOa/EssYRqatAae5xmPd+UE4XnidW0J5Y0Sk+KwsuOo0Dj8BOKUJ/TknlIfynyVzrH
pyK2kkVLrzU7m5rRwxCI7mupkM+bwrRJvNDJpNiONuFxuoccwNOrzE0WmVhc+BY0VGC98+ugREeL
Hoi6UDgTWjjwSDtDJLN8k2u+9kZFF3aiVRCCcQ5GujRyM4i1oNA2XLG9RIuzSw8dU/2ocaCFGlpv
jqNIsTmti0FRQ53JKzwFuasvS9MyTpWGTdwwc+1E7+Rwnkj1pdFAvgXFLuvfL5VF0Bg+jimNb1NT
rgBUFfFC7oLgOHKCc6gp24lTR5z3kH3IIHKro5mngFOEGEcV6gnV3vck0MlrqSh6rBBd1T3wj3r2
CQJr9zhWZWsqlxrihCO7FiOIoczepSsuJW+hKKc0zcMLqUZesUL6CsgoyfMZldqODUO68uC6JKIJ
tKng+9qxVpgNuH6lFmdy0ZafvNQhgf7/kf0XNQPq7veyP4/gTbO8Rrg4cgfgpm9iBor8A5heOkD0
dR/xGsL0BdwE3y84DWJ3CkN9n1LPibERMyAhQAGQhD9RtwE7ZB8Ffw3tjR8o20H+QpMjeHywyX8E
3ESZi4D6W8CtUZwjoQ+hNjcjkeh9CHJGOFiRkwalYVtEKSZJLsC6Vi2a3yA15hmyYWNgAsbMBGk9
LksvegtHuvuq9lL/KhB982MDid2NQEuiP+ZN8KbGyE/l4xg6lqoUdAo6LgRoEa2Ited8GOnuNKnc
a7itlUPNUxc0HrtjBS5tAlxODdoF19LmMaU+uc0OSx0C0jIiNyqXV2WWnvYEZhNk752p2sjNTK7C
C6VE4lhpMvUyFPR05hDvBRxhihB5TA7eJTjCUeHAhiBbtxRvoY9z1SKIzxsn4kTnSJwNEBkKiPlD
cgla0AE9ETS7nYS1SA9JZISTxs2KU0ELK1hR2yaU5yNQjPjkSkvtS0jPovKCPQ9eLjfNWncmh+XI
vY2VURwvMhc8Il3xUHqNq8aSNJ8DteSA4CTPdhI7Uvq60C0BKwPdrz6UqgLmks1en7u+DMVfkthi
NJOh90KeHF1SdAK0+sThbBFwxo2NMWmBGl+hkCqYJYJlX3QSmcY3ShOVc6jl8OWxOLJPVBDKl7JV
QWRo6uFJHUhzrv0OF9ONDZpY4UEUIW8HMX0k17H9mkUzq32glmjD9VFJZh4LYkmqXM6tI9SAJzBa
jEHlTu3SOVLdVoXqL2FfSg31lamRk/EDMJbeqyLzL+CGsJMxFLKcgZJDhIO7d4bkQyAmuB9ooXZO
ZMfx5tDhE7Z6IXEh0DpVTCZp62TSh1EmmOF7RwxlgHdFT+YyNWyTDVWIVMC+/wM/9jZZRedFtloV
J8vk7/rk5k2MwgRPqvhx+BEZ3LvcZ+8XBh9mUeEW7btylbVnqxwhoI1ibv/L3/vlnXTcRZus/v5v
buIyKvrRbDeO7rsbnMQ2DzV2s4OLJYDzR//zJfuoqD+gNodsUC97AZNy39Jy56LWcnOg6yhrQkxz
H38pyz9QpCFhCfKEcvB9RimZnCVFSzwaXJxUiSnfbWw//eJ4tqkHP6hJAgTW+noJ+EHQGIz4sMGc
Opgvj7pWGQfAtKVri98QnHS+mX2yEsUB6ky+I0PtRPJ8KPQnEF43xD9d5VHEnkBK7HPQCzNNO/vj
O96+rRQDSAB1J1Mlh0vVSwIBum3l/HTdrgYb25P/f5fD/rpqZOMHeuIBIVKHAXBFa9LXjQ1gLmUI
5h3IBfiTNYP63b6G6iHpapgu6LPRSWgbf2xbG6asEdsgOiIzrlHEp68WTnJ2vXuYC2JzqxaS4mMb
NYk+43CoUyHOM1ukV6nxgd+QmoRE8rhGLOpCSSU1cNFYS7LRGVkAm4OvklVBkn2M8ziLOQa7fmZM
s4AAAiC96KjGzV/Parrnoh45nq+v4sRxg9v11+4qv+e2nv3B5t1+PMCd9+oloXoGp8EPe5f2ZejV
2lH2n38ceLi1Z733ZS9Afu/j4Lf5ox/f2by+qbtr3f/TwNDBjW2+2fzxyF1ly+zGaddftHc2Uc/B
I/8U2A912fuazleDHvnsrwWiraNGdhwsN+P0s8erteug47jgoBoNhu2RpDuPu4rcwWbUsyDsPGiZ
UdwYeJ6+VL7rsBNnebsZpZ/WnrRi1zHPVkl5Hbg3B/Gng8JZHUxint5m2PVFqNjtepHpKoxvMsKM
m4Pnr/cCK3DC6s7i4SGjB83uascElfAszjcD9dOj4Zh3HpYBsmVw8NOnzL1ZRl/naDPy+jpsEDtf
Z5msDi5X2e1qM9Z6ZIq1u4489dzruCwGK76HZe467owW92IzTH+z+gvc7Cwtl0Wcucz4F8rSwQVe
YJmgfMXpe+Cqev6OnSejcFzCzuG4L/B2XvDaz5fhg/J+z4q36x3Pl9fDl7Bv8d55UOfBNtCfAXce
tHSj4RNbd0PsOuzk838Wq4Pbvz2uYjcbvHXSS2xer1bRA33uvnVg15tG9fvhqQC2kxcYd4X2vDPY
XIivXmDcp1XKdzzFnCxvl/Yyv1lmmzvs/Y/0EtvIybKNi2K4HPo29l0f3MkyIEzejLO+Xe0F5pdh
Hwz6Am/xCRvpzc1wMfSB++5zUH5PnHXnBdGPvIyGDphw7wVuOu56/5uWwzWhv8CZ8Y3LEX9zh+sl
0XO37jrL61EfTESPNt913GcoxHd8gmeff6HYOtyR6Mvd/bbPiExuB/syONndh93WebzjVJxzWnPu
DpybG+1XB0i4zccnk3a/KwA8X0UrezlI15GqeYFxCWWz5cHrVRwNXhSExF5g8DjEzw0fYg/u23VJ
n5e3y2GA+RI7/0U8jNLIbr7ArX7+1/jgIg4//3LAej44zT7/e3TjJsO5Vl5grr+rS7njqr5YRt1D
By33daldH+J7+9EL3rcA7zrsGDY+N1oeHC7zwU5Iunj3wb8L2d1xkr9fMNxx4I+PYhC5l5DddZI/
uuH18roeruK+ILnrwF986OP3u+8R3HXsLTWPHWf5d+bEt17lqUzk1+LR4zzqpn701L89lak9XWbM
36y/he/kcr/7i03W84kf3D2T9Rmod8Fft7L1hYaJ0bu47b/+4V+Gkdv2PfHeRTfD9Vdbs/9ztTvz
7/1qaN2We9/MIClkexU/McJ94/oYcJtxg6hxLyzqo5htFg0Dn/0wiRjqGZPc3+dG7q2G/8tV1wdv
Ww0aBnx78ZD62G6rTcuHIeF+mEXIs9Ws+POfHsSje2FXH9lus2sQC++HRZwDn7XoW9CyDzatI+Nt
Ng2D6b0wqQ9ut5l0/vmX6PMv90Li/bDqmV0XQBkR86Nq1X7Y9sxuNTjV74VFfQJg2xq8nzHYD4Oe
8ebn37IVq8e5iv0w8ZlV+DCfsRdG9YmRbQtxmEvZD5Oe2YafyuPshWF9fmXbsxqmZPbCpD77ss2k
J7I2e2HXM2f2MUeMb0CmfbAI/s4e1bjtWQ0D4CRYRivQIPzHXyiV0gOstt3ffUDWPkx5z663zR4K
ZGs0GIXIg9vPv9yBttafyiEybB+s7aFZ26xdo7lW+cGrHtXlHvz6b7/+x69/Pvj1T7/902//+Ns/
//rn4eob4DXvDfzXkX55LlPxEKC1D8/vuXCeTHaO/Od+hb+bZPCXTO4TqecvIMCHa49ceERO/Pl1
982r/oV8ZI8T2/aWDZFl+7DuepDadovuodr2wqBnwoz5fUTd/7JBz61KMPX9T26C1TL78b8BAAD/
/w==</cx:binary>
              </cx:geoCache>
            </cx:geography>
          </cx:layoutPr>
        </cx:series>
      </cx:plotAreaRegion>
    </cx:plotArea>
  </cx:chart>
  <cx:fmtOvrs>
    <cx:fmtOvr idx="1">
      <cx:spPr>
        <a:solidFill>
          <a:schemeClr val="bg2">
            <a:lumMod val="75000"/>
          </a:schemeClr>
        </a:solidFill>
      </cx:spPr>
    </cx:fmtOvr>
  </cx:fmtOvrs>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9CCE3F-9D5B-43C1-8F99-769B51E6D1B1}" type="datetimeFigureOut">
              <a:rPr lang="en-US" smtClean="0"/>
              <a:t>5/18/2026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DA631F-05B4-45E6-B313-F7B3A8559F0B}" type="slidenum">
              <a:rPr lang="en-US" smtClean="0"/>
              <a:t>‹#›</a:t>
            </a:fld>
            <a:endParaRPr lang="en-US"/>
          </a:p>
        </p:txBody>
      </p:sp>
    </p:spTree>
    <p:extLst>
      <p:ext uri="{BB962C8B-B14F-4D97-AF65-F5344CB8AC3E}">
        <p14:creationId xmlns:p14="http://schemas.microsoft.com/office/powerpoint/2010/main" val="1105705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everyone. </a:t>
            </a:r>
          </a:p>
          <a:p>
            <a:endParaRPr lang="en-US" dirty="0"/>
          </a:p>
          <a:p>
            <a:r>
              <a:rPr lang="en-US" dirty="0"/>
              <a:t>Today – we’re going to be talking about the major question I know is on all of your minds – where does the money come from? </a:t>
            </a:r>
          </a:p>
          <a:p>
            <a:endParaRPr lang="en-US" dirty="0"/>
          </a:p>
          <a:p>
            <a:r>
              <a:rPr lang="en-US" dirty="0"/>
              <a:t>The truthful response is there isn’t one single source for financing for climate resilient infrastructure PPPs. </a:t>
            </a:r>
          </a:p>
          <a:p>
            <a:endParaRPr lang="en-US" dirty="0"/>
          </a:p>
          <a:p>
            <a:r>
              <a:rPr lang="en-US" dirty="0"/>
              <a:t>This session is going to cover traditional financing for PPPs and then dig into some of the emerging trends for financing climate and nature-based solution projects. </a:t>
            </a:r>
          </a:p>
        </p:txBody>
      </p:sp>
      <p:sp>
        <p:nvSpPr>
          <p:cNvPr id="4" name="Slide Number Placeholder 3"/>
          <p:cNvSpPr>
            <a:spLocks noGrp="1"/>
          </p:cNvSpPr>
          <p:nvPr>
            <p:ph type="sldNum" sz="quarter" idx="5"/>
          </p:nvPr>
        </p:nvSpPr>
        <p:spPr/>
        <p:txBody>
          <a:bodyPr/>
          <a:lstStyle/>
          <a:p>
            <a:fld id="{01DA631F-05B4-45E6-B313-F7B3A8559F0B}" type="slidenum">
              <a:rPr lang="en-US" smtClean="0"/>
              <a:t>3</a:t>
            </a:fld>
            <a:endParaRPr lang="en-US"/>
          </a:p>
        </p:txBody>
      </p:sp>
    </p:spTree>
    <p:extLst>
      <p:ext uri="{BB962C8B-B14F-4D97-AF65-F5344CB8AC3E}">
        <p14:creationId xmlns:p14="http://schemas.microsoft.com/office/powerpoint/2010/main" val="3102776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Moving from the picture of where climate financing in Africa is coming from… where is it going to? </a:t>
            </a:r>
          </a:p>
          <a:p>
            <a:endParaRPr lang="en-US" dirty="0"/>
          </a:p>
          <a:p>
            <a:r>
              <a:rPr lang="en-US" dirty="0"/>
              <a:t>So we see on the left-hand side of this slide, that adaptation still constitutes a smaller share than mitigation, and that – moving towards the </a:t>
            </a:r>
            <a:r>
              <a:rPr lang="en-US" dirty="0" err="1"/>
              <a:t>centre</a:t>
            </a:r>
            <a:r>
              <a:rPr lang="en-US" dirty="0"/>
              <a:t> of the slide – the majority of adaptation financing is in grant form, or in low-cost project debt. </a:t>
            </a:r>
          </a:p>
          <a:p>
            <a:endParaRPr lang="en-US" dirty="0"/>
          </a:p>
          <a:p>
            <a:r>
              <a:rPr lang="en-US" dirty="0"/>
              <a:t>Where it goes is varies from cross-sectoral projects, to transport, water and wastewater, with a smaller bucket going to buildings and infrastructure. </a:t>
            </a:r>
          </a:p>
        </p:txBody>
      </p:sp>
      <p:sp>
        <p:nvSpPr>
          <p:cNvPr id="4" name="Slide Number Placeholder 3"/>
          <p:cNvSpPr>
            <a:spLocks noGrp="1"/>
          </p:cNvSpPr>
          <p:nvPr>
            <p:ph type="sldNum" sz="quarter" idx="5"/>
          </p:nvPr>
        </p:nvSpPr>
        <p:spPr/>
        <p:txBody>
          <a:bodyPr/>
          <a:lstStyle/>
          <a:p>
            <a:fld id="{01DA631F-05B4-45E6-B313-F7B3A8559F0B}" type="slidenum">
              <a:rPr lang="en-US" smtClean="0"/>
              <a:t>12</a:t>
            </a:fld>
            <a:endParaRPr lang="en-US"/>
          </a:p>
        </p:txBody>
      </p:sp>
    </p:spTree>
    <p:extLst>
      <p:ext uri="{BB962C8B-B14F-4D97-AF65-F5344CB8AC3E}">
        <p14:creationId xmlns:p14="http://schemas.microsoft.com/office/powerpoint/2010/main" val="643488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look a little bit closer, some other striking trends jump out.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a typeface="Roboto"/>
              </a:rPr>
              <a:t>In Africa, the ratio of public to private finance is the highest in the world, at 4-to-1, twice as high as the next highest region (East Asia and the Pacific).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project level – most relevant to this masterclass, as previously mentioned, </a:t>
            </a:r>
            <a:r>
              <a:rPr lang="en-GB" sz="1200" dirty="0">
                <a:ea typeface="Roboto"/>
              </a:rPr>
              <a:t>DFIs are predominantly the ones investing.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a typeface="Roboto"/>
              </a:rPr>
              <a:t>In good news – adaptation financing is on the rise. </a:t>
            </a:r>
            <a:r>
              <a:rPr lang="en-US" sz="1200" dirty="0">
                <a:ea typeface="Roboto"/>
              </a:rPr>
              <a:t>Adaptation finance increased by almost 53% in the last two years compared to the previous two. </a:t>
            </a:r>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13</a:t>
            </a:fld>
            <a:endParaRPr lang="en-US"/>
          </a:p>
        </p:txBody>
      </p:sp>
    </p:spTree>
    <p:extLst>
      <p:ext uri="{BB962C8B-B14F-4D97-AF65-F5344CB8AC3E}">
        <p14:creationId xmlns:p14="http://schemas.microsoft.com/office/powerpoint/2010/main" val="1697520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dig into the trends around adaptation financing a bit more. </a:t>
            </a:r>
          </a:p>
          <a:p>
            <a:endParaRPr lang="en-US" dirty="0"/>
          </a:p>
          <a:p>
            <a:r>
              <a:rPr lang="en-US" dirty="0"/>
              <a:t>Globally, adaptation finance seems to come up against a myriad of barriers - from </a:t>
            </a:r>
            <a:r>
              <a:rPr lang="en-GB" sz="1200" dirty="0">
                <a:ea typeface="Roboto"/>
              </a:rPr>
              <a:t>building project pipelines, and difficulties on the DFI side around screening projects for adaptation benefits (for instance standardizing metrics to categorize projects as adaptation), and methodically climate-proofing investments across the lifetime of the asset (e.g., large-scale infrastructure projects).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this means that </a:t>
            </a:r>
            <a:r>
              <a:rPr lang="en-GB" sz="1200" dirty="0">
                <a:ea typeface="Roboto"/>
              </a:rPr>
              <a:t>well-designed projects are therefore well placed to capitalise on adaptation finance. </a:t>
            </a:r>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15</a:t>
            </a:fld>
            <a:endParaRPr lang="en-US"/>
          </a:p>
        </p:txBody>
      </p:sp>
    </p:spTree>
    <p:extLst>
      <p:ext uri="{BB962C8B-B14F-4D97-AF65-F5344CB8AC3E}">
        <p14:creationId xmlns:p14="http://schemas.microsoft.com/office/powerpoint/2010/main" val="2930559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Increasingly, we’re seeing we’re seeing </a:t>
            </a:r>
            <a:r>
              <a:rPr lang="en-US" sz="1200" kern="1200" dirty="0">
                <a:solidFill>
                  <a:schemeClr val="tx1"/>
                </a:solidFill>
                <a:latin typeface="+mn-lt"/>
                <a:ea typeface="+mn-ea"/>
                <a:cs typeface="+mn-cs"/>
              </a:rPr>
              <a:t>that making </a:t>
            </a:r>
            <a:r>
              <a:rPr lang="en-GB" sz="1200" kern="1200" dirty="0">
                <a:solidFill>
                  <a:schemeClr val="tx1"/>
                </a:solidFill>
                <a:latin typeface="+mn-lt"/>
                <a:ea typeface="+mn-ea"/>
                <a:cs typeface="+mn-cs"/>
              </a:rPr>
              <a:t>contracts ‘well-designed’ in terms of resilience to climate change impact is crucial for resource mobilisation and attracting financing. </a:t>
            </a:r>
          </a:p>
          <a:p>
            <a:endParaRPr lang="en-GB"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does a well designed project look like? I’m hoping by the end of this Masterclass you will be able to answer this question for me. </a:t>
            </a:r>
          </a:p>
          <a:p>
            <a:r>
              <a:rPr lang="en-GB" sz="1200" kern="1200" dirty="0">
                <a:solidFill>
                  <a:schemeClr val="tx1"/>
                </a:solidFill>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latin typeface="+mn-lt"/>
                <a:ea typeface="+mn-ea"/>
                <a:cs typeface="+mn-cs"/>
              </a:rPr>
              <a:t>A changing climate is impacting the </a:t>
            </a:r>
            <a:r>
              <a:rPr lang="en-GB" sz="1200" dirty="0"/>
              <a:t>risks the PPP asset is exposed to, and contractually, impacts what qualifies as relief or compensation events. Well-designed projects comprehensive lists of climate risks the PPP asset is exposed to and which qualify as relief or compensation events.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Climate risk is impacting how financiers think about force majeure, so contracts should add itemized list of catch-all provisions to capture climate risks under force majeure.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An increase in extreme weather events has knock-on impacts for insurance and uninsurable events. With limited access to commercial insurance in Africa, we’re seeing increases risk profile which dissuades investors. Well-designed projects transfer risk or insure with development partners.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On the positive side, we’re seeing that increased regulations for banks – including TCFD (now part of ISSB) and (internal) policies of investors – is leading to emphasis on climate investments.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01DA631F-05B4-45E6-B313-F7B3A8559F0B}" type="slidenum">
              <a:rPr lang="en-US" smtClean="0"/>
              <a:t>16</a:t>
            </a:fld>
            <a:endParaRPr lang="en-US"/>
          </a:p>
        </p:txBody>
      </p:sp>
    </p:spTree>
    <p:extLst>
      <p:ext uri="{BB962C8B-B14F-4D97-AF65-F5344CB8AC3E}">
        <p14:creationId xmlns:p14="http://schemas.microsoft.com/office/powerpoint/2010/main" val="3383860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 green taxonomy is a classification system that highlights which investment options are sustainable and, by extension, those that aren’t.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taxonomies rationale includes </a:t>
            </a:r>
            <a:r>
              <a:rPr lang="en-GB" b="0" i="0" dirty="0">
                <a:solidFill>
                  <a:srgbClr val="001D35"/>
                </a:solidFill>
                <a:effectLst/>
                <a:latin typeface="Google Sans"/>
              </a:rPr>
              <a:t>Standardize what investors consider "green”, Reducing information asymmetry, helping banks and other financial institutions create green banking products which are standardized across the market, and help investors identify opportunities that meet sustainability criteria. </a:t>
            </a:r>
          </a:p>
          <a:p>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Different jurisdictions may have different classification systems – having a national taxonomy is one step towards assuring investors of the credibility of green investments.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bonds, the climate bond initiative is the gold standard. It has a traffic light system </a:t>
            </a:r>
            <a:r>
              <a:rPr lang="en-GB" b="0" i="0" dirty="0">
                <a:solidFill>
                  <a:srgbClr val="000000"/>
                </a:solidFill>
                <a:effectLst/>
                <a:latin typeface="arial" panose="020B0604020202020204" pitchFamily="34" charset="0"/>
              </a:rPr>
              <a:t>to indicate eligible assets and projects, working as a a tool for issuers, investors, governments and municipalities to help them understand what the key investments are that will deliver a low carbon economy.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01DA631F-05B4-45E6-B313-F7B3A8559F0B}" type="slidenum">
              <a:rPr lang="en-US" smtClean="0"/>
              <a:t>17</a:t>
            </a:fld>
            <a:endParaRPr lang="en-US"/>
          </a:p>
        </p:txBody>
      </p:sp>
    </p:spTree>
    <p:extLst>
      <p:ext uri="{BB962C8B-B14F-4D97-AF65-F5344CB8AC3E}">
        <p14:creationId xmlns:p14="http://schemas.microsoft.com/office/powerpoint/2010/main" val="277870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Whilst more money is flowing into adaptation finance, project developers, public bodies and banks are using innovative funding and financing mechanisms to catalyse investment and attract financing. </a:t>
            </a:r>
          </a:p>
          <a:p>
            <a:endParaRPr lang="en-GB" dirty="0"/>
          </a:p>
          <a:p>
            <a:r>
              <a:rPr lang="en-GB" dirty="0"/>
              <a:t>Let’s run through these. </a:t>
            </a:r>
          </a:p>
          <a:p>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chemeClr val="accent5">
                    <a:lumMod val="50000"/>
                  </a:schemeClr>
                </a:solidFill>
              </a:rPr>
              <a:t>Resilience grant </a:t>
            </a:r>
            <a:r>
              <a:rPr lang="en-US" sz="1200" b="0" dirty="0">
                <a:solidFill>
                  <a:schemeClr val="accent5">
                    <a:lumMod val="50000"/>
                  </a:schemeClr>
                </a:solidFill>
              </a:rPr>
              <a:t>– this is non-returnable funding which is explicitly for </a:t>
            </a:r>
            <a:r>
              <a:rPr lang="en-US" sz="1200" dirty="0"/>
              <a:t>the purpose of improving resilience. Often tied to criteria an investment must meet, These are provided by public bodies and DFIs.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Resilience bond </a:t>
            </a:r>
            <a:r>
              <a:rPr lang="en-US" sz="1200" dirty="0"/>
              <a:t>- </a:t>
            </a:r>
            <a:r>
              <a:rPr lang="en-GB" b="0" i="0" dirty="0">
                <a:solidFill>
                  <a:srgbClr val="001D35"/>
                </a:solidFill>
                <a:effectLst/>
                <a:latin typeface="Google Sans"/>
              </a:rPr>
              <a:t>a type of debt instrument that raises capital for climate-resilient investments. Resilience bonds can be issued by governments, municipalities, development banks, or other entities, they a</a:t>
            </a:r>
            <a:r>
              <a:rPr lang="en-GB" b="0" i="0" dirty="0">
                <a:solidFill>
                  <a:srgbClr val="2C2C2C"/>
                </a:solidFill>
                <a:effectLst/>
                <a:latin typeface="TheSans-OT"/>
              </a:rPr>
              <a:t>re designed to fund risk reduction projects via a resilience rebate that turns avoided losses into a revenue stream.</a:t>
            </a:r>
            <a:endParaRPr lang="en-GB" b="0" i="0" dirty="0">
              <a:solidFill>
                <a:srgbClr val="001D35"/>
              </a:solidFill>
              <a:effectLst/>
              <a:latin typeface="Google San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dirty="0">
              <a:solidFill>
                <a:srgbClr val="001D35"/>
              </a:solidFill>
              <a:effectLst/>
              <a:latin typeface="Google San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i="0" dirty="0">
                <a:solidFill>
                  <a:srgbClr val="001D35"/>
                </a:solidFill>
                <a:effectLst/>
                <a:latin typeface="Google Sans"/>
              </a:rPr>
              <a:t>Green bond </a:t>
            </a:r>
            <a:r>
              <a:rPr lang="en-GB" sz="1200" b="0" i="0" dirty="0">
                <a:solidFill>
                  <a:srgbClr val="001D35"/>
                </a:solidFill>
                <a:effectLst/>
                <a:latin typeface="Google Sans"/>
              </a:rPr>
              <a:t>- </a:t>
            </a:r>
            <a:r>
              <a:rPr lang="en-GB" b="0" i="0" dirty="0">
                <a:solidFill>
                  <a:srgbClr val="001D35"/>
                </a:solidFill>
                <a:effectLst/>
                <a:latin typeface="Google Sans"/>
              </a:rPr>
              <a:t>a type of debt instrument that raises capital for projects fitting certain criteria (often laid out in a green bond taxonomy). Projects can range from forestry and biodiversity to green energy. As of November 2024, Africa has issued over 20 green bonds. These bonds have funded projects in renewable energy, forestry, sustainable agriculture, sustainable water, and clean transport.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dirty="0">
              <a:solidFill>
                <a:srgbClr val="001D35"/>
              </a:solidFill>
              <a:effectLst/>
              <a:latin typeface="Google San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chemeClr val="accent2"/>
                </a:solidFill>
              </a:rPr>
              <a:t>SDG bond </a:t>
            </a:r>
            <a:r>
              <a:rPr lang="en-US" sz="1200" b="0" dirty="0">
                <a:solidFill>
                  <a:schemeClr val="accent2"/>
                </a:solidFill>
              </a:rPr>
              <a:t>– a similar type of debt instrument to a green bond where the proceeds go to SDG-linked activities.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accent2"/>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solidFill>
                <a:schemeClr val="accent2"/>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Environmental impact bonds</a:t>
            </a:r>
            <a:r>
              <a:rPr lang="en-GB" dirty="0"/>
              <a:t> are also debt-based financial instruments, but ones where public agencies work together with private capital and nonprofit organizations to fund cost-effective solutions. The public entity pays a return to investors only if the intervention meets or exceeds previously agreed-upon performance targets or outcomes. </a:t>
            </a:r>
            <a:endParaRPr lang="en-GB" sz="1200" b="0" i="0" dirty="0">
              <a:solidFill>
                <a:srgbClr val="001D35"/>
              </a:solidFill>
              <a:effectLst/>
              <a:latin typeface="Google San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dirty="0">
              <a:solidFill>
                <a:srgbClr val="001D35"/>
              </a:solidFill>
              <a:effectLst/>
              <a:latin typeface="Google San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solidFill>
                <a:schemeClr val="accent5">
                  <a:lumMod val="50000"/>
                </a:schemeClr>
              </a:solidFill>
            </a:endParaRPr>
          </a:p>
          <a:p>
            <a:endParaRPr lang="en-DE" dirty="0"/>
          </a:p>
        </p:txBody>
      </p:sp>
      <p:sp>
        <p:nvSpPr>
          <p:cNvPr id="4" name="Slide Number Placeholder 3"/>
          <p:cNvSpPr>
            <a:spLocks noGrp="1"/>
          </p:cNvSpPr>
          <p:nvPr>
            <p:ph type="sldNum" sz="quarter" idx="5"/>
          </p:nvPr>
        </p:nvSpPr>
        <p:spPr/>
        <p:txBody>
          <a:bodyPr/>
          <a:lstStyle/>
          <a:p>
            <a:fld id="{B4A55CF2-256D-44FD-9430-5B63A079CF51}" type="slidenum">
              <a:rPr lang="en-DE" smtClean="0"/>
              <a:t>18</a:t>
            </a:fld>
            <a:endParaRPr lang="en-DE" dirty="0"/>
          </a:p>
        </p:txBody>
      </p:sp>
    </p:spTree>
    <p:extLst>
      <p:ext uri="{BB962C8B-B14F-4D97-AF65-F5344CB8AC3E}">
        <p14:creationId xmlns:p14="http://schemas.microsoft.com/office/powerpoint/2010/main" val="41966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Hold on tight – almost there! </a:t>
            </a:r>
          </a:p>
          <a:p>
            <a:endParaRPr lang="en-GB" dirty="0"/>
          </a:p>
          <a:p>
            <a:r>
              <a:rPr lang="en-GB" b="1" dirty="0"/>
              <a:t>Aggregation</a:t>
            </a:r>
            <a:r>
              <a:rPr lang="en-GB" dirty="0"/>
              <a:t> – this is when several are bundled into </a:t>
            </a:r>
            <a:r>
              <a:rPr lang="en-US" sz="1200" dirty="0"/>
              <a:t>smaller-scale projects into an investment vehicle, which could then be (re)financed in the capital market through bonds and sale of equity shares. </a:t>
            </a:r>
          </a:p>
          <a:p>
            <a:endParaRPr lang="en-US" sz="1200" dirty="0"/>
          </a:p>
          <a:p>
            <a:r>
              <a:rPr lang="en-US" sz="1200" b="1" dirty="0">
                <a:solidFill>
                  <a:schemeClr val="accent3"/>
                </a:solidFill>
              </a:rPr>
              <a:t>Securitization – </a:t>
            </a:r>
            <a:r>
              <a:rPr lang="en-US" sz="1200" kern="1200" dirty="0">
                <a:solidFill>
                  <a:schemeClr val="tx1"/>
                </a:solidFill>
                <a:latin typeface="+mn-lt"/>
                <a:ea typeface="+mn-ea"/>
                <a:cs typeface="+mn-cs"/>
              </a:rPr>
              <a:t>this vehicle could then become tradable </a:t>
            </a:r>
            <a:r>
              <a:rPr lang="en-US" sz="1200" dirty="0"/>
              <a:t>in the market as asset-backed securities</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1"/>
                </a:solidFill>
              </a:rPr>
              <a:t>Tax increment financing – </a:t>
            </a:r>
            <a:r>
              <a:rPr lang="en-US" sz="1200" kern="1200" dirty="0">
                <a:solidFill>
                  <a:schemeClr val="tx1"/>
                </a:solidFill>
                <a:latin typeface="+mn-lt"/>
                <a:ea typeface="+mn-ea"/>
                <a:cs typeface="+mn-cs"/>
              </a:rPr>
              <a:t>this financing mechanism relies on the anticipation of future improved tax revenue (for instance, increases in land tax due to increased land value) to finance development. </a:t>
            </a:r>
          </a:p>
          <a:p>
            <a:endParaRPr lang="en-DE" dirty="0"/>
          </a:p>
        </p:txBody>
      </p:sp>
      <p:sp>
        <p:nvSpPr>
          <p:cNvPr id="4" name="Slide Number Placeholder 3"/>
          <p:cNvSpPr>
            <a:spLocks noGrp="1"/>
          </p:cNvSpPr>
          <p:nvPr>
            <p:ph type="sldNum" sz="quarter" idx="5"/>
          </p:nvPr>
        </p:nvSpPr>
        <p:spPr/>
        <p:txBody>
          <a:bodyPr/>
          <a:lstStyle/>
          <a:p>
            <a:fld id="{B4A55CF2-256D-44FD-9430-5B63A079CF51}" type="slidenum">
              <a:rPr lang="en-DE" smtClean="0"/>
              <a:t>19</a:t>
            </a:fld>
            <a:endParaRPr lang="en-DE" dirty="0"/>
          </a:p>
        </p:txBody>
      </p:sp>
    </p:spTree>
    <p:extLst>
      <p:ext uri="{BB962C8B-B14F-4D97-AF65-F5344CB8AC3E}">
        <p14:creationId xmlns:p14="http://schemas.microsoft.com/office/powerpoint/2010/main" val="3703262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C2C2C"/>
                </a:solidFill>
                <a:effectLst/>
                <a:latin typeface="TheSans-OT"/>
              </a:rPr>
              <a:t>Now that we’ve run through instruments to catalyse investment, it’s also worth touching on risk mitigation instruments. In an age of increased extreme weather events, these instruments are ways of sharing and mitigating against the risk of extreme events. </a:t>
            </a:r>
          </a:p>
          <a:p>
            <a:pPr algn="l"/>
            <a:endParaRPr lang="en-GB" b="0" i="0" dirty="0">
              <a:solidFill>
                <a:srgbClr val="2C2C2C"/>
              </a:solidFill>
              <a:effectLst/>
              <a:latin typeface="TheSans-OT"/>
            </a:endParaRPr>
          </a:p>
          <a:p>
            <a:pPr marL="171450" indent="-171450" algn="l">
              <a:buFont typeface="Arial" panose="020B0604020202020204" pitchFamily="34" charset="0"/>
              <a:buChar char="•"/>
            </a:pPr>
            <a:r>
              <a:rPr lang="en-GB" b="1" i="0" dirty="0">
                <a:solidFill>
                  <a:srgbClr val="2C2C2C"/>
                </a:solidFill>
                <a:effectLst/>
                <a:latin typeface="TheSans-OT"/>
              </a:rPr>
              <a:t>Insurance </a:t>
            </a:r>
            <a:r>
              <a:rPr lang="en-GB" b="0" i="0" dirty="0">
                <a:solidFill>
                  <a:srgbClr val="2C2C2C"/>
                </a:solidFill>
                <a:effectLst/>
                <a:latin typeface="TheSans-OT"/>
              </a:rPr>
              <a:t>– because insurance premia reflect the risk profile of the project, investment in adaptation measures which reduce risk will reduce insurance premia. </a:t>
            </a:r>
          </a:p>
          <a:p>
            <a:pPr marL="171450" indent="-171450" algn="l">
              <a:buFont typeface="Arial" panose="020B0604020202020204" pitchFamily="34" charset="0"/>
              <a:buChar char="•"/>
            </a:pPr>
            <a:endParaRPr lang="en-GB" b="0" i="0" dirty="0">
              <a:solidFill>
                <a:srgbClr val="2C2C2C"/>
              </a:solidFill>
              <a:effectLst/>
              <a:latin typeface="TheSans-O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solidFill>
                  <a:schemeClr val="accent6"/>
                </a:solidFill>
              </a:rPr>
              <a:t>Regional catastrophe risk pool </a:t>
            </a:r>
            <a:r>
              <a:rPr lang="en-GB" sz="1200" b="0" dirty="0">
                <a:solidFill>
                  <a:schemeClr val="accent6"/>
                </a:solidFill>
              </a:rPr>
              <a:t>- </a:t>
            </a:r>
            <a:r>
              <a:rPr lang="en-GB" sz="1200" b="0" i="0" dirty="0">
                <a:solidFill>
                  <a:srgbClr val="212121"/>
                </a:solidFill>
                <a:effectLst/>
                <a:latin typeface="ag-book"/>
              </a:rPr>
              <a:t>r</a:t>
            </a:r>
            <a:r>
              <a:rPr lang="en-GB" b="0" i="0" dirty="0">
                <a:solidFill>
                  <a:srgbClr val="212121"/>
                </a:solidFill>
                <a:effectLst/>
                <a:latin typeface="ag-book"/>
              </a:rPr>
              <a:t>isk pooling describes the approach taken by a group of organisations to combine resources –in this case often local government agencies who cooperate on sharing risks from their operations, or at national levels, countries working together to transfer risks from large scale disasters. While financial protection is a key component, pooling arrangements also act to foster improved collective response to disasters, encourage mutual resilience, reduce costs, and enable deployment of key resources to benefit all partners.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dirty="0">
              <a:solidFill>
                <a:srgbClr val="212121"/>
              </a:solidFill>
              <a:effectLst/>
              <a:latin typeface="ag-book"/>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solidFill>
                  <a:schemeClr val="accent6"/>
                </a:solidFill>
              </a:rPr>
              <a:t>Weather index insurance – </a:t>
            </a:r>
            <a:r>
              <a:rPr lang="en-US" sz="1200" b="0" i="0" kern="1200" dirty="0">
                <a:solidFill>
                  <a:srgbClr val="212121"/>
                </a:solidFill>
                <a:effectLst/>
                <a:latin typeface="ag-book"/>
                <a:ea typeface="+mn-ea"/>
                <a:cs typeface="+mn-cs"/>
              </a:rPr>
              <a:t>this type of instrument – which you’ll encounter later in the masterclass, ensures an immediate payout in the event of previously agreed </a:t>
            </a:r>
            <a:r>
              <a:rPr lang="en-GB" sz="1200" b="0" i="0" kern="1200" dirty="0">
                <a:solidFill>
                  <a:srgbClr val="212121"/>
                </a:solidFill>
                <a:effectLst/>
                <a:latin typeface="ag-book"/>
                <a:ea typeface="+mn-ea"/>
                <a:cs typeface="+mn-cs"/>
              </a:rPr>
              <a:t>measurable weather conditions. This avoids delay in accessing disaster financing.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dirty="0">
              <a:solidFill>
                <a:srgbClr val="212121"/>
              </a:solidFill>
              <a:effectLst/>
              <a:latin typeface="ag-book"/>
              <a:ea typeface="+mn-ea"/>
              <a:cs typeface="+mn-cs"/>
            </a:endParaRPr>
          </a:p>
          <a:p>
            <a:pPr marL="171450" indent="-171450" algn="l">
              <a:buFont typeface="Arial" panose="020B0604020202020204" pitchFamily="34" charset="0"/>
              <a:buChar char="•"/>
            </a:pPr>
            <a:r>
              <a:rPr lang="en-GB" sz="1200" b="1" i="0" kern="1200" dirty="0">
                <a:solidFill>
                  <a:srgbClr val="212121"/>
                </a:solidFill>
                <a:effectLst/>
                <a:latin typeface="ag-book"/>
                <a:ea typeface="+mn-ea"/>
                <a:cs typeface="+mn-cs"/>
              </a:rPr>
              <a:t>Catastrophe</a:t>
            </a:r>
            <a:r>
              <a:rPr lang="en-GB" b="1" i="0" dirty="0">
                <a:solidFill>
                  <a:srgbClr val="2C2C2C"/>
                </a:solidFill>
                <a:effectLst/>
                <a:latin typeface="TheSans-OT"/>
              </a:rPr>
              <a:t> bonds </a:t>
            </a:r>
            <a:r>
              <a:rPr lang="en-GB" b="0" i="0" dirty="0">
                <a:solidFill>
                  <a:srgbClr val="2C2C2C"/>
                </a:solidFill>
                <a:effectLst/>
                <a:latin typeface="TheSans-OT"/>
              </a:rPr>
              <a:t>are one mechanism designed to transfer these types of risks to the capital market. They work as an insurance policy in which the holder of the policy receives a pay-out when a disaster reaches a predetermined threshold.</a:t>
            </a:r>
          </a:p>
          <a:p>
            <a:br>
              <a:rPr lang="en-GB" dirty="0"/>
            </a:br>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20</a:t>
            </a:fld>
            <a:endParaRPr lang="en-US"/>
          </a:p>
        </p:txBody>
      </p:sp>
    </p:spTree>
    <p:extLst>
      <p:ext uri="{BB962C8B-B14F-4D97-AF65-F5344CB8AC3E}">
        <p14:creationId xmlns:p14="http://schemas.microsoft.com/office/powerpoint/2010/main" val="4112258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kind of considerations should we see in best-practice climate resilient PPPs? </a:t>
            </a:r>
          </a:p>
          <a:p>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accent6"/>
                </a:solidFill>
                <a:latin typeface="+mn-lt"/>
                <a:ea typeface="+mn-ea"/>
                <a:cs typeface="+mn-cs"/>
              </a:rPr>
              <a:t>Integrate climate resilience upstream – this is very much within the project evaluation phase. Explicitly linking public financing to resilience principles for all projects, not just PPPs.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dirty="0">
              <a:solidFill>
                <a:schemeClr val="accent6"/>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accent6"/>
                </a:solidFill>
                <a:latin typeface="+mn-lt"/>
                <a:ea typeface="+mn-ea"/>
                <a:cs typeface="+mn-cs"/>
              </a:rPr>
              <a:t>This is crucial because </a:t>
            </a:r>
            <a:r>
              <a:rPr lang="en-GB" sz="1200" dirty="0">
                <a:solidFill>
                  <a:schemeClr val="accent6"/>
                </a:solidFill>
              </a:rPr>
              <a:t>because governments are typically the party to which climate risk is allocated.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kern="1200" dirty="0">
              <a:solidFill>
                <a:schemeClr val="accent6"/>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accent6"/>
                </a:solidFill>
                <a:latin typeface="+mn-lt"/>
                <a:ea typeface="+mn-ea"/>
                <a:cs typeface="+mn-cs"/>
              </a:rPr>
              <a:t>This could include weighting resilience in the bid evaluation criteria as high or more highly than cost. </a:t>
            </a:r>
            <a:endParaRPr lang="en-GB" sz="1200" b="1" dirty="0">
              <a:solidFill>
                <a:schemeClr val="accent6"/>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dirty="0">
              <a:solidFill>
                <a:schemeClr val="accent6"/>
              </a:solidFill>
            </a:endParaRPr>
          </a:p>
          <a:p>
            <a:pPr>
              <a:spcBef>
                <a:spcPts val="0"/>
              </a:spcBef>
            </a:pPr>
            <a:endParaRPr lang="en-GB" sz="1200" b="1" dirty="0">
              <a:solidFill>
                <a:schemeClr val="accent6"/>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accent6"/>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21</a:t>
            </a:fld>
            <a:endParaRPr lang="en-US"/>
          </a:p>
        </p:txBody>
      </p:sp>
    </p:spTree>
    <p:extLst>
      <p:ext uri="{BB962C8B-B14F-4D97-AF65-F5344CB8AC3E}">
        <p14:creationId xmlns:p14="http://schemas.microsoft.com/office/powerpoint/2010/main" val="4285021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err="1"/>
              <a:t>Ontop</a:t>
            </a:r>
            <a:r>
              <a:rPr lang="en-US" dirty="0"/>
              <a:t> of achieving value for money – public bodies should encourage private investors to consider the design life instead of the financial life of the asset.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GB" sz="1600" dirty="0">
                <a:solidFill>
                  <a:schemeClr val="accent6"/>
                </a:solidFill>
              </a:rPr>
              <a:t>This provides the lenders with a clearer understanding of the benefits of climate-resilient infrastructure over the long term. </a:t>
            </a:r>
            <a:endParaRPr lang="en-DE" sz="1600"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22</a:t>
            </a:fld>
            <a:endParaRPr lang="en-US"/>
          </a:p>
        </p:txBody>
      </p:sp>
    </p:spTree>
    <p:extLst>
      <p:ext uri="{BB962C8B-B14F-4D97-AF65-F5344CB8AC3E}">
        <p14:creationId xmlns:p14="http://schemas.microsoft.com/office/powerpoint/2010/main" val="4214096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Firstly – let’s take a look at the difference between funding and financing. </a:t>
            </a:r>
          </a:p>
        </p:txBody>
      </p:sp>
      <p:sp>
        <p:nvSpPr>
          <p:cNvPr id="4" name="Slide Number Placeholder 3"/>
          <p:cNvSpPr>
            <a:spLocks noGrp="1"/>
          </p:cNvSpPr>
          <p:nvPr>
            <p:ph type="sldNum" sz="quarter" idx="5"/>
          </p:nvPr>
        </p:nvSpPr>
        <p:spPr/>
        <p:txBody>
          <a:bodyPr/>
          <a:lstStyle/>
          <a:p>
            <a:fld id="{01DA631F-05B4-45E6-B313-F7B3A8559F0B}" type="slidenum">
              <a:rPr lang="en-US" smtClean="0"/>
              <a:t>4</a:t>
            </a:fld>
            <a:endParaRPr lang="en-US"/>
          </a:p>
        </p:txBody>
      </p:sp>
    </p:spTree>
    <p:extLst>
      <p:ext uri="{BB962C8B-B14F-4D97-AF65-F5344CB8AC3E}">
        <p14:creationId xmlns:p14="http://schemas.microsoft.com/office/powerpoint/2010/main" val="1734808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accent6"/>
                </a:solidFill>
                <a:latin typeface="+mn-lt"/>
                <a:ea typeface="+mn-ea"/>
                <a:cs typeface="+mn-cs"/>
              </a:rPr>
              <a:t>Factor climate considerations </a:t>
            </a:r>
            <a:r>
              <a:rPr lang="en-DE" sz="1200" kern="1200" dirty="0">
                <a:solidFill>
                  <a:schemeClr val="accent6"/>
                </a:solidFill>
                <a:latin typeface="+mn-lt"/>
                <a:ea typeface="+mn-ea"/>
                <a:cs typeface="+mn-cs"/>
              </a:rPr>
              <a:t>i</a:t>
            </a:r>
            <a:r>
              <a:rPr lang="en-US" sz="1200" kern="1200" dirty="0" err="1">
                <a:solidFill>
                  <a:schemeClr val="accent6"/>
                </a:solidFill>
                <a:latin typeface="+mn-lt"/>
                <a:ea typeface="+mn-ea"/>
                <a:cs typeface="+mn-cs"/>
              </a:rPr>
              <a:t>nto</a:t>
            </a:r>
            <a:r>
              <a:rPr lang="en-US" sz="1200" kern="1200" dirty="0">
                <a:solidFill>
                  <a:schemeClr val="accent6"/>
                </a:solidFill>
                <a:latin typeface="+mn-lt"/>
                <a:ea typeface="+mn-ea"/>
                <a:cs typeface="+mn-cs"/>
              </a:rPr>
              <a:t> contractor reporting – for instance tie reporting to specific climate resilient standards.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accent6"/>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accent6"/>
                </a:solidFill>
                <a:latin typeface="+mn-lt"/>
                <a:ea typeface="+mn-ea"/>
                <a:cs typeface="+mn-cs"/>
              </a:rPr>
              <a:t>Similarly, Factor Environmental, Social &amp; Governance (ESG) considerations into </a:t>
            </a:r>
            <a:r>
              <a:rPr lang="en-GB" sz="1200" kern="1200" dirty="0">
                <a:solidFill>
                  <a:schemeClr val="accent6"/>
                </a:solidFill>
                <a:latin typeface="+mn-lt"/>
                <a:ea typeface="+mn-ea"/>
                <a:cs typeface="+mn-cs"/>
              </a:rPr>
              <a:t>c</a:t>
            </a:r>
            <a:r>
              <a:rPr lang="en-US" sz="1200" kern="1200" dirty="0">
                <a:solidFill>
                  <a:schemeClr val="accent6"/>
                </a:solidFill>
                <a:latin typeface="+mn-lt"/>
                <a:ea typeface="+mn-ea"/>
                <a:cs typeface="+mn-cs"/>
              </a:rPr>
              <a:t>contractor reporting, to make them attractive to investors who prioritize sustainable investment.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solidFill>
                <a:schemeClr val="accent6"/>
              </a:solidFill>
            </a:endParaRPr>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23</a:t>
            </a:fld>
            <a:endParaRPr lang="en-US"/>
          </a:p>
        </p:txBody>
      </p:sp>
    </p:spTree>
    <p:extLst>
      <p:ext uri="{BB962C8B-B14F-4D97-AF65-F5344CB8AC3E}">
        <p14:creationId xmlns:p14="http://schemas.microsoft.com/office/powerpoint/2010/main" val="2936201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 to touch in particular on a sub-section of adaptation, Nature-Based Solutions. </a:t>
            </a:r>
          </a:p>
        </p:txBody>
      </p:sp>
      <p:sp>
        <p:nvSpPr>
          <p:cNvPr id="4" name="Slide Number Placeholder 3"/>
          <p:cNvSpPr>
            <a:spLocks noGrp="1"/>
          </p:cNvSpPr>
          <p:nvPr>
            <p:ph type="sldNum" sz="quarter" idx="5"/>
          </p:nvPr>
        </p:nvSpPr>
        <p:spPr/>
        <p:txBody>
          <a:bodyPr/>
          <a:lstStyle/>
          <a:p>
            <a:fld id="{01DA631F-05B4-45E6-B313-F7B3A8559F0B}" type="slidenum">
              <a:rPr lang="en-US" smtClean="0"/>
              <a:t>24</a:t>
            </a:fld>
            <a:endParaRPr lang="en-US"/>
          </a:p>
        </p:txBody>
      </p:sp>
    </p:spTree>
    <p:extLst>
      <p:ext uri="{BB962C8B-B14F-4D97-AF65-F5344CB8AC3E}">
        <p14:creationId xmlns:p14="http://schemas.microsoft.com/office/powerpoint/2010/main" val="1912619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rPr>
              <a:t>Nature Based Solutions (“</a:t>
            </a:r>
            <a:r>
              <a:rPr lang="en-GB" sz="1200" dirty="0" err="1">
                <a:effectLst/>
              </a:rPr>
              <a:t>NbS</a:t>
            </a:r>
            <a:r>
              <a:rPr lang="en-GB" sz="1200" dirty="0">
                <a:effectLst/>
              </a:rPr>
              <a:t>”)</a:t>
            </a:r>
            <a:r>
              <a:rPr lang="en-GB" sz="1200" dirty="0"/>
              <a:t> are </a:t>
            </a:r>
            <a:r>
              <a:rPr lang="en-GB" sz="1200" dirty="0">
                <a:effectLst/>
              </a:rPr>
              <a:t>“actions to protect, conserve, restore, sustainably use and manage natural or modified terrestrial, freshwater, coastal and marine ecosystems, which address social, economic and environmental challenges effectively and adaptively, while simultaneously providing human well-being, ecosystem services and resilience and biodiversity benefits” (UNEP,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rPr>
              <a:t>Essentially, nature based solutions take the best adaptation benefits from nature and apply them to human problems.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25</a:t>
            </a:fld>
            <a:endParaRPr lang="en-US"/>
          </a:p>
        </p:txBody>
      </p:sp>
    </p:spTree>
    <p:extLst>
      <p:ext uri="{BB962C8B-B14F-4D97-AF65-F5344CB8AC3E}">
        <p14:creationId xmlns:p14="http://schemas.microsoft.com/office/powerpoint/2010/main" val="1071693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examples showing the range of what Nature Based solutions can offer: </a:t>
            </a:r>
          </a:p>
          <a:p>
            <a:endParaRPr lang="en-US" dirty="0"/>
          </a:p>
          <a:p>
            <a:r>
              <a:rPr lang="en-US" dirty="0"/>
              <a:t>From Green buildings which use vegetation on roofs or walls to reduce thermal inefficiency, to eco-system-based rainwater collection </a:t>
            </a:r>
            <a:r>
              <a:rPr lang="en-US" dirty="0" err="1"/>
              <a:t>ehiwch</a:t>
            </a:r>
            <a:r>
              <a:rPr lang="en-US" dirty="0"/>
              <a:t> reduces the need for </a:t>
            </a:r>
            <a:r>
              <a:rPr lang="en-GB" sz="1200" kern="1200" dirty="0">
                <a:solidFill>
                  <a:schemeClr val="dk1"/>
                </a:solidFill>
                <a:effectLst/>
                <a:latin typeface="+mn-lt"/>
                <a:ea typeface="+mn-ea"/>
                <a:cs typeface="+mn-cs"/>
              </a:rPr>
              <a:t>need for chemical inputs into water systems. </a:t>
            </a:r>
          </a:p>
          <a:p>
            <a:endParaRPr lang="en-GB" sz="1200" kern="1200" dirty="0">
              <a:solidFill>
                <a:schemeClr val="dk1"/>
              </a:solidFill>
              <a:effectLst/>
              <a:latin typeface="+mn-lt"/>
              <a:ea typeface="+mn-ea"/>
              <a:cs typeface="+mn-cs"/>
            </a:endParaRPr>
          </a:p>
          <a:p>
            <a:r>
              <a:rPr lang="en-GB" sz="1200" b="0" kern="1200" dirty="0">
                <a:solidFill>
                  <a:schemeClr val="dk1"/>
                </a:solidFill>
                <a:effectLst/>
                <a:latin typeface="+mn-lt"/>
                <a:ea typeface="+mn-ea"/>
                <a:cs typeface="+mn-cs"/>
              </a:rPr>
              <a:t>Most relevant to this masterclass – and which will be dug into in more detail – are nature-based solutions for Natural hazard protection – for instance restoring,  modifying or using natural landscapes to reduce or  mitigate the impacts of flooding. The </a:t>
            </a:r>
            <a:r>
              <a:rPr lang="en-GB" sz="1200" b="0" kern="1200" dirty="0" err="1">
                <a:solidFill>
                  <a:schemeClr val="dk1"/>
                </a:solidFill>
                <a:effectLst/>
                <a:latin typeface="+mn-lt"/>
                <a:ea typeface="+mn-ea"/>
                <a:cs typeface="+mn-cs"/>
              </a:rPr>
              <a:t>oibvious</a:t>
            </a:r>
            <a:r>
              <a:rPr lang="en-GB" sz="1200" b="0" kern="1200" dirty="0">
                <a:solidFill>
                  <a:schemeClr val="dk1"/>
                </a:solidFill>
                <a:effectLst/>
                <a:latin typeface="+mn-lt"/>
                <a:ea typeface="+mn-ea"/>
                <a:cs typeface="+mn-cs"/>
              </a:rPr>
              <a:t> example for this is mangrove forests, which can reduce the need for artificial flood defences. </a:t>
            </a:r>
            <a:endParaRPr lang="en-US" b="0" dirty="0"/>
          </a:p>
        </p:txBody>
      </p:sp>
      <p:sp>
        <p:nvSpPr>
          <p:cNvPr id="4" name="Slide Number Placeholder 3"/>
          <p:cNvSpPr>
            <a:spLocks noGrp="1"/>
          </p:cNvSpPr>
          <p:nvPr>
            <p:ph type="sldNum" sz="quarter" idx="5"/>
          </p:nvPr>
        </p:nvSpPr>
        <p:spPr/>
        <p:txBody>
          <a:bodyPr/>
          <a:lstStyle/>
          <a:p>
            <a:fld id="{01DA631F-05B4-45E6-B313-F7B3A8559F0B}" type="slidenum">
              <a:rPr lang="en-US" smtClean="0"/>
              <a:t>26</a:t>
            </a:fld>
            <a:endParaRPr lang="en-US"/>
          </a:p>
        </p:txBody>
      </p:sp>
    </p:spTree>
    <p:extLst>
      <p:ext uri="{BB962C8B-B14F-4D97-AF65-F5344CB8AC3E}">
        <p14:creationId xmlns:p14="http://schemas.microsoft.com/office/powerpoint/2010/main" val="1214619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trends do we see in the financing of Nature based solutions? </a:t>
            </a:r>
          </a:p>
          <a:p>
            <a:endParaRPr lang="en-US" dirty="0"/>
          </a:p>
          <a:p>
            <a:r>
              <a:rPr lang="en-US" dirty="0"/>
              <a:t>So – in line with other adaptation finance trends, the majority of financing comes from public sources. </a:t>
            </a:r>
          </a:p>
          <a:p>
            <a:endParaRPr lang="en-US" dirty="0"/>
          </a:p>
          <a:p>
            <a:r>
              <a:rPr lang="en-US" dirty="0"/>
              <a:t>And while there is currently limited nature based solution investment for infrastructure, this is on the rise. </a:t>
            </a:r>
          </a:p>
        </p:txBody>
      </p:sp>
      <p:sp>
        <p:nvSpPr>
          <p:cNvPr id="4" name="Slide Number Placeholder 3"/>
          <p:cNvSpPr>
            <a:spLocks noGrp="1"/>
          </p:cNvSpPr>
          <p:nvPr>
            <p:ph type="sldNum" sz="quarter" idx="5"/>
          </p:nvPr>
        </p:nvSpPr>
        <p:spPr/>
        <p:txBody>
          <a:bodyPr/>
          <a:lstStyle/>
          <a:p>
            <a:fld id="{01DA631F-05B4-45E6-B313-F7B3A8559F0B}" type="slidenum">
              <a:rPr lang="en-US" smtClean="0"/>
              <a:t>27</a:t>
            </a:fld>
            <a:endParaRPr lang="en-US"/>
          </a:p>
        </p:txBody>
      </p:sp>
    </p:spTree>
    <p:extLst>
      <p:ext uri="{BB962C8B-B14F-4D97-AF65-F5344CB8AC3E}">
        <p14:creationId xmlns:p14="http://schemas.microsoft.com/office/powerpoint/2010/main" val="3873952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Nature based solutions are financed through a variety of different instruments. </a:t>
            </a:r>
          </a:p>
          <a:p>
            <a:endParaRPr lang="en-US" dirty="0"/>
          </a:p>
          <a:p>
            <a:r>
              <a:rPr lang="en-US" dirty="0"/>
              <a:t>There’s an excellent report by GCA on this which we will share after the masterclass. </a:t>
            </a:r>
          </a:p>
        </p:txBody>
      </p:sp>
      <p:sp>
        <p:nvSpPr>
          <p:cNvPr id="4" name="Slide Number Placeholder 3"/>
          <p:cNvSpPr>
            <a:spLocks noGrp="1"/>
          </p:cNvSpPr>
          <p:nvPr>
            <p:ph type="sldNum" sz="quarter" idx="5"/>
          </p:nvPr>
        </p:nvSpPr>
        <p:spPr/>
        <p:txBody>
          <a:bodyPr/>
          <a:lstStyle/>
          <a:p>
            <a:fld id="{01DA631F-05B4-45E6-B313-F7B3A8559F0B}" type="slidenum">
              <a:rPr lang="en-US" smtClean="0"/>
              <a:t>28</a:t>
            </a:fld>
            <a:endParaRPr lang="en-US"/>
          </a:p>
        </p:txBody>
      </p:sp>
    </p:spTree>
    <p:extLst>
      <p:ext uri="{BB962C8B-B14F-4D97-AF65-F5344CB8AC3E}">
        <p14:creationId xmlns:p14="http://schemas.microsoft.com/office/powerpoint/2010/main" val="2557831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Nature based solutions are financed through a variety of different instruments. </a:t>
            </a:r>
          </a:p>
          <a:p>
            <a:endParaRPr lang="en-US" dirty="0"/>
          </a:p>
          <a:p>
            <a:r>
              <a:rPr lang="en-US" dirty="0"/>
              <a:t>There’s an excellent report by GCA on this which we will share after the masterclass. </a:t>
            </a:r>
          </a:p>
          <a:p>
            <a:endParaRPr lang="en-US" dirty="0"/>
          </a:p>
          <a:p>
            <a:pPr marL="285750" indent="-285750">
              <a:buFont typeface="Arial" panose="020B0604020202020204" pitchFamily="34" charset="0"/>
              <a:buChar char="•"/>
            </a:pPr>
            <a:r>
              <a:rPr lang="en-US" dirty="0"/>
              <a:t>But </a:t>
            </a:r>
            <a:r>
              <a:rPr lang="en-US" b="0" dirty="0"/>
              <a:t>particularly for infrastructure, grant and debt-based instruments are common, with the real benefits coming from reduced costs over time, particularly </a:t>
            </a:r>
            <a:r>
              <a:rPr lang="en-GB" sz="1200" b="0" dirty="0">
                <a:solidFill>
                  <a:srgbClr val="0A5EB7"/>
                </a:solidFill>
                <a:effectLst/>
                <a:latin typeface="Roboto" panose="02000000000000000000" pitchFamily="2" charset="0"/>
              </a:rPr>
              <a:t>reduced risk of costly repairs and downtimes, reduction in costs associated with disaster response, emergency repairs, and potential legal liabilities. </a:t>
            </a:r>
            <a:endParaRPr lang="en-US" b="0" dirty="0"/>
          </a:p>
        </p:txBody>
      </p:sp>
      <p:sp>
        <p:nvSpPr>
          <p:cNvPr id="4" name="Slide Number Placeholder 3"/>
          <p:cNvSpPr>
            <a:spLocks noGrp="1"/>
          </p:cNvSpPr>
          <p:nvPr>
            <p:ph type="sldNum" sz="quarter" idx="5"/>
          </p:nvPr>
        </p:nvSpPr>
        <p:spPr/>
        <p:txBody>
          <a:bodyPr/>
          <a:lstStyle/>
          <a:p>
            <a:fld id="{01DA631F-05B4-45E6-B313-F7B3A8559F0B}" type="slidenum">
              <a:rPr lang="en-US" smtClean="0"/>
              <a:t>29</a:t>
            </a:fld>
            <a:endParaRPr lang="en-US"/>
          </a:p>
        </p:txBody>
      </p:sp>
    </p:spTree>
    <p:extLst>
      <p:ext uri="{BB962C8B-B14F-4D97-AF65-F5344CB8AC3E}">
        <p14:creationId xmlns:p14="http://schemas.microsoft.com/office/powerpoint/2010/main" val="3913063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look at the case study of Climate Investor 2. </a:t>
            </a:r>
          </a:p>
          <a:p>
            <a:endParaRPr lang="en-US" dirty="0"/>
          </a:p>
          <a:p>
            <a:r>
              <a:rPr lang="en-US" dirty="0"/>
              <a:t>This fund </a:t>
            </a:r>
            <a:r>
              <a:rPr lang="en-GB" sz="1200" dirty="0">
                <a:effectLst/>
              </a:rPr>
              <a:t>is made up of three funds, targeting different project stages. Each stage is designed to allow for the maturation of a project through the different funds. </a:t>
            </a:r>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30</a:t>
            </a:fld>
            <a:endParaRPr lang="en-US"/>
          </a:p>
        </p:txBody>
      </p:sp>
    </p:spTree>
    <p:extLst>
      <p:ext uri="{BB962C8B-B14F-4D97-AF65-F5344CB8AC3E}">
        <p14:creationId xmlns:p14="http://schemas.microsoft.com/office/powerpoint/2010/main" val="40246244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an investment from the funds is </a:t>
            </a:r>
            <a:r>
              <a:rPr lang="en-GB" sz="1200" dirty="0"/>
              <a:t>the Xylo Group, a biomass-to-energy project developer with a pipeline of opportunities to generate renewable energy to the corporate and industrial market in Uganda, Tanzania and Zambia. </a:t>
            </a:r>
          </a:p>
          <a:p>
            <a:endParaRPr lang="en-GB" sz="1200" dirty="0"/>
          </a:p>
          <a:p>
            <a:r>
              <a:rPr lang="en-GB" sz="1200" dirty="0"/>
              <a:t>Jinja Combined Heat and Power (CHP) Project is the first of these projects . </a:t>
            </a:r>
          </a:p>
          <a:p>
            <a:endParaRPr lang="en-GB" sz="1200" dirty="0"/>
          </a:p>
          <a:p>
            <a:r>
              <a:rPr lang="en-GB" sz="1200" dirty="0"/>
              <a:t>Overall, this project will provide 15 GWh/year of renewable energy, totalling almost 50,000 tons of avoided CO2 equivalent per year. </a:t>
            </a:r>
          </a:p>
          <a:p>
            <a:endParaRPr lang="en-GB" sz="1200" dirty="0"/>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31</a:t>
            </a:fld>
            <a:endParaRPr lang="en-US"/>
          </a:p>
        </p:txBody>
      </p:sp>
    </p:spTree>
    <p:extLst>
      <p:ext uri="{BB962C8B-B14F-4D97-AF65-F5344CB8AC3E}">
        <p14:creationId xmlns:p14="http://schemas.microsoft.com/office/powerpoint/2010/main" val="327566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GCA representative to present. </a:t>
            </a:r>
            <a:endParaRPr lang="LID4096"/>
          </a:p>
        </p:txBody>
      </p:sp>
      <p:sp>
        <p:nvSpPr>
          <p:cNvPr id="4" name="Slide Number Placeholder 3"/>
          <p:cNvSpPr>
            <a:spLocks noGrp="1"/>
          </p:cNvSpPr>
          <p:nvPr>
            <p:ph type="sldNum" sz="quarter" idx="5"/>
          </p:nvPr>
        </p:nvSpPr>
        <p:spPr/>
        <p:txBody>
          <a:bodyPr/>
          <a:lstStyle/>
          <a:p>
            <a:fld id="{7A29B065-3344-4F75-A2DA-A2C27FEF4B87}" type="slidenum">
              <a:rPr lang="nl-NL" smtClean="0"/>
              <a:pPr/>
              <a:t>32</a:t>
            </a:fld>
            <a:endParaRPr lang="nl-NL"/>
          </a:p>
        </p:txBody>
      </p:sp>
    </p:spTree>
    <p:extLst>
      <p:ext uri="{BB962C8B-B14F-4D97-AF65-F5344CB8AC3E}">
        <p14:creationId xmlns:p14="http://schemas.microsoft.com/office/powerpoint/2010/main" val="2619938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Funding = </a:t>
            </a:r>
            <a:r>
              <a:rPr lang="en-US" sz="1200" b="0" i="0" kern="1200" dirty="0">
                <a:solidFill>
                  <a:schemeClr val="tx1"/>
                </a:solidFill>
                <a:effectLst/>
                <a:latin typeface="+mn-lt"/>
                <a:ea typeface="+mn-ea"/>
                <a:cs typeface="+mn-cs"/>
              </a:rPr>
              <a:t>How a project will ultimately be paid for (e.g., through user fees, carbon credits, grants)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Financing = Who provides the upfront capital, often with the expectation of a return on investment.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the PPP space, project preparation funding often comes from national or regional project preparation funds, whereas implementation may be funded by equity investors or debt providers. </a:t>
            </a:r>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5</a:t>
            </a:fld>
            <a:endParaRPr lang="en-US"/>
          </a:p>
        </p:txBody>
      </p:sp>
    </p:spTree>
    <p:extLst>
      <p:ext uri="{BB962C8B-B14F-4D97-AF65-F5344CB8AC3E}">
        <p14:creationId xmlns:p14="http://schemas.microsoft.com/office/powerpoint/2010/main" val="36450183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GCA representative to present. </a:t>
            </a:r>
            <a:endParaRPr lang="LID4096"/>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33</a:t>
            </a:fld>
            <a:endParaRPr lang="en-US"/>
          </a:p>
        </p:txBody>
      </p:sp>
    </p:spTree>
    <p:extLst>
      <p:ext uri="{BB962C8B-B14F-4D97-AF65-F5344CB8AC3E}">
        <p14:creationId xmlns:p14="http://schemas.microsoft.com/office/powerpoint/2010/main" val="361862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GCA representative to present. </a:t>
            </a:r>
            <a:endParaRPr lang="LID4096"/>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34</a:t>
            </a:fld>
            <a:endParaRPr lang="en-US"/>
          </a:p>
        </p:txBody>
      </p:sp>
    </p:spTree>
    <p:extLst>
      <p:ext uri="{BB962C8B-B14F-4D97-AF65-F5344CB8AC3E}">
        <p14:creationId xmlns:p14="http://schemas.microsoft.com/office/powerpoint/2010/main" val="176667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GCA representative to present. </a:t>
            </a:r>
            <a:endParaRPr lang="LID4096"/>
          </a:p>
          <a:p>
            <a:endParaRPr lang="en-NL"/>
          </a:p>
        </p:txBody>
      </p:sp>
      <p:sp>
        <p:nvSpPr>
          <p:cNvPr id="4" name="Slide Number Placeholder 3"/>
          <p:cNvSpPr>
            <a:spLocks noGrp="1"/>
          </p:cNvSpPr>
          <p:nvPr>
            <p:ph type="sldNum" sz="quarter" idx="5"/>
          </p:nvPr>
        </p:nvSpPr>
        <p:spPr/>
        <p:txBody>
          <a:bodyPr/>
          <a:lstStyle/>
          <a:p>
            <a:fld id="{7A29B065-3344-4F75-A2DA-A2C27FEF4B87}" type="slidenum">
              <a:rPr lang="nl-NL" smtClean="0"/>
              <a:pPr/>
              <a:t>35</a:t>
            </a:fld>
            <a:endParaRPr lang="nl-NL"/>
          </a:p>
        </p:txBody>
      </p:sp>
    </p:spTree>
    <p:extLst>
      <p:ext uri="{BB962C8B-B14F-4D97-AF65-F5344CB8AC3E}">
        <p14:creationId xmlns:p14="http://schemas.microsoft.com/office/powerpoint/2010/main" val="23294993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36</a:t>
            </a:fld>
            <a:endParaRPr lang="en-US"/>
          </a:p>
        </p:txBody>
      </p:sp>
    </p:spTree>
    <p:extLst>
      <p:ext uri="{BB962C8B-B14F-4D97-AF65-F5344CB8AC3E}">
        <p14:creationId xmlns:p14="http://schemas.microsoft.com/office/powerpoint/2010/main" val="25172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our major takeaways here?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Manage financial risks from climate for investors by incorporating long-term resilience in infrastructure projects!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Appeal to investors by emphasizing climate relevancy of the PPP!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up project preparation facilities to create more well-developed investment opportunities for climate resilient PPPs!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Use DFI assistance to enable investments in the upstream phase of project preparation and in managing the risks in the implementation!</a:t>
            </a:r>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37</a:t>
            </a:fld>
            <a:endParaRPr lang="en-US"/>
          </a:p>
        </p:txBody>
      </p:sp>
    </p:spTree>
    <p:extLst>
      <p:ext uri="{BB962C8B-B14F-4D97-AF65-F5344CB8AC3E}">
        <p14:creationId xmlns:p14="http://schemas.microsoft.com/office/powerpoint/2010/main" val="911324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Funders and financiers may have different appetites when it comes to project preparation and implementation. </a:t>
            </a:r>
          </a:p>
          <a:p>
            <a:endParaRPr lang="en-US" sz="1200" b="0" dirty="0"/>
          </a:p>
          <a:p>
            <a:r>
              <a:rPr lang="en-US" sz="1200" b="0" dirty="0"/>
              <a:t>There is </a:t>
            </a:r>
            <a:r>
              <a:rPr lang="en-GB" sz="1200" b="0" dirty="0"/>
              <a:t>currently not enough funds available for PPP project preparation. Few investors are willing to invest in lengthy preparation processes with uncertain outcomes – especially given that o</a:t>
            </a:r>
            <a:r>
              <a:rPr lang="en-US" sz="1200" b="0" dirty="0" err="1"/>
              <a:t>nly</a:t>
            </a:r>
            <a:r>
              <a:rPr lang="en-US" sz="1200" b="0" dirty="0"/>
              <a:t> 10% of infrastructure projects in Africa make it to the financial close stage. </a:t>
            </a:r>
          </a:p>
          <a:p>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Conversely, there is </a:t>
            </a:r>
            <a:r>
              <a:rPr lang="en-GB" sz="1200" b="0" dirty="0"/>
              <a:t>high demand for well-structured projects from financiers and other investors – but few projects to meet that demand! </a:t>
            </a:r>
          </a:p>
          <a:p>
            <a:endParaRPr lang="en-US" sz="1200" dirty="0"/>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6</a:t>
            </a:fld>
            <a:endParaRPr lang="en-US"/>
          </a:p>
        </p:txBody>
      </p:sp>
    </p:spTree>
    <p:extLst>
      <p:ext uri="{BB962C8B-B14F-4D97-AF65-F5344CB8AC3E}">
        <p14:creationId xmlns:p14="http://schemas.microsoft.com/office/powerpoint/2010/main" val="934113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1210734" y="720547"/>
            <a:ext cx="4895426" cy="3599412"/>
          </a:xfrm>
          <a:prstGeom prst="rect">
            <a:avLst/>
          </a:prstGeom>
          <a:solidFill>
            <a:srgbClr val="FFFFFF"/>
          </a:solid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6442" tIns="48221" rIns="96442" bIns="48221" anchor="ctr"/>
          <a:lstStyle/>
          <a:p>
            <a:endParaRPr lang="en-US"/>
          </a:p>
        </p:txBody>
      </p:sp>
      <p:sp>
        <p:nvSpPr>
          <p:cNvPr id="84995" name="Text Box 3"/>
          <p:cNvSpPr txBox="1">
            <a:spLocks noGrp="1" noChangeArrowheads="1"/>
          </p:cNvSpPr>
          <p:nvPr>
            <p:ph type="body"/>
          </p:nvPr>
        </p:nvSpPr>
        <p:spPr>
          <a:xfrm>
            <a:off x="975361" y="4560695"/>
            <a:ext cx="5362787" cy="4318298"/>
          </a:xfrm>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r>
              <a:rPr lang="en-US" dirty="0"/>
              <a:t>Here are some different financing modes. I’ll give you a moment to familiarize yourself with them. </a:t>
            </a:r>
          </a:p>
          <a:p>
            <a:endParaRPr lang="en-US" dirty="0"/>
          </a:p>
          <a:p>
            <a:r>
              <a:rPr lang="en-US" dirty="0"/>
              <a:t>Remember – financing comes with the expectation of repayment as a reward for taking the risk of capital outlay. </a:t>
            </a:r>
          </a:p>
        </p:txBody>
      </p:sp>
    </p:spTree>
    <p:extLst>
      <p:ext uri="{BB962C8B-B14F-4D97-AF65-F5344CB8AC3E}">
        <p14:creationId xmlns:p14="http://schemas.microsoft.com/office/powerpoint/2010/main" val="264357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Funding </a:t>
            </a:r>
            <a:r>
              <a:rPr lang="en-US" sz="1200" b="0" i="0" kern="1200" dirty="0">
                <a:solidFill>
                  <a:schemeClr val="tx1"/>
                </a:solidFill>
                <a:effectLst/>
                <a:latin typeface="+mn-lt"/>
                <a:ea typeface="+mn-ea"/>
                <a:cs typeface="+mn-cs"/>
              </a:rPr>
              <a:t>describes how a project will ultimately be paid for.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There are many different models for this – mostly affected by the general willingness to pay of the population in question. </a:t>
            </a:r>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8</a:t>
            </a:fld>
            <a:endParaRPr lang="en-US"/>
          </a:p>
        </p:txBody>
      </p:sp>
    </p:spTree>
    <p:extLst>
      <p:ext uri="{BB962C8B-B14F-4D97-AF65-F5344CB8AC3E}">
        <p14:creationId xmlns:p14="http://schemas.microsoft.com/office/powerpoint/2010/main" val="2437621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project developer, there are man different factors to consider when it comes to resource mobilization. </a:t>
            </a:r>
          </a:p>
        </p:txBody>
      </p:sp>
      <p:sp>
        <p:nvSpPr>
          <p:cNvPr id="4" name="Slide Number Placeholder 3"/>
          <p:cNvSpPr>
            <a:spLocks noGrp="1"/>
          </p:cNvSpPr>
          <p:nvPr>
            <p:ph type="sldNum" sz="quarter" idx="5"/>
          </p:nvPr>
        </p:nvSpPr>
        <p:spPr/>
        <p:txBody>
          <a:bodyPr/>
          <a:lstStyle/>
          <a:p>
            <a:fld id="{01DA631F-05B4-45E6-B313-F7B3A8559F0B}" type="slidenum">
              <a:rPr lang="en-US" smtClean="0"/>
              <a:t>9</a:t>
            </a:fld>
            <a:endParaRPr lang="en-US"/>
          </a:p>
        </p:txBody>
      </p:sp>
    </p:spTree>
    <p:extLst>
      <p:ext uri="{BB962C8B-B14F-4D97-AF65-F5344CB8AC3E}">
        <p14:creationId xmlns:p14="http://schemas.microsoft.com/office/powerpoint/2010/main" val="3921635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dig into financing for climate resilient PPPs, I want to dig into the climate finance landscape more generally. </a:t>
            </a:r>
          </a:p>
        </p:txBody>
      </p:sp>
      <p:sp>
        <p:nvSpPr>
          <p:cNvPr id="4" name="Slide Number Placeholder 3"/>
          <p:cNvSpPr>
            <a:spLocks noGrp="1"/>
          </p:cNvSpPr>
          <p:nvPr>
            <p:ph type="sldNum" sz="quarter" idx="5"/>
          </p:nvPr>
        </p:nvSpPr>
        <p:spPr/>
        <p:txBody>
          <a:bodyPr/>
          <a:lstStyle/>
          <a:p>
            <a:fld id="{01DA631F-05B4-45E6-B313-F7B3A8559F0B}" type="slidenum">
              <a:rPr lang="en-US" smtClean="0"/>
              <a:t>10</a:t>
            </a:fld>
            <a:endParaRPr lang="en-US"/>
          </a:p>
        </p:txBody>
      </p:sp>
    </p:spTree>
    <p:extLst>
      <p:ext uri="{BB962C8B-B14F-4D97-AF65-F5344CB8AC3E}">
        <p14:creationId xmlns:p14="http://schemas.microsoft.com/office/powerpoint/2010/main" val="3902456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sure many of you were watching the COP29 developments– particularly the negotiations on a new global settlement for climate finance -  very closely. </a:t>
            </a:r>
          </a:p>
          <a:p>
            <a:endParaRPr lang="en-US" dirty="0"/>
          </a:p>
          <a:p>
            <a:r>
              <a:rPr lang="en-US" dirty="0"/>
              <a:t>The picture is mixed. While 2024 was a bumper year for climate finance flows to Africa, is still lags hugely behind other regions.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a:t>
            </a:r>
            <a:r>
              <a:rPr lang="en-GB" sz="1200" dirty="0">
                <a:ea typeface="Roboto"/>
              </a:rPr>
              <a:t>the share of adaptation investment in Africa’s overall climate finance flows remains higher than in other regions. Adaptation solutions received 32% of Africa’s total while the share elsewhere ranged between 1% and 14%.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a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a typeface="Roboto"/>
              </a:rPr>
              <a:t>The main takeaway I’d like you to take from this slide is despite energy around catalysing private sector investment into climate, the major sources remain </a:t>
            </a:r>
            <a:r>
              <a:rPr lang="en-US" sz="1200" dirty="0">
                <a:ea typeface="Roboto"/>
              </a:rPr>
              <a:t>multilateral DFIs, governments and bilateral DFIs, who are by far the largest investors.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a typeface="Robot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a typeface="Roboto"/>
              </a:rPr>
              <a:t>And while the ramp up in climate finance isn’t nearly as fast as needed, well-designed and bankable projects are able to attract significant amounts of adaptation finance. </a:t>
            </a:r>
            <a:endParaRPr lang="en-US" sz="1200" dirty="0"/>
          </a:p>
          <a:p>
            <a:endParaRPr lang="en-US" dirty="0"/>
          </a:p>
          <a:p>
            <a:endParaRPr lang="en-US" dirty="0"/>
          </a:p>
        </p:txBody>
      </p:sp>
      <p:sp>
        <p:nvSpPr>
          <p:cNvPr id="4" name="Slide Number Placeholder 3"/>
          <p:cNvSpPr>
            <a:spLocks noGrp="1"/>
          </p:cNvSpPr>
          <p:nvPr>
            <p:ph type="sldNum" sz="quarter" idx="5"/>
          </p:nvPr>
        </p:nvSpPr>
        <p:spPr/>
        <p:txBody>
          <a:bodyPr/>
          <a:lstStyle/>
          <a:p>
            <a:fld id="{01DA631F-05B4-45E6-B313-F7B3A8559F0B}" type="slidenum">
              <a:rPr lang="en-US" smtClean="0"/>
              <a:t>11</a:t>
            </a:fld>
            <a:endParaRPr lang="en-US"/>
          </a:p>
        </p:txBody>
      </p:sp>
    </p:spTree>
    <p:extLst>
      <p:ext uri="{BB962C8B-B14F-4D97-AF65-F5344CB8AC3E}">
        <p14:creationId xmlns:p14="http://schemas.microsoft.com/office/powerpoint/2010/main" val="302322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4" name="Picture 3" descr="A close up of a logo&#10;&#10;Description automatically generated">
            <a:extLst>
              <a:ext uri="{FF2B5EF4-FFF2-40B4-BE49-F238E27FC236}">
                <a16:creationId xmlns:a16="http://schemas.microsoft.com/office/drawing/2014/main" id="{1B2BB85E-759D-CD65-E930-A621EF1ACC6D}"/>
              </a:ext>
            </a:extLst>
          </p:cNvPr>
          <p:cNvPicPr>
            <a:picLocks noChangeAspect="1"/>
          </p:cNvPicPr>
          <p:nvPr userDrawn="1"/>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581430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2943777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6850296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black and white logo&#10;&#10;Description automatically generated">
            <a:extLst>
              <a:ext uri="{FF2B5EF4-FFF2-40B4-BE49-F238E27FC236}">
                <a16:creationId xmlns:a16="http://schemas.microsoft.com/office/drawing/2014/main" id="{D56374CE-99D8-F368-BB89-25CD1BEC01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03945" y="2886662"/>
            <a:ext cx="2784109" cy="1084676"/>
          </a:xfrm>
          <a:prstGeom prst="rect">
            <a:avLst/>
          </a:prstGeom>
        </p:spPr>
      </p:pic>
    </p:spTree>
    <p:extLst>
      <p:ext uri="{BB962C8B-B14F-4D97-AF65-F5344CB8AC3E}">
        <p14:creationId xmlns:p14="http://schemas.microsoft.com/office/powerpoint/2010/main" val="29023174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733893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DA668-54A6-39DF-70F4-32612C83E6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BC68C3-D471-3196-814F-E7DDAF0F1B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7CE60C-9DA1-4216-E7AB-C65C4874C202}"/>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AC945F22-D2E2-F25F-48AD-9FEAD94619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ECCDDC-FB13-C999-B480-60FA3BEB3B0C}"/>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2767540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FBAE5-E9D4-E327-F996-01D2FFFAD8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7F3E3E-91BC-625C-62C4-A821F88EC1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A0BC12-E005-7FA7-E0AD-E46EAACA5F6C}"/>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9FD4C6AD-095C-4E90-89D6-75F80E9A1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D6CA34-9642-194C-49AD-2F411DF9B310}"/>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2593165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49770-CEDE-5E71-55BB-447B778A4CF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E9DD36-6128-B228-A81C-83702B9DFB1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998268-613C-D826-5F3E-7280893B6489}"/>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6D69E149-B0E9-FBA7-3069-41346F52A6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DFE504-146E-A7A2-F253-23F8B5EC6150}"/>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447152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5E15C-135A-3AD8-6828-617B73286D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DED97-49D6-18D2-A887-E9050F1A853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0D8B83-ACFD-445C-8183-48A5BD5D6E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53A0E0D-685B-D882-0F18-C42715BD5A4B}"/>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6" name="Footer Placeholder 5">
            <a:extLst>
              <a:ext uri="{FF2B5EF4-FFF2-40B4-BE49-F238E27FC236}">
                <a16:creationId xmlns:a16="http://schemas.microsoft.com/office/drawing/2014/main" id="{BB5103BB-344E-11A1-2928-A0212F83C3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9A5ED8-D867-7B03-FB99-099C859C334E}"/>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18858954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F1296-779B-A64F-6EDF-828181C50D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7EEA28-C19E-0552-ADF8-06F473F9AF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C7189D-F7B2-91C8-DBEF-6C4D33546C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711DEC-C963-DBEA-6DB8-44F6D99F7F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3DC870-2746-7AF0-8AE3-B63EFD234DB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89D15F-2BF0-BF82-E8A3-A9E8E66BD5D9}"/>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8" name="Footer Placeholder 7">
            <a:extLst>
              <a:ext uri="{FF2B5EF4-FFF2-40B4-BE49-F238E27FC236}">
                <a16:creationId xmlns:a16="http://schemas.microsoft.com/office/drawing/2014/main" id="{1E8BDACC-13C5-7C10-2895-7AAAA2E2ED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AB37A9-2CCE-506E-9E65-00A836A93E22}"/>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2719890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54A43-0EDC-EE8F-63D9-86B671E98CF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CA6791-E14B-74C3-556F-13D725F0053D}"/>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4" name="Footer Placeholder 3">
            <a:extLst>
              <a:ext uri="{FF2B5EF4-FFF2-40B4-BE49-F238E27FC236}">
                <a16:creationId xmlns:a16="http://schemas.microsoft.com/office/drawing/2014/main" id="{B92619F0-8AE9-5E09-283A-712969EA8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C31E5C-4963-2A34-0BD2-BA17747698AF}"/>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362991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099216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7EE5FC-4594-35AA-0C90-88D88AA63040}"/>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3" name="Footer Placeholder 2">
            <a:extLst>
              <a:ext uri="{FF2B5EF4-FFF2-40B4-BE49-F238E27FC236}">
                <a16:creationId xmlns:a16="http://schemas.microsoft.com/office/drawing/2014/main" id="{335D27EB-A818-A069-8EC9-61B335AC543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DAD42E-9372-50EF-E542-409F8650E46F}"/>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981738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0D3DC-6919-4B11-7953-37CE2C59CC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FAF135-C915-3AE8-3F01-F347E32BD7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2F60A1-6B28-086B-7D62-DEAFB326CE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6E82C4-E36A-F298-EEAE-3975D1BFCB40}"/>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6" name="Footer Placeholder 5">
            <a:extLst>
              <a:ext uri="{FF2B5EF4-FFF2-40B4-BE49-F238E27FC236}">
                <a16:creationId xmlns:a16="http://schemas.microsoft.com/office/drawing/2014/main" id="{07C91558-F0CE-4182-6BE7-0B4F28836C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92C7B5-9737-EDC7-5EAF-FCCF1736CA75}"/>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32731209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D7123-1FCA-D767-F185-951B0BB0F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47E35F-3B1A-A251-395C-4B3842D3AA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7331BB-E159-A4CE-D026-88791AC54F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8201EA-866E-B429-CCAF-07B1E88FC6EF}"/>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6" name="Footer Placeholder 5">
            <a:extLst>
              <a:ext uri="{FF2B5EF4-FFF2-40B4-BE49-F238E27FC236}">
                <a16:creationId xmlns:a16="http://schemas.microsoft.com/office/drawing/2014/main" id="{4900DB66-E7DB-CC56-0CA3-EED893B2CA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BBACCF-C9E4-4171-C562-B5B24A4ECCD3}"/>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4294212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ADA35-5561-D01C-3AF5-DE527DBFF2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824C8A-6F1A-4322-CD34-2297FDCEE8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292839-6AE7-BF3F-F869-EBDFBC50665F}"/>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283147CD-A960-0847-A47C-DAD54DAE1C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2F408-AA23-33B3-4083-DE632C1A11B4}"/>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7166794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D16BF1-2043-DF43-558A-9C402B0FDE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12F6F8-9AD5-4570-BB19-093F5EF0E6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08ED29-9FA1-20F4-DEC1-909503DAFFAE}"/>
              </a:ext>
            </a:extLst>
          </p:cNvPr>
          <p:cNvSpPr>
            <a:spLocks noGrp="1"/>
          </p:cNvSpPr>
          <p:nvPr>
            <p:ph type="dt" sz="half" idx="10"/>
          </p:nvPr>
        </p:nvSpPr>
        <p:spPr/>
        <p:txBody>
          <a:body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3D4AC985-C780-813F-BC23-C801FEFD15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C1A9D5-F693-F562-DC12-76CAB336F4D3}"/>
              </a:ext>
            </a:extLst>
          </p:cNvPr>
          <p:cNvSpPr>
            <a:spLocks noGrp="1"/>
          </p:cNvSpPr>
          <p:nvPr>
            <p:ph type="sldNum" sz="quarter" idx="12"/>
          </p:nvPr>
        </p:nvSpPr>
        <p:spPr/>
        <p:txBody>
          <a:bodyPr/>
          <a:lstStyle/>
          <a:p>
            <a:fld id="{E17C2E6C-1B2C-4647-9497-2A67EF7C6370}" type="slidenum">
              <a:rPr lang="en-US" smtClean="0"/>
              <a:t>‹#›</a:t>
            </a:fld>
            <a:endParaRPr lang="en-US"/>
          </a:p>
        </p:txBody>
      </p:sp>
    </p:spTree>
    <p:extLst>
      <p:ext uri="{BB962C8B-B14F-4D97-AF65-F5344CB8AC3E}">
        <p14:creationId xmlns:p14="http://schemas.microsoft.com/office/powerpoint/2010/main" val="2336653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F9BD45DC-E67B-9CD8-063C-9DD9F1066DB4}"/>
              </a:ext>
            </a:extLst>
          </p:cNvPr>
          <p:cNvPicPr>
            <a:picLocks noChangeAspect="1"/>
          </p:cNvPicPr>
          <p:nvPr userDrawn="1"/>
        </p:nvPicPr>
        <p:blipFill>
          <a:blip r:embed="rId2"/>
          <a:stretch>
            <a:fillRect/>
          </a:stretch>
        </p:blipFill>
        <p:spPr>
          <a:xfrm>
            <a:off x="4873434" y="2953558"/>
            <a:ext cx="2445131" cy="950884"/>
          </a:xfrm>
          <a:prstGeom prst="rect">
            <a:avLst/>
          </a:prstGeom>
        </p:spPr>
      </p:pic>
    </p:spTree>
    <p:extLst>
      <p:ext uri="{BB962C8B-B14F-4D97-AF65-F5344CB8AC3E}">
        <p14:creationId xmlns:p14="http://schemas.microsoft.com/office/powerpoint/2010/main" val="7891412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3" name="Picture 2">
            <a:extLst>
              <a:ext uri="{FF2B5EF4-FFF2-40B4-BE49-F238E27FC236}">
                <a16:creationId xmlns:a16="http://schemas.microsoft.com/office/drawing/2014/main" id="{5A767405-8E36-EB92-98AA-01B832DBFE3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4" name="Picture 3" descr="University of Nairobi | International Livestock Research Institute">
            <a:extLst>
              <a:ext uri="{FF2B5EF4-FFF2-40B4-BE49-F238E27FC236}">
                <a16:creationId xmlns:a16="http://schemas.microsoft.com/office/drawing/2014/main" id="{EF47F713-0C37-6A8B-055D-38C62B6C7103}"/>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3429494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A8B19502-94EA-AEAF-B2EA-4B3A89A3BE0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5" name="Picture 4" descr="University of Nairobi | International Livestock Research Institute">
            <a:extLst>
              <a:ext uri="{FF2B5EF4-FFF2-40B4-BE49-F238E27FC236}">
                <a16:creationId xmlns:a16="http://schemas.microsoft.com/office/drawing/2014/main" id="{E613E8C3-CC3D-4FAE-1719-C89543760BDF}"/>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14587619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2" name="Picture 1" descr="University of Nairobi | International Livestock Research Institute">
            <a:extLst>
              <a:ext uri="{FF2B5EF4-FFF2-40B4-BE49-F238E27FC236}">
                <a16:creationId xmlns:a16="http://schemas.microsoft.com/office/drawing/2014/main" id="{442E0105-592B-69FD-467E-E475C741B439}"/>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15834216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4" name="Picture 3">
            <a:extLst>
              <a:ext uri="{FF2B5EF4-FFF2-40B4-BE49-F238E27FC236}">
                <a16:creationId xmlns:a16="http://schemas.microsoft.com/office/drawing/2014/main" id="{9F6477EE-6BFC-7131-F324-2C8022D0123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5" name="Picture 4" descr="University of Nairobi | International Livestock Research Institute">
            <a:extLst>
              <a:ext uri="{FF2B5EF4-FFF2-40B4-BE49-F238E27FC236}">
                <a16:creationId xmlns:a16="http://schemas.microsoft.com/office/drawing/2014/main" id="{8B3E3A63-3D17-5F9B-8BEC-756032EDE929}"/>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2947490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3" name="Picture 2">
            <a:extLst>
              <a:ext uri="{FF2B5EF4-FFF2-40B4-BE49-F238E27FC236}">
                <a16:creationId xmlns:a16="http://schemas.microsoft.com/office/drawing/2014/main" id="{5A767405-8E36-EB92-98AA-01B832DBFE3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40291321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3" name="Picture 2">
            <a:extLst>
              <a:ext uri="{FF2B5EF4-FFF2-40B4-BE49-F238E27FC236}">
                <a16:creationId xmlns:a16="http://schemas.microsoft.com/office/drawing/2014/main" id="{D846E10C-6FAA-B853-B7C9-98C8E1ECFF0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4" name="Picture 3" descr="University of Nairobi | International Livestock Research Institute">
            <a:extLst>
              <a:ext uri="{FF2B5EF4-FFF2-40B4-BE49-F238E27FC236}">
                <a16:creationId xmlns:a16="http://schemas.microsoft.com/office/drawing/2014/main" id="{0E6954BA-3C90-9D32-52B8-95C6135B0BB8}"/>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25673345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2" name="Picture 1">
            <a:extLst>
              <a:ext uri="{FF2B5EF4-FFF2-40B4-BE49-F238E27FC236}">
                <a16:creationId xmlns:a16="http://schemas.microsoft.com/office/drawing/2014/main" id="{361CD622-3B68-5D8D-91A5-D63A2393071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pic>
        <p:nvPicPr>
          <p:cNvPr id="4" name="Picture 3" descr="University of Nairobi | International Livestock Research Institute">
            <a:extLst>
              <a:ext uri="{FF2B5EF4-FFF2-40B4-BE49-F238E27FC236}">
                <a16:creationId xmlns:a16="http://schemas.microsoft.com/office/drawing/2014/main" id="{B4EAC7BA-F72E-FEF6-5996-94CCF29E5D3F}"/>
              </a:ext>
            </a:extLst>
          </p:cNvPr>
          <p:cNvPicPr>
            <a:picLocks noChangeAspect="1"/>
          </p:cNvPicPr>
          <p:nvPr userDrawn="1"/>
        </p:nvPicPr>
        <p:blipFill>
          <a:blip r:embed="rId3"/>
          <a:stretch>
            <a:fillRect/>
          </a:stretch>
        </p:blipFill>
        <p:spPr>
          <a:xfrm>
            <a:off x="10760588" y="-374229"/>
            <a:ext cx="1451342" cy="1451342"/>
          </a:xfrm>
          <a:prstGeom prst="rect">
            <a:avLst/>
          </a:prstGeom>
        </p:spPr>
      </p:pic>
    </p:spTree>
    <p:extLst>
      <p:ext uri="{BB962C8B-B14F-4D97-AF65-F5344CB8AC3E}">
        <p14:creationId xmlns:p14="http://schemas.microsoft.com/office/powerpoint/2010/main" val="42787349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FFF516B0-28CF-7D74-C8EF-4E12D6D1C320}"/>
              </a:ext>
            </a:extLst>
          </p:cNvPr>
          <p:cNvPicPr>
            <a:picLocks noChangeAspect="1"/>
          </p:cNvPicPr>
          <p:nvPr userDrawn="1"/>
        </p:nvPicPr>
        <p:blipFill>
          <a:blip r:embed="rId2"/>
          <a:stretch>
            <a:fillRect/>
          </a:stretch>
        </p:blipFill>
        <p:spPr>
          <a:xfrm>
            <a:off x="4873434" y="2953558"/>
            <a:ext cx="2445131" cy="950884"/>
          </a:xfrm>
          <a:prstGeom prst="rect">
            <a:avLst/>
          </a:prstGeom>
        </p:spPr>
      </p:pic>
    </p:spTree>
    <p:extLst>
      <p:ext uri="{BB962C8B-B14F-4D97-AF65-F5344CB8AC3E}">
        <p14:creationId xmlns:p14="http://schemas.microsoft.com/office/powerpoint/2010/main" val="30551380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A8B19502-94EA-AEAF-B2EA-4B3A89A3BE0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2615430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2528872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4" name="Picture 3">
            <a:extLst>
              <a:ext uri="{FF2B5EF4-FFF2-40B4-BE49-F238E27FC236}">
                <a16:creationId xmlns:a16="http://schemas.microsoft.com/office/drawing/2014/main" id="{9F6477EE-6BFC-7131-F324-2C8022D0123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2850270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3" name="Picture 2">
            <a:extLst>
              <a:ext uri="{FF2B5EF4-FFF2-40B4-BE49-F238E27FC236}">
                <a16:creationId xmlns:a16="http://schemas.microsoft.com/office/drawing/2014/main" id="{D846E10C-6FAA-B853-B7C9-98C8E1ECFF0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695203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2" name="Picture 1">
            <a:extLst>
              <a:ext uri="{FF2B5EF4-FFF2-40B4-BE49-F238E27FC236}">
                <a16:creationId xmlns:a16="http://schemas.microsoft.com/office/drawing/2014/main" id="{361CD622-3B68-5D8D-91A5-D63A2393071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612003" y="172768"/>
            <a:ext cx="1148585" cy="450344"/>
          </a:xfrm>
          <a:prstGeom prst="rect">
            <a:avLst/>
          </a:prstGeom>
        </p:spPr>
      </p:pic>
    </p:spTree>
    <p:extLst>
      <p:ext uri="{BB962C8B-B14F-4D97-AF65-F5344CB8AC3E}">
        <p14:creationId xmlns:p14="http://schemas.microsoft.com/office/powerpoint/2010/main" val="12105122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73861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6077148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9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83AE5F-2410-1632-4922-963CA5FBE3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39F2C2-B319-1DB1-3E55-483C145738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ABD191-CF49-59B0-0D7A-F9BC9ACABA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F7B7DB-63C2-4D8B-A40F-9166B1A02EAC}" type="datetimeFigureOut">
              <a:rPr lang="en-US" smtClean="0"/>
              <a:t>5/18/2026</a:t>
            </a:fld>
            <a:endParaRPr lang="en-US"/>
          </a:p>
        </p:txBody>
      </p:sp>
      <p:sp>
        <p:nvSpPr>
          <p:cNvPr id="5" name="Footer Placeholder 4">
            <a:extLst>
              <a:ext uri="{FF2B5EF4-FFF2-40B4-BE49-F238E27FC236}">
                <a16:creationId xmlns:a16="http://schemas.microsoft.com/office/drawing/2014/main" id="{DA2D6F11-575F-9BBD-CF9B-F99D20A7BF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DDF949E-FB42-889B-899D-A7E0F5BB78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17C2E6C-1B2C-4647-9497-2A67EF7C6370}" type="slidenum">
              <a:rPr lang="en-US" smtClean="0"/>
              <a:t>‹#›</a:t>
            </a:fld>
            <a:endParaRPr lang="en-US"/>
          </a:p>
        </p:txBody>
      </p:sp>
    </p:spTree>
    <p:extLst>
      <p:ext uri="{BB962C8B-B14F-4D97-AF65-F5344CB8AC3E}">
        <p14:creationId xmlns:p14="http://schemas.microsoft.com/office/powerpoint/2010/main" val="207373756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4"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climatepolicyinitiative.org/publication/global-landscape-of-climate-finance-2021/"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www.climatepolicyinitiative.org/publication/global-landscape-of-climate-finance-2021/"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hyperlink" Target="https://www.climatepolicyinitiative.org/publication/global-landscape-of-climate-finance-2021/"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climatepolicyinitiative.org/publication/global-landscape-of-climate-finance-2021/"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6.svg"/><Relationship Id="rId5" Type="http://schemas.openxmlformats.org/officeDocument/2006/relationships/image" Target="../media/image25.svg"/><Relationship Id="rId4" Type="http://schemas.openxmlformats.org/officeDocument/2006/relationships/image" Target="../media/image24.sv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7.svg"/><Relationship Id="rId4" Type="http://schemas.openxmlformats.org/officeDocument/2006/relationships/image" Target="../media/image23.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12.png"/><Relationship Id="rId7" Type="http://schemas.openxmlformats.org/officeDocument/2006/relationships/image" Target="../media/image35.sv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svg"/><Relationship Id="rId10" Type="http://schemas.openxmlformats.org/officeDocument/2006/relationships/hyperlink" Target="https://www.afdb.org/en/documents/gambia-banjul-port-4th-expansion-project-project-appraisal-report" TargetMode="External"/><Relationship Id="rId4" Type="http://schemas.openxmlformats.org/officeDocument/2006/relationships/image" Target="../media/image32.svg"/><Relationship Id="rId9" Type="http://schemas.openxmlformats.org/officeDocument/2006/relationships/image" Target="../media/image37.svg"/></Relationships>
</file>

<file path=ppt/slides/_rels/slide3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8.png"/><Relationship Id="rId7" Type="http://schemas.openxmlformats.org/officeDocument/2006/relationships/image" Target="../media/image41.sv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40.svg"/><Relationship Id="rId5" Type="http://schemas.openxmlformats.org/officeDocument/2006/relationships/image" Target="../media/image39.svg"/><Relationship Id="rId4" Type="http://schemas.openxmlformats.org/officeDocument/2006/relationships/image" Target="../media/image33.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file:///C:\Users\WintersR\Rebelgroup\RGI%20-%20Data\04%20Active%20Projects\Africa%20-%20GCA%20Scaling%20up%20Climate%20Resilient%20Infrastructure%20Masterclasses\Literature\PPIAF_ClimateResilience_IssueBrief.pdf"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510582" cy="1255728"/>
          </a:xfrm>
        </p:spPr>
        <p:txBody>
          <a:bodyPr/>
          <a:lstStyle/>
          <a:p>
            <a:r>
              <a:rPr lang="fr-FR" noProof="0" dirty="0" err="1"/>
              <a:t>Masterclass</a:t>
            </a:r>
            <a:r>
              <a:rPr lang="fr-FR" noProof="0" dirty="0"/>
              <a:t> sur les Partenariats Public-Privé pour les Infrastructures Résilientes au Changement Climatique</a:t>
            </a:r>
          </a:p>
        </p:txBody>
      </p:sp>
      <p:sp>
        <p:nvSpPr>
          <p:cNvPr id="6" name="Rectangle 5">
            <a:extLst>
              <a:ext uri="{FF2B5EF4-FFF2-40B4-BE49-F238E27FC236}">
                <a16:creationId xmlns:a16="http://schemas.microsoft.com/office/drawing/2014/main" id="{AB055ECE-CAFC-D9B4-CCC6-B45FE941BB45}"/>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4" name="Group 13">
            <a:extLst>
              <a:ext uri="{FF2B5EF4-FFF2-40B4-BE49-F238E27FC236}">
                <a16:creationId xmlns:a16="http://schemas.microsoft.com/office/drawing/2014/main" id="{95DC4C35-285F-256D-C4DF-6376094ABA63}"/>
              </a:ext>
            </a:extLst>
          </p:cNvPr>
          <p:cNvGrpSpPr/>
          <p:nvPr/>
        </p:nvGrpSpPr>
        <p:grpSpPr>
          <a:xfrm>
            <a:off x="563928" y="5811034"/>
            <a:ext cx="7977677" cy="931736"/>
            <a:chOff x="563928" y="5811034"/>
            <a:chExt cx="7977677" cy="931736"/>
          </a:xfrm>
        </p:grpSpPr>
        <p:pic>
          <p:nvPicPr>
            <p:cNvPr id="15" name="Picture 14">
              <a:extLst>
                <a:ext uri="{FF2B5EF4-FFF2-40B4-BE49-F238E27FC236}">
                  <a16:creationId xmlns:a16="http://schemas.microsoft.com/office/drawing/2014/main" id="{AE4E7514-8062-EB32-3F16-04328E0174E0}"/>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6" name="Picture 15">
              <a:extLst>
                <a:ext uri="{FF2B5EF4-FFF2-40B4-BE49-F238E27FC236}">
                  <a16:creationId xmlns:a16="http://schemas.microsoft.com/office/drawing/2014/main" id="{69C17EDB-8750-A1F9-C99C-85A226C41209}"/>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7" name="Picture 16">
              <a:extLst>
                <a:ext uri="{FF2B5EF4-FFF2-40B4-BE49-F238E27FC236}">
                  <a16:creationId xmlns:a16="http://schemas.microsoft.com/office/drawing/2014/main" id="{F3417816-7C84-0E20-31FA-D4C2B9C3D50A}"/>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18" name="Picture 17">
              <a:extLst>
                <a:ext uri="{FF2B5EF4-FFF2-40B4-BE49-F238E27FC236}">
                  <a16:creationId xmlns:a16="http://schemas.microsoft.com/office/drawing/2014/main" id="{7ECB49E4-3721-46F3-C31A-6350E90ABC1E}"/>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19" name="Picture 18" descr="A black background with red letters and a black text&#10;&#10;AI-generated content may be incorrect.">
              <a:extLst>
                <a:ext uri="{FF2B5EF4-FFF2-40B4-BE49-F238E27FC236}">
                  <a16:creationId xmlns:a16="http://schemas.microsoft.com/office/drawing/2014/main" id="{FDBA738B-511F-1EE4-FB03-DE2512F1F6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022209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64622" y="2381572"/>
            <a:ext cx="5082362" cy="1934889"/>
          </a:xfrm>
        </p:spPr>
        <p:txBody>
          <a:bodyPr/>
          <a:lstStyle/>
          <a:p>
            <a:pPr marL="0" indent="0">
              <a:buNone/>
            </a:pPr>
            <a:r>
              <a:rPr lang="fr-FR" noProof="0" dirty="0">
                <a:solidFill>
                  <a:schemeClr val="bg1">
                    <a:lumMod val="75000"/>
                  </a:schemeClr>
                </a:solidFill>
              </a:rPr>
              <a:t>Financement et mobilisation de fonds pour les PPP</a:t>
            </a:r>
          </a:p>
          <a:p>
            <a:pPr marL="0" indent="0">
              <a:buNone/>
            </a:pPr>
            <a:r>
              <a:rPr lang="fr-FR" noProof="0" dirty="0">
                <a:solidFill>
                  <a:schemeClr val="bg1"/>
                </a:solidFill>
              </a:rPr>
              <a:t>Panorama du financement climatique</a:t>
            </a:r>
          </a:p>
          <a:p>
            <a:pPr marL="0" indent="0">
              <a:buNone/>
            </a:pPr>
            <a:r>
              <a:rPr lang="fr-FR" noProof="0" dirty="0">
                <a:solidFill>
                  <a:schemeClr val="bg1">
                    <a:lumMod val="75000"/>
                  </a:schemeClr>
                </a:solidFill>
              </a:rPr>
              <a:t>Financement climatique pour les PPP d’infrastructure</a:t>
            </a:r>
          </a:p>
          <a:p>
            <a:pPr marL="0" indent="0">
              <a:buNone/>
            </a:pPr>
            <a:r>
              <a:rPr lang="fr-FR" noProof="0" dirty="0">
                <a:solidFill>
                  <a:schemeClr val="bg1">
                    <a:lumMod val="75000"/>
                  </a:schemeClr>
                </a:solidFill>
              </a:rPr>
              <a:t>Financement des solutions fondées sur la nature</a:t>
            </a:r>
          </a:p>
          <a:p>
            <a:pPr marL="0" indent="0">
              <a:buNone/>
            </a:pPr>
            <a:r>
              <a:rPr lang="fr-FR" noProof="0" dirty="0">
                <a:solidFill>
                  <a:schemeClr val="bg1">
                    <a:lumMod val="75000"/>
                  </a:schemeClr>
                </a:solidFill>
              </a:rPr>
              <a:t>Recommandations pour les professionnels et les décideurs politiques</a:t>
            </a:r>
          </a:p>
        </p:txBody>
      </p:sp>
      <p:sp>
        <p:nvSpPr>
          <p:cNvPr id="2" name="Title 1">
            <a:extLst>
              <a:ext uri="{FF2B5EF4-FFF2-40B4-BE49-F238E27FC236}">
                <a16:creationId xmlns:a16="http://schemas.microsoft.com/office/drawing/2014/main" id="{753C99E4-C0FE-04DE-1B40-3298B2A8967F}"/>
              </a:ext>
            </a:extLst>
          </p:cNvPr>
          <p:cNvSpPr>
            <a:spLocks noGrp="1"/>
          </p:cNvSpPr>
          <p:nvPr>
            <p:ph type="ctrTitle"/>
          </p:nvPr>
        </p:nvSpPr>
        <p:spPr>
          <a:xfrm>
            <a:off x="6404661" y="1805618"/>
            <a:ext cx="5082362" cy="480131"/>
          </a:xfrm>
        </p:spPr>
        <p:txBody>
          <a:bodyPr/>
          <a:lstStyle/>
          <a:p>
            <a:r>
              <a:rPr lang="fr-FR" dirty="0"/>
              <a:t>Plan du Module</a:t>
            </a:r>
            <a:endParaRPr lang="fr-FR" noProof="0" dirty="0"/>
          </a:p>
        </p:txBody>
      </p:sp>
    </p:spTree>
    <p:extLst>
      <p:ext uri="{BB962C8B-B14F-4D97-AF65-F5344CB8AC3E}">
        <p14:creationId xmlns:p14="http://schemas.microsoft.com/office/powerpoint/2010/main" val="450138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Aperçu du financement lié au changement climatique en Afrique</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0607" y="1030195"/>
            <a:ext cx="4367701" cy="552300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noProof="0" dirty="0"/>
              <a:t>Le financement climatique total a augmenté régulièrement au cours de la dernière décennie, atteignant 1062 milliards USD en 2021/2022.</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noProof="0" dirty="0"/>
              <a:t>Sur ce montant, l’Afrique n’a reçu que 30 milliards USD. Ce chiffre a augmenté de 48 % pour atteindre 43,7 milliards USD en 2021/22. Cependant, le déficit de financement demeure considérable.</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noProof="0" dirty="0"/>
              <a:t>La part des investissements en matière d’adaptation dans les flux de financement climatique africains reste plus élevée que dans les autres régions. Les solutions d’adaptation représentent 32 % du total en Afrique, contre 1 % à 14 % ailleurs.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600" noProof="0" dirty="0"/>
              <a:t>Les institutions financières de développement multilatérales et bilatérales, ainsi que les gouvernements, restent de loin les principaux investisseurs, mais le financement privé a doublé entre 2020 et 2022.</a:t>
            </a:r>
            <a:endParaRPr lang="fr-FR" sz="1600" noProof="0" dirty="0">
              <a:ea typeface="Roboto"/>
            </a:endParaRPr>
          </a:p>
        </p:txBody>
      </p:sp>
      <p:sp>
        <p:nvSpPr>
          <p:cNvPr id="9" name="TextBox 8">
            <a:extLst>
              <a:ext uri="{FF2B5EF4-FFF2-40B4-BE49-F238E27FC236}">
                <a16:creationId xmlns:a16="http://schemas.microsoft.com/office/drawing/2014/main" id="{0F1EB64C-1045-730F-F879-C33EFD0DC173}"/>
              </a:ext>
            </a:extLst>
          </p:cNvPr>
          <p:cNvSpPr txBox="1"/>
          <p:nvPr/>
        </p:nvSpPr>
        <p:spPr>
          <a:xfrm>
            <a:off x="4958309" y="6450826"/>
            <a:ext cx="6096000" cy="276999"/>
          </a:xfrm>
          <a:prstGeom prst="rect">
            <a:avLst/>
          </a:prstGeom>
          <a:noFill/>
        </p:spPr>
        <p:txBody>
          <a:bodyPr wrap="square" lIns="91440" tIns="45720" rIns="91440" bIns="45720" anchor="t">
            <a:spAutoFit/>
          </a:bodyPr>
          <a:lstStyle/>
          <a:p>
            <a:r>
              <a:rPr lang="fr-FR" sz="1200" noProof="0" dirty="0">
                <a:hlinkClick r:id="rId3"/>
              </a:rPr>
              <a:t>Source: Landscape of Climate Finance in Africa 2024- CPI (climatepolicyinitiative.org)</a:t>
            </a:r>
            <a:endParaRPr lang="fr-FR" sz="1200" noProof="0" dirty="0"/>
          </a:p>
        </p:txBody>
      </p:sp>
      <p:sp>
        <p:nvSpPr>
          <p:cNvPr id="11" name="Content Placeholder 11">
            <a:extLst>
              <a:ext uri="{FF2B5EF4-FFF2-40B4-BE49-F238E27FC236}">
                <a16:creationId xmlns:a16="http://schemas.microsoft.com/office/drawing/2014/main" id="{186ADF6F-8FEC-1307-9FDD-4ADDF0AF0754}"/>
              </a:ext>
            </a:extLst>
          </p:cNvPr>
          <p:cNvSpPr txBox="1">
            <a:spLocks/>
          </p:cNvSpPr>
          <p:nvPr/>
        </p:nvSpPr>
        <p:spPr>
          <a:xfrm>
            <a:off x="4958309" y="1005990"/>
            <a:ext cx="4549166" cy="27699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200" b="1" noProof="0" dirty="0" err="1"/>
              <a:t>Africa</a:t>
            </a:r>
            <a:r>
              <a:rPr lang="fr-FR" sz="1200" b="1" noProof="0" dirty="0"/>
              <a:t> </a:t>
            </a:r>
            <a:r>
              <a:rPr lang="fr-FR" sz="1200" b="1" noProof="0" dirty="0" err="1"/>
              <a:t>Climate</a:t>
            </a:r>
            <a:r>
              <a:rPr lang="fr-FR" sz="1200" b="1" noProof="0" dirty="0"/>
              <a:t> Finance Flows , 2021/ 2022 (USD billion)</a:t>
            </a:r>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200" noProof="0" dirty="0">
              <a:ea typeface="Roboto"/>
            </a:endParaRPr>
          </a:p>
        </p:txBody>
      </p:sp>
      <p:pic>
        <p:nvPicPr>
          <p:cNvPr id="6" name="Picture 5" descr="A graph showing the global climate&#10;&#10;Description automatically generated with medium confidence">
            <a:extLst>
              <a:ext uri="{FF2B5EF4-FFF2-40B4-BE49-F238E27FC236}">
                <a16:creationId xmlns:a16="http://schemas.microsoft.com/office/drawing/2014/main" id="{FD6A8379-EB82-93F9-F03E-D3AF8EDD1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0400" y="1282989"/>
            <a:ext cx="7003567" cy="4989224"/>
          </a:xfrm>
          <a:prstGeom prst="rect">
            <a:avLst/>
          </a:prstGeom>
        </p:spPr>
      </p:pic>
    </p:spTree>
    <p:extLst>
      <p:ext uri="{BB962C8B-B14F-4D97-AF65-F5344CB8AC3E}">
        <p14:creationId xmlns:p14="http://schemas.microsoft.com/office/powerpoint/2010/main" val="3090256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10147300" cy="775925"/>
          </a:xfrm>
        </p:spPr>
        <p:txBody>
          <a:bodyPr/>
          <a:lstStyle/>
          <a:p>
            <a:r>
              <a:rPr lang="fr-FR" noProof="0" dirty="0"/>
              <a:t>Le rôle du financement climatique dans le développement des infrastructures en Afrique</a:t>
            </a:r>
          </a:p>
        </p:txBody>
      </p:sp>
      <p:sp>
        <p:nvSpPr>
          <p:cNvPr id="9" name="TextBox 8">
            <a:extLst>
              <a:ext uri="{FF2B5EF4-FFF2-40B4-BE49-F238E27FC236}">
                <a16:creationId xmlns:a16="http://schemas.microsoft.com/office/drawing/2014/main" id="{0F1EB64C-1045-730F-F879-C33EFD0DC173}"/>
              </a:ext>
            </a:extLst>
          </p:cNvPr>
          <p:cNvSpPr txBox="1"/>
          <p:nvPr/>
        </p:nvSpPr>
        <p:spPr>
          <a:xfrm>
            <a:off x="9807469" y="5428527"/>
            <a:ext cx="1734691" cy="1015663"/>
          </a:xfrm>
          <a:prstGeom prst="rect">
            <a:avLst/>
          </a:prstGeom>
          <a:noFill/>
        </p:spPr>
        <p:txBody>
          <a:bodyPr wrap="square" lIns="91440" tIns="45720" rIns="91440" bIns="45720" anchor="t">
            <a:spAutoFit/>
          </a:bodyPr>
          <a:lstStyle/>
          <a:p>
            <a:r>
              <a:rPr lang="fr-FR" sz="1200" noProof="0" dirty="0">
                <a:hlinkClick r:id="rId3"/>
              </a:rPr>
              <a:t>Source: Landscape of Climate Finance in Africa 2024 - CPI (climatepolicyinitiative.org)</a:t>
            </a:r>
            <a:endParaRPr lang="fr-FR" sz="1200" noProof="0" dirty="0"/>
          </a:p>
        </p:txBody>
      </p:sp>
      <p:pic>
        <p:nvPicPr>
          <p:cNvPr id="6" name="Picture 5" descr="A diagram of different colored lines&#10;&#10;Description automatically generated">
            <a:extLst>
              <a:ext uri="{FF2B5EF4-FFF2-40B4-BE49-F238E27FC236}">
                <a16:creationId xmlns:a16="http://schemas.microsoft.com/office/drawing/2014/main" id="{B0391BD0-B40A-8E5B-1A93-8929786470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736" y="845133"/>
            <a:ext cx="9228733" cy="6012867"/>
          </a:xfrm>
          <a:prstGeom prst="rect">
            <a:avLst/>
          </a:prstGeom>
        </p:spPr>
      </p:pic>
      <p:sp>
        <p:nvSpPr>
          <p:cNvPr id="3" name="Rectangle 2">
            <a:extLst>
              <a:ext uri="{FF2B5EF4-FFF2-40B4-BE49-F238E27FC236}">
                <a16:creationId xmlns:a16="http://schemas.microsoft.com/office/drawing/2014/main" id="{BA7BBAF0-2DC9-A348-A6F0-C034081BCFD4}"/>
              </a:ext>
            </a:extLst>
          </p:cNvPr>
          <p:cNvSpPr/>
          <p:nvPr/>
        </p:nvSpPr>
        <p:spPr>
          <a:xfrm>
            <a:off x="763154" y="2105891"/>
            <a:ext cx="843973" cy="180110"/>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Atténuation</a:t>
            </a:r>
            <a:endParaRPr lang="fr-FR" sz="1000" noProof="0" dirty="0">
              <a:solidFill>
                <a:srgbClr val="CCCCCC"/>
              </a:solidFill>
            </a:endParaRPr>
          </a:p>
        </p:txBody>
      </p:sp>
      <p:sp>
        <p:nvSpPr>
          <p:cNvPr id="7" name="Rectangle 6">
            <a:extLst>
              <a:ext uri="{FF2B5EF4-FFF2-40B4-BE49-F238E27FC236}">
                <a16:creationId xmlns:a16="http://schemas.microsoft.com/office/drawing/2014/main" id="{CA8CC6B3-A4A4-334B-8396-02FD44919CEA}"/>
              </a:ext>
            </a:extLst>
          </p:cNvPr>
          <p:cNvSpPr/>
          <p:nvPr/>
        </p:nvSpPr>
        <p:spPr>
          <a:xfrm>
            <a:off x="777012" y="5337247"/>
            <a:ext cx="843973" cy="348819"/>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Objectifs Multiples</a:t>
            </a:r>
          </a:p>
        </p:txBody>
      </p:sp>
      <p:sp>
        <p:nvSpPr>
          <p:cNvPr id="8" name="Rectangle 7">
            <a:extLst>
              <a:ext uri="{FF2B5EF4-FFF2-40B4-BE49-F238E27FC236}">
                <a16:creationId xmlns:a16="http://schemas.microsoft.com/office/drawing/2014/main" id="{EEDF1C1B-459E-3E45-B555-61EC0659A7B7}"/>
              </a:ext>
            </a:extLst>
          </p:cNvPr>
          <p:cNvSpPr/>
          <p:nvPr/>
        </p:nvSpPr>
        <p:spPr>
          <a:xfrm>
            <a:off x="8437420" y="1624230"/>
            <a:ext cx="928254" cy="343116"/>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Systèmes Énergétiques</a:t>
            </a:r>
          </a:p>
        </p:txBody>
      </p:sp>
      <p:sp>
        <p:nvSpPr>
          <p:cNvPr id="10" name="Rectangle 9">
            <a:extLst>
              <a:ext uri="{FF2B5EF4-FFF2-40B4-BE49-F238E27FC236}">
                <a16:creationId xmlns:a16="http://schemas.microsoft.com/office/drawing/2014/main" id="{941FAF85-0D92-4341-B8A3-1E55806F4DA5}"/>
              </a:ext>
            </a:extLst>
          </p:cNvPr>
          <p:cNvSpPr/>
          <p:nvPr/>
        </p:nvSpPr>
        <p:spPr>
          <a:xfrm>
            <a:off x="8423565" y="3075273"/>
            <a:ext cx="928254" cy="343116"/>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Intersectoriel et Autres</a:t>
            </a:r>
          </a:p>
        </p:txBody>
      </p:sp>
      <p:sp>
        <p:nvSpPr>
          <p:cNvPr id="11" name="Rectangle 10">
            <a:extLst>
              <a:ext uri="{FF2B5EF4-FFF2-40B4-BE49-F238E27FC236}">
                <a16:creationId xmlns:a16="http://schemas.microsoft.com/office/drawing/2014/main" id="{55D79475-5B14-674E-B48D-1A8B7A66FC24}"/>
              </a:ext>
            </a:extLst>
          </p:cNvPr>
          <p:cNvSpPr/>
          <p:nvPr/>
        </p:nvSpPr>
        <p:spPr>
          <a:xfrm>
            <a:off x="8506695" y="5316900"/>
            <a:ext cx="843973" cy="194757"/>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a:solidFill>
                  <a:schemeClr val="tx1"/>
                </a:solidFill>
              </a:rPr>
              <a:t>Eau et Eaux Usées</a:t>
            </a:r>
          </a:p>
        </p:txBody>
      </p:sp>
      <p:sp>
        <p:nvSpPr>
          <p:cNvPr id="12" name="Rectangle 11">
            <a:extLst>
              <a:ext uri="{FF2B5EF4-FFF2-40B4-BE49-F238E27FC236}">
                <a16:creationId xmlns:a16="http://schemas.microsoft.com/office/drawing/2014/main" id="{C906184C-D818-AE43-8D3F-7EA3F607F017}"/>
              </a:ext>
            </a:extLst>
          </p:cNvPr>
          <p:cNvSpPr/>
          <p:nvPr/>
        </p:nvSpPr>
        <p:spPr>
          <a:xfrm>
            <a:off x="721589" y="6236371"/>
            <a:ext cx="857831" cy="193964"/>
          </a:xfrm>
          <a:prstGeom prst="rect">
            <a:avLst/>
          </a:prstGeom>
          <a:solidFill>
            <a:srgbClr val="CCCCCC"/>
          </a:solidFill>
          <a:ln>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tx1"/>
                </a:solidFill>
              </a:rPr>
              <a:t>Inconnue</a:t>
            </a:r>
            <a:endParaRPr lang="fr-FR" sz="1000" noProof="0" dirty="0">
              <a:solidFill>
                <a:srgbClr val="CCCCCC"/>
              </a:solidFill>
            </a:endParaRPr>
          </a:p>
        </p:txBody>
      </p:sp>
      <p:sp>
        <p:nvSpPr>
          <p:cNvPr id="13" name="Rectangle 12">
            <a:extLst>
              <a:ext uri="{FF2B5EF4-FFF2-40B4-BE49-F238E27FC236}">
                <a16:creationId xmlns:a16="http://schemas.microsoft.com/office/drawing/2014/main" id="{05931F4B-4B90-2041-8BB4-DD932DF2E5DF}"/>
              </a:ext>
            </a:extLst>
          </p:cNvPr>
          <p:cNvSpPr/>
          <p:nvPr/>
        </p:nvSpPr>
        <p:spPr>
          <a:xfrm>
            <a:off x="4625636" y="1814947"/>
            <a:ext cx="928254" cy="180109"/>
          </a:xfrm>
          <a:prstGeom prst="rect">
            <a:avLst/>
          </a:prstGeom>
          <a:solidFill>
            <a:srgbClr val="266FA5"/>
          </a:solidFill>
          <a:ln>
            <a:solidFill>
              <a:srgbClr val="266F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Subventions</a:t>
            </a:r>
          </a:p>
        </p:txBody>
      </p:sp>
      <p:sp>
        <p:nvSpPr>
          <p:cNvPr id="14" name="Rectangle 13">
            <a:extLst>
              <a:ext uri="{FF2B5EF4-FFF2-40B4-BE49-F238E27FC236}">
                <a16:creationId xmlns:a16="http://schemas.microsoft.com/office/drawing/2014/main" id="{6C78B896-9426-4E40-AA3C-337A7C8982E9}"/>
              </a:ext>
            </a:extLst>
          </p:cNvPr>
          <p:cNvSpPr/>
          <p:nvPr/>
        </p:nvSpPr>
        <p:spPr>
          <a:xfrm>
            <a:off x="4687410" y="2979413"/>
            <a:ext cx="824915" cy="421877"/>
          </a:xfrm>
          <a:prstGeom prst="rect">
            <a:avLst/>
          </a:prstGeom>
          <a:solidFill>
            <a:srgbClr val="AB8FA3"/>
          </a:solidFill>
          <a:ln>
            <a:solidFill>
              <a:srgbClr val="AB8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dette de projet à faible coût</a:t>
            </a:r>
          </a:p>
        </p:txBody>
      </p:sp>
      <p:sp>
        <p:nvSpPr>
          <p:cNvPr id="15" name="Rectangle 14">
            <a:extLst>
              <a:ext uri="{FF2B5EF4-FFF2-40B4-BE49-F238E27FC236}">
                <a16:creationId xmlns:a16="http://schemas.microsoft.com/office/drawing/2014/main" id="{56F55C9D-263A-C84D-9C7B-777D719D807C}"/>
              </a:ext>
            </a:extLst>
          </p:cNvPr>
          <p:cNvSpPr/>
          <p:nvPr/>
        </p:nvSpPr>
        <p:spPr>
          <a:xfrm>
            <a:off x="4687410" y="4243985"/>
            <a:ext cx="824915" cy="421877"/>
          </a:xfrm>
          <a:prstGeom prst="rect">
            <a:avLst/>
          </a:prstGeom>
          <a:solidFill>
            <a:srgbClr val="AB8FA3"/>
          </a:solidFill>
          <a:ln>
            <a:solidFill>
              <a:srgbClr val="AB8F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dette de projet à faible coût</a:t>
            </a:r>
          </a:p>
        </p:txBody>
      </p:sp>
      <p:sp>
        <p:nvSpPr>
          <p:cNvPr id="16" name="Rectangle 15">
            <a:extLst>
              <a:ext uri="{FF2B5EF4-FFF2-40B4-BE49-F238E27FC236}">
                <a16:creationId xmlns:a16="http://schemas.microsoft.com/office/drawing/2014/main" id="{3A94AACB-D1B8-E94C-9EE8-E67E3268C045}"/>
              </a:ext>
            </a:extLst>
          </p:cNvPr>
          <p:cNvSpPr/>
          <p:nvPr/>
        </p:nvSpPr>
        <p:spPr>
          <a:xfrm>
            <a:off x="4608667" y="5289190"/>
            <a:ext cx="928253" cy="219367"/>
          </a:xfrm>
          <a:prstGeom prst="rect">
            <a:avLst/>
          </a:prstGeom>
          <a:solidFill>
            <a:srgbClr val="BD524C"/>
          </a:solidFill>
          <a:ln>
            <a:solidFill>
              <a:srgbClr val="BD5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financement du bilan</a:t>
            </a:r>
          </a:p>
        </p:txBody>
      </p:sp>
      <p:sp>
        <p:nvSpPr>
          <p:cNvPr id="17" name="Rectangle 16">
            <a:extLst>
              <a:ext uri="{FF2B5EF4-FFF2-40B4-BE49-F238E27FC236}">
                <a16:creationId xmlns:a16="http://schemas.microsoft.com/office/drawing/2014/main" id="{7159661C-AA91-2645-A372-865B6416726F}"/>
              </a:ext>
            </a:extLst>
          </p:cNvPr>
          <p:cNvSpPr/>
          <p:nvPr/>
        </p:nvSpPr>
        <p:spPr>
          <a:xfrm>
            <a:off x="4458433" y="5660050"/>
            <a:ext cx="1282868" cy="348819"/>
          </a:xfrm>
          <a:prstGeom prst="rect">
            <a:avLst/>
          </a:prstGeom>
          <a:solidFill>
            <a:srgbClr val="F46944"/>
          </a:solidFill>
          <a:ln>
            <a:solidFill>
              <a:srgbClr val="F46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capitaux propres au niveau du projet</a:t>
            </a:r>
          </a:p>
        </p:txBody>
      </p:sp>
      <p:sp>
        <p:nvSpPr>
          <p:cNvPr id="18" name="Rectangle 17">
            <a:extLst>
              <a:ext uri="{FF2B5EF4-FFF2-40B4-BE49-F238E27FC236}">
                <a16:creationId xmlns:a16="http://schemas.microsoft.com/office/drawing/2014/main" id="{EBB1303D-A7D9-B042-86C0-6A652679EDEB}"/>
              </a:ext>
            </a:extLst>
          </p:cNvPr>
          <p:cNvSpPr/>
          <p:nvPr/>
        </p:nvSpPr>
        <p:spPr>
          <a:xfrm>
            <a:off x="4297097" y="6049771"/>
            <a:ext cx="1583932" cy="222485"/>
          </a:xfrm>
          <a:prstGeom prst="rect">
            <a:avLst/>
          </a:prstGeom>
          <a:solidFill>
            <a:srgbClr val="EED197"/>
          </a:solidFill>
          <a:ln>
            <a:solidFill>
              <a:srgbClr val="EED1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noProof="0" dirty="0">
                <a:solidFill>
                  <a:schemeClr val="bg1"/>
                </a:solidFill>
              </a:rPr>
              <a:t>Dépenses budgétaires</a:t>
            </a:r>
          </a:p>
        </p:txBody>
      </p:sp>
      <p:sp>
        <p:nvSpPr>
          <p:cNvPr id="5" name="Rectangle 4">
            <a:extLst>
              <a:ext uri="{FF2B5EF4-FFF2-40B4-BE49-F238E27FC236}">
                <a16:creationId xmlns:a16="http://schemas.microsoft.com/office/drawing/2014/main" id="{FCC37B94-AC5A-BB42-8981-0B2F69CB45F2}"/>
              </a:ext>
            </a:extLst>
          </p:cNvPr>
          <p:cNvSpPr/>
          <p:nvPr/>
        </p:nvSpPr>
        <p:spPr>
          <a:xfrm>
            <a:off x="596900" y="955964"/>
            <a:ext cx="213244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u="sng" noProof="0" dirty="0">
                <a:solidFill>
                  <a:schemeClr val="tx1"/>
                </a:solidFill>
              </a:rPr>
              <a:t>USAGES</a:t>
            </a:r>
          </a:p>
          <a:p>
            <a:pPr algn="ctr"/>
            <a:r>
              <a:rPr lang="fr-FR" sz="800" noProof="0" dirty="0">
                <a:solidFill>
                  <a:schemeClr val="tx1"/>
                </a:solidFill>
              </a:rPr>
              <a:t> quels types d’activités sont financés?</a:t>
            </a:r>
          </a:p>
        </p:txBody>
      </p:sp>
      <p:sp>
        <p:nvSpPr>
          <p:cNvPr id="20" name="Rectangle 19">
            <a:extLst>
              <a:ext uri="{FF2B5EF4-FFF2-40B4-BE49-F238E27FC236}">
                <a16:creationId xmlns:a16="http://schemas.microsoft.com/office/drawing/2014/main" id="{C0DA9751-1DC2-034C-9431-555523A2EFC0}"/>
              </a:ext>
            </a:extLst>
          </p:cNvPr>
          <p:cNvSpPr/>
          <p:nvPr/>
        </p:nvSpPr>
        <p:spPr>
          <a:xfrm>
            <a:off x="4126879" y="947002"/>
            <a:ext cx="213244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u="sng" noProof="0" dirty="0">
                <a:solidFill>
                  <a:schemeClr val="tx1"/>
                </a:solidFill>
              </a:rPr>
              <a:t>INSTRUMENTS</a:t>
            </a:r>
          </a:p>
          <a:p>
            <a:pPr algn="ctr"/>
            <a:r>
              <a:rPr lang="fr-FR" sz="800" noProof="0" dirty="0">
                <a:solidFill>
                  <a:schemeClr val="tx1"/>
                </a:solidFill>
              </a:rPr>
              <a:t>Quel mix d’instruments financiers est utilisé </a:t>
            </a:r>
            <a:r>
              <a:rPr lang="fr-FR" sz="800" b="1" u="sng" noProof="0" dirty="0">
                <a:solidFill>
                  <a:schemeClr val="tx1"/>
                </a:solidFill>
              </a:rPr>
              <a:t>?</a:t>
            </a:r>
            <a:endParaRPr lang="fr-FR" sz="800" noProof="0" dirty="0">
              <a:solidFill>
                <a:schemeClr val="tx1"/>
              </a:solidFill>
            </a:endParaRPr>
          </a:p>
        </p:txBody>
      </p:sp>
      <p:sp>
        <p:nvSpPr>
          <p:cNvPr id="21" name="Rectangle 20">
            <a:extLst>
              <a:ext uri="{FF2B5EF4-FFF2-40B4-BE49-F238E27FC236}">
                <a16:creationId xmlns:a16="http://schemas.microsoft.com/office/drawing/2014/main" id="{836AB66E-AE6A-4547-93CB-C2E26B6F81B4}"/>
              </a:ext>
            </a:extLst>
          </p:cNvPr>
          <p:cNvSpPr/>
          <p:nvPr/>
        </p:nvSpPr>
        <p:spPr>
          <a:xfrm>
            <a:off x="7693188" y="955964"/>
            <a:ext cx="213244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u="sng" noProof="0" dirty="0">
                <a:solidFill>
                  <a:schemeClr val="tx1"/>
                </a:solidFill>
              </a:rPr>
              <a:t>SECTEURS:</a:t>
            </a:r>
          </a:p>
          <a:p>
            <a:pPr algn="ctr"/>
            <a:r>
              <a:rPr lang="fr-FR" sz="800" noProof="0" dirty="0">
                <a:solidFill>
                  <a:schemeClr val="tx1"/>
                </a:solidFill>
              </a:rPr>
              <a:t> à quoi servent les financements?</a:t>
            </a:r>
          </a:p>
        </p:txBody>
      </p:sp>
    </p:spTree>
    <p:extLst>
      <p:ext uri="{BB962C8B-B14F-4D97-AF65-F5344CB8AC3E}">
        <p14:creationId xmlns:p14="http://schemas.microsoft.com/office/powerpoint/2010/main" val="1982309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62DB785D-40A0-4A58-92FD-8DECBD091F64}"/>
              </a:ext>
            </a:extLst>
          </p:cNvPr>
          <p:cNvSpPr/>
          <p:nvPr/>
        </p:nvSpPr>
        <p:spPr>
          <a:xfrm>
            <a:off x="8421089" y="1885208"/>
            <a:ext cx="2811647" cy="275507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9951357" cy="535531"/>
          </a:xfrm>
        </p:spPr>
        <p:txBody>
          <a:bodyPr/>
          <a:lstStyle/>
          <a:p>
            <a:r>
              <a:rPr lang="fr-FR" noProof="0" dirty="0"/>
              <a:t>Financement lié au changement climatique : d’où vient-il et où va-t-il ?</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622632" y="825430"/>
            <a:ext cx="7398624" cy="550617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En Afrique, le ratio entre financement public et privé est le plus élevé au monde, à 4 pour 1 — ou le double de celui observé dans la région suivante (Asie de l’Est et Pacifique).</a:t>
            </a:r>
          </a:p>
          <a:p>
            <a:pPr marL="57150" indent="0">
              <a:lnSpc>
                <a:spcPct val="100000"/>
              </a:lnSpc>
              <a:spcBef>
                <a:spcPts val="0"/>
              </a:spcBef>
              <a:spcAft>
                <a:spcPts val="600"/>
              </a:spcAft>
              <a:buClr>
                <a:schemeClr val="accent1"/>
              </a:buClr>
              <a:buNone/>
            </a:pPr>
            <a:endParaRPr lang="fr-FR" sz="1800" noProof="0" dirty="0">
              <a:ea typeface="Roboto"/>
            </a:endParaRP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Les IFD sont les principaux investisseurs au niveau des projets (total de 19 milliards USD de dette à taux de marché en 2022).</a:t>
            </a:r>
            <a:r>
              <a:rPr lang="fr-FR" sz="1800" noProof="0" dirty="0">
                <a:ea typeface="Roboto"/>
              </a:rPr>
              <a:t> </a:t>
            </a:r>
          </a:p>
          <a:p>
            <a:pPr marL="57150" indent="0">
              <a:lnSpc>
                <a:spcPct val="100000"/>
              </a:lnSpc>
              <a:spcBef>
                <a:spcPts val="0"/>
              </a:spcBef>
              <a:spcAft>
                <a:spcPts val="600"/>
              </a:spcAft>
              <a:buClr>
                <a:schemeClr val="accent1"/>
              </a:buClr>
              <a:buNone/>
            </a:pPr>
            <a:endParaRPr lang="fr-FR" sz="1800" noProof="0" dirty="0">
              <a:ea typeface="Roboto"/>
            </a:endParaRP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La surreprésentation des financements publics (gouvernements, IFD et services publics d’État) dans les flux de financement climatique met en évidence un déficit d’investissement privé en Afrique.</a:t>
            </a:r>
          </a:p>
          <a:p>
            <a:pPr marL="57150" indent="0">
              <a:lnSpc>
                <a:spcPct val="100000"/>
              </a:lnSpc>
              <a:spcBef>
                <a:spcPts val="0"/>
              </a:spcBef>
              <a:spcAft>
                <a:spcPts val="600"/>
              </a:spcAft>
              <a:buClr>
                <a:schemeClr val="accent1"/>
              </a:buClr>
              <a:buNone/>
            </a:pPr>
            <a:endParaRPr lang="fr-FR" sz="1800" noProof="0" dirty="0">
              <a:ea typeface="Roboto"/>
            </a:endParaRP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L’adaptation représente une proportion plus importante du financement climatique en Afrique qu’ailleurs, et cette part est en hausse. Le financement de l’adaptation a augmenté de près de 53 % au cours des deux dernières années par rapport aux deux précédentes.</a:t>
            </a:r>
            <a:endParaRPr lang="fr-FR" sz="1800" noProof="0" dirty="0">
              <a:ea typeface="Roboto"/>
            </a:endParaRPr>
          </a:p>
        </p:txBody>
      </p:sp>
      <p:sp>
        <p:nvSpPr>
          <p:cNvPr id="6" name="TextBox 5">
            <a:extLst>
              <a:ext uri="{FF2B5EF4-FFF2-40B4-BE49-F238E27FC236}">
                <a16:creationId xmlns:a16="http://schemas.microsoft.com/office/drawing/2014/main" id="{001988B8-C2C9-598D-41AA-026BB0D66759}"/>
              </a:ext>
            </a:extLst>
          </p:cNvPr>
          <p:cNvSpPr txBox="1"/>
          <p:nvPr/>
        </p:nvSpPr>
        <p:spPr>
          <a:xfrm>
            <a:off x="9043510" y="2413337"/>
            <a:ext cx="1664238" cy="1015663"/>
          </a:xfrm>
          <a:prstGeom prst="rect">
            <a:avLst/>
          </a:prstGeom>
          <a:noFill/>
        </p:spPr>
        <p:txBody>
          <a:bodyPr wrap="none" rtlCol="0">
            <a:spAutoFit/>
          </a:bodyPr>
          <a:lstStyle/>
          <a:p>
            <a:r>
              <a:rPr lang="fr-FR" sz="6000" b="1" noProof="0" dirty="0">
                <a:solidFill>
                  <a:schemeClr val="accent1"/>
                </a:solidFill>
              </a:rPr>
              <a:t>4 : 1</a:t>
            </a:r>
          </a:p>
        </p:txBody>
      </p:sp>
      <p:sp>
        <p:nvSpPr>
          <p:cNvPr id="8" name="TextBox 7">
            <a:extLst>
              <a:ext uri="{FF2B5EF4-FFF2-40B4-BE49-F238E27FC236}">
                <a16:creationId xmlns:a16="http://schemas.microsoft.com/office/drawing/2014/main" id="{FF35A5D2-E532-4D2F-CBD9-F02021926C2A}"/>
              </a:ext>
            </a:extLst>
          </p:cNvPr>
          <p:cNvSpPr txBox="1"/>
          <p:nvPr/>
        </p:nvSpPr>
        <p:spPr>
          <a:xfrm>
            <a:off x="8421089" y="3496033"/>
            <a:ext cx="2811647" cy="1077218"/>
          </a:xfrm>
          <a:prstGeom prst="rect">
            <a:avLst/>
          </a:prstGeom>
          <a:noFill/>
        </p:spPr>
        <p:txBody>
          <a:bodyPr wrap="square" rtlCol="0">
            <a:spAutoFit/>
          </a:bodyPr>
          <a:lstStyle/>
          <a:p>
            <a:pPr algn="ctr"/>
            <a:r>
              <a:rPr lang="fr-FR" sz="1600" noProof="0" dirty="0"/>
              <a:t>Le ratio financement public/privé de la lutte contre le changement climatique en Afrique</a:t>
            </a:r>
          </a:p>
        </p:txBody>
      </p:sp>
      <p:sp>
        <p:nvSpPr>
          <p:cNvPr id="3" name="TextBox 2">
            <a:extLst>
              <a:ext uri="{FF2B5EF4-FFF2-40B4-BE49-F238E27FC236}">
                <a16:creationId xmlns:a16="http://schemas.microsoft.com/office/drawing/2014/main" id="{1C9D18F9-7D8B-5C3A-6BAF-CA516B25BBF8}"/>
              </a:ext>
            </a:extLst>
          </p:cNvPr>
          <p:cNvSpPr txBox="1"/>
          <p:nvPr/>
        </p:nvSpPr>
        <p:spPr>
          <a:xfrm>
            <a:off x="907325" y="6331606"/>
            <a:ext cx="6111879" cy="276999"/>
          </a:xfrm>
          <a:prstGeom prst="rect">
            <a:avLst/>
          </a:prstGeom>
          <a:noFill/>
        </p:spPr>
        <p:txBody>
          <a:bodyPr wrap="square" lIns="91440" tIns="45720" rIns="91440" bIns="45720" anchor="t">
            <a:spAutoFit/>
          </a:bodyPr>
          <a:lstStyle/>
          <a:p>
            <a:r>
              <a:rPr lang="fr-FR" sz="1200" noProof="0" dirty="0">
                <a:hlinkClick r:id="rId3"/>
              </a:rPr>
              <a:t>Source: Landscape of Climate Finance in Africa 2024 - CPI (climatepolicyinitiative.org)</a:t>
            </a:r>
            <a:endParaRPr lang="fr-FR" sz="1200" noProof="0" dirty="0"/>
          </a:p>
        </p:txBody>
      </p:sp>
    </p:spTree>
    <p:extLst>
      <p:ext uri="{BB962C8B-B14F-4D97-AF65-F5344CB8AC3E}">
        <p14:creationId xmlns:p14="http://schemas.microsoft.com/office/powerpoint/2010/main" val="3963246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64622" y="2341818"/>
            <a:ext cx="5082362" cy="1934889"/>
          </a:xfrm>
        </p:spPr>
        <p:txBody>
          <a:bodyPr/>
          <a:lstStyle/>
          <a:p>
            <a:pPr marL="0" indent="0">
              <a:buNone/>
            </a:pPr>
            <a:r>
              <a:rPr lang="fr-FR" noProof="0" dirty="0">
                <a:solidFill>
                  <a:schemeClr val="bg1">
                    <a:lumMod val="75000"/>
                  </a:schemeClr>
                </a:solidFill>
              </a:rPr>
              <a:t>Financement et mobilisation de fonds pour les PPP</a:t>
            </a:r>
          </a:p>
          <a:p>
            <a:pPr marL="0" indent="0">
              <a:buNone/>
            </a:pPr>
            <a:r>
              <a:rPr lang="fr-FR" noProof="0" dirty="0">
                <a:solidFill>
                  <a:schemeClr val="bg1">
                    <a:lumMod val="75000"/>
                  </a:schemeClr>
                </a:solidFill>
              </a:rPr>
              <a:t>Panorama du financement climatique</a:t>
            </a:r>
          </a:p>
          <a:p>
            <a:pPr marL="0" indent="0">
              <a:buNone/>
            </a:pPr>
            <a:r>
              <a:rPr lang="fr-FR" noProof="0" dirty="0">
                <a:solidFill>
                  <a:schemeClr val="bg1"/>
                </a:solidFill>
              </a:rPr>
              <a:t>Financement climatique pour les PPP d’infrastructure</a:t>
            </a:r>
          </a:p>
          <a:p>
            <a:pPr marL="0" indent="0">
              <a:buNone/>
            </a:pPr>
            <a:r>
              <a:rPr lang="fr-FR" noProof="0" dirty="0">
                <a:solidFill>
                  <a:schemeClr val="bg1">
                    <a:lumMod val="75000"/>
                  </a:schemeClr>
                </a:solidFill>
              </a:rPr>
              <a:t>Financement des solutions fondées sur la nature</a:t>
            </a:r>
          </a:p>
          <a:p>
            <a:pPr marL="0" indent="0">
              <a:buNone/>
            </a:pPr>
            <a:r>
              <a:rPr lang="fr-FR" noProof="0" dirty="0">
                <a:solidFill>
                  <a:schemeClr val="bg1">
                    <a:lumMod val="75000"/>
                  </a:schemeClr>
                </a:solidFill>
              </a:rPr>
              <a:t>Recommandations pour les professionnels et les décideurs politiques</a:t>
            </a:r>
          </a:p>
        </p:txBody>
      </p:sp>
      <p:sp>
        <p:nvSpPr>
          <p:cNvPr id="2" name="Title 1">
            <a:extLst>
              <a:ext uri="{FF2B5EF4-FFF2-40B4-BE49-F238E27FC236}">
                <a16:creationId xmlns:a16="http://schemas.microsoft.com/office/drawing/2014/main" id="{718D7ACA-F1DA-ED38-CF29-7FAC6BAEEE07}"/>
              </a:ext>
            </a:extLst>
          </p:cNvPr>
          <p:cNvSpPr>
            <a:spLocks noGrp="1"/>
          </p:cNvSpPr>
          <p:nvPr>
            <p:ph type="ctrTitle"/>
          </p:nvPr>
        </p:nvSpPr>
        <p:spPr>
          <a:xfrm>
            <a:off x="6404661" y="1805618"/>
            <a:ext cx="5082362" cy="480131"/>
          </a:xfrm>
        </p:spPr>
        <p:txBody>
          <a:bodyPr/>
          <a:lstStyle/>
          <a:p>
            <a:r>
              <a:rPr lang="fr-FR" dirty="0"/>
              <a:t>Plan du Module</a:t>
            </a:r>
            <a:endParaRPr lang="fr-FR" noProof="0" dirty="0"/>
          </a:p>
        </p:txBody>
      </p:sp>
    </p:spTree>
    <p:extLst>
      <p:ext uri="{BB962C8B-B14F-4D97-AF65-F5344CB8AC3E}">
        <p14:creationId xmlns:p14="http://schemas.microsoft.com/office/powerpoint/2010/main" val="1146181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Financement globale pour l’adaptation au changement climatique</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0606" y="877793"/>
            <a:ext cx="4116933" cy="530529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 financement de l’adaptation a atteint 63 milliards USD en 2021/2022.</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 financement de l’adaptation suivi reste largement dominé par les acteurs publics, représentant 98 % du total, dont 86 % proviennent des IFD.</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Les obstacles à l’augmentation de ce financement incluent la constitution de portefeuilles de projets, l’évaluation des avantages d’adaptation et la résilience climatique des investissements.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Les projets bien conçus sont donc idéalement positionnés pour bénéficier du financement dédié à l’adaptation.</a:t>
            </a:r>
            <a:endParaRPr lang="fr-FR" sz="1800" noProof="0" dirty="0">
              <a:ea typeface="Roboto"/>
            </a:endParaRPr>
          </a:p>
        </p:txBody>
      </p:sp>
      <p:sp>
        <p:nvSpPr>
          <p:cNvPr id="9" name="TextBox 8">
            <a:extLst>
              <a:ext uri="{FF2B5EF4-FFF2-40B4-BE49-F238E27FC236}">
                <a16:creationId xmlns:a16="http://schemas.microsoft.com/office/drawing/2014/main" id="{0F1EB64C-1045-730F-F879-C33EFD0DC173}"/>
              </a:ext>
            </a:extLst>
          </p:cNvPr>
          <p:cNvSpPr txBox="1"/>
          <p:nvPr/>
        </p:nvSpPr>
        <p:spPr>
          <a:xfrm>
            <a:off x="4707540" y="5692540"/>
            <a:ext cx="6096000" cy="276999"/>
          </a:xfrm>
          <a:prstGeom prst="rect">
            <a:avLst/>
          </a:prstGeom>
          <a:noFill/>
        </p:spPr>
        <p:txBody>
          <a:bodyPr wrap="square" lIns="91440" tIns="45720" rIns="91440" bIns="45720" anchor="t">
            <a:spAutoFit/>
          </a:bodyPr>
          <a:lstStyle/>
          <a:p>
            <a:r>
              <a:rPr lang="fr-FR" sz="1200" noProof="0" dirty="0">
                <a:hlinkClick r:id="rId3"/>
              </a:rPr>
              <a:t>Source: Global Landscape of Climate Finance 2023 - CPI (climatepolicyinitiative.org)</a:t>
            </a:r>
            <a:endParaRPr lang="fr-FR" sz="1200" noProof="0" dirty="0"/>
          </a:p>
        </p:txBody>
      </p:sp>
      <p:sp>
        <p:nvSpPr>
          <p:cNvPr id="11" name="Content Placeholder 11">
            <a:extLst>
              <a:ext uri="{FF2B5EF4-FFF2-40B4-BE49-F238E27FC236}">
                <a16:creationId xmlns:a16="http://schemas.microsoft.com/office/drawing/2014/main" id="{186ADF6F-8FEC-1307-9FDD-4ADDF0AF0754}"/>
              </a:ext>
            </a:extLst>
          </p:cNvPr>
          <p:cNvSpPr txBox="1">
            <a:spLocks/>
          </p:cNvSpPr>
          <p:nvPr/>
        </p:nvSpPr>
        <p:spPr>
          <a:xfrm>
            <a:off x="4664395" y="853588"/>
            <a:ext cx="4549166" cy="27699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200" b="1" noProof="0" dirty="0"/>
              <a:t>Adaptation Finance Flows , 2021/ 2022 (USD billion)</a:t>
            </a:r>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200" noProof="0" dirty="0">
              <a:ea typeface="Roboto"/>
            </a:endParaRPr>
          </a:p>
        </p:txBody>
      </p:sp>
      <p:pic>
        <p:nvPicPr>
          <p:cNvPr id="6" name="Picture 5" descr="A diagram of a variety of uses&#10;&#10;Description automatically generated with medium confidence">
            <a:extLst>
              <a:ext uri="{FF2B5EF4-FFF2-40B4-BE49-F238E27FC236}">
                <a16:creationId xmlns:a16="http://schemas.microsoft.com/office/drawing/2014/main" id="{159D9D00-AE7C-36E6-CB97-C8C613474A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4395" y="1191835"/>
            <a:ext cx="7352756" cy="4500705"/>
          </a:xfrm>
          <a:prstGeom prst="rect">
            <a:avLst/>
          </a:prstGeom>
        </p:spPr>
      </p:pic>
    </p:spTree>
    <p:extLst>
      <p:ext uri="{BB962C8B-B14F-4D97-AF65-F5344CB8AC3E}">
        <p14:creationId xmlns:p14="http://schemas.microsoft.com/office/powerpoint/2010/main" val="2568556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noProof="0" dirty="0">
                <a:ea typeface="Roboto"/>
              </a:rPr>
              <a:t>La résilience climatique par rapport à l’appétit des investisseurs</a:t>
            </a:r>
            <a:endParaRPr lang="fr-FR" noProof="0" dirty="0"/>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472209" y="829769"/>
            <a:ext cx="10465080" cy="538597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Rendre les contrats résilients face aux impacts du changement climatique est essentiel pour mobiliser les ressources.</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Événements de secours et de compensation: inclure la liste des risques climatiques auxquels l’actif PPP est exposé, et les qualifier d’événements ouvrant droit à compensation.</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Force majeure: prévoir une liste détaillée de dispositions générales couvrant les risques climatiques.</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Événements non assurables / assurance: l’accès limité aux assurances commerciales en Afrique accroît le risque et dissuade les investisseurs.</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Les clauses relatives aux changements de législation en matière de résilience climatique protègent les investisseurs privés contre les conséquences de modifications légales ultérieures.</a:t>
            </a:r>
          </a:p>
          <a:p>
            <a:pPr marL="800100" lvl="1"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Limiter les clauses générales de modification et de renégociation, qui introduisent une incertitude face aux événements climatiques futurs.</a:t>
            </a:r>
            <a:endParaRPr lang="fr-FR" sz="1800" b="1" noProof="0" dirty="0"/>
          </a:p>
          <a:p>
            <a:pPr marL="0" lvl="1" indent="0">
              <a:lnSpc>
                <a:spcPct val="100000"/>
              </a:lnSpc>
              <a:spcBef>
                <a:spcPts val="0"/>
              </a:spcBef>
              <a:spcAft>
                <a:spcPts val="600"/>
              </a:spcAft>
              <a:buClr>
                <a:schemeClr val="accent1"/>
              </a:buClr>
              <a:buNone/>
            </a:pPr>
            <a:r>
              <a:rPr lang="fr-FR" sz="1800" b="1" noProof="0" dirty="0"/>
              <a:t>La préoccupation globale croissante liée au changement climatique favorise un environnement plus propice à la mobilisation de ressources.</a:t>
            </a:r>
          </a:p>
          <a:p>
            <a:pPr marL="342900" lvl="1" indent="-342900">
              <a:lnSpc>
                <a:spcPct val="100000"/>
              </a:lnSpc>
              <a:spcBef>
                <a:spcPts val="0"/>
              </a:spcBef>
              <a:spcAft>
                <a:spcPts val="600"/>
              </a:spcAft>
              <a:buClr>
                <a:schemeClr val="accent1"/>
              </a:buClr>
              <a:buFont typeface="Courier New" panose="02070309020205020404" pitchFamily="49" charset="0"/>
              <a:buChar char="o"/>
            </a:pPr>
            <a:r>
              <a:rPr lang="fr-FR" sz="1800" noProof="0" dirty="0"/>
              <a:t>Les réglementations bancaires et les politiques internes des investisseurs mettent désormais l’accent sur les investissements climatiques.</a:t>
            </a:r>
          </a:p>
          <a:p>
            <a:pPr marL="800100" lvl="1"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p>
          <a:p>
            <a:pPr marL="342900" indent="-285750">
              <a:lnSpc>
                <a:spcPct val="100000"/>
              </a:lnSpc>
              <a:spcBef>
                <a:spcPts val="0"/>
              </a:spcBef>
              <a:spcAft>
                <a:spcPts val="600"/>
              </a:spcAft>
              <a:buClr>
                <a:schemeClr val="accent1"/>
              </a:buClr>
              <a:buFont typeface="Courier New" panose="02070309020205020404" pitchFamily="49" charset="0"/>
              <a:buChar char="o"/>
            </a:pPr>
            <a:endParaRPr lang="fr-FR" sz="1800" noProof="0" dirty="0">
              <a:ea typeface="Roboto"/>
            </a:endParaRPr>
          </a:p>
        </p:txBody>
      </p:sp>
    </p:spTree>
    <p:extLst>
      <p:ext uri="{BB962C8B-B14F-4D97-AF65-F5344CB8AC3E}">
        <p14:creationId xmlns:p14="http://schemas.microsoft.com/office/powerpoint/2010/main" val="2189950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Définition du « vert » dans les instruments de financement verts</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96899" y="1171861"/>
            <a:ext cx="5837767" cy="1631814"/>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fr-FR" sz="1800" b="1" noProof="0" dirty="0"/>
              <a:t>Une taxonomie verte est un système de classification qui met en évidence les options d'investissement durables. </a:t>
            </a:r>
            <a:r>
              <a:rPr lang="fr-FR" sz="1800" noProof="0" dirty="0"/>
              <a:t>La taxonomie européenne établit les conditions permettant de qualifier un investissement dans la construction de ‘vert’.</a:t>
            </a:r>
          </a:p>
          <a:p>
            <a:pPr algn="l">
              <a:lnSpc>
                <a:spcPct val="100000"/>
              </a:lnSpc>
            </a:pPr>
            <a:endParaRPr lang="fr-FR" sz="1800" noProof="0" dirty="0">
              <a:latin typeface="Google Sans"/>
            </a:endParaRPr>
          </a:p>
        </p:txBody>
      </p:sp>
      <p:sp>
        <p:nvSpPr>
          <p:cNvPr id="3" name="TextBox 2">
            <a:extLst>
              <a:ext uri="{FF2B5EF4-FFF2-40B4-BE49-F238E27FC236}">
                <a16:creationId xmlns:a16="http://schemas.microsoft.com/office/drawing/2014/main" id="{719E6A21-F20B-6D83-4A55-78D3E379EC68}"/>
              </a:ext>
            </a:extLst>
          </p:cNvPr>
          <p:cNvSpPr txBox="1"/>
          <p:nvPr/>
        </p:nvSpPr>
        <p:spPr>
          <a:xfrm>
            <a:off x="6901543" y="1217992"/>
            <a:ext cx="5149968" cy="4401205"/>
          </a:xfrm>
          <a:prstGeom prst="rect">
            <a:avLst/>
          </a:prstGeom>
        </p:spPr>
        <p:txBody>
          <a:bodyPr wrap="square" rtlCol="0">
            <a:spAutoFit/>
          </a:bodyPr>
          <a:lstStyle/>
          <a:p>
            <a:r>
              <a:rPr lang="fr-FR" b="1" noProof="0" dirty="0"/>
              <a:t>En mai 2024, deux pays africains disposent d’une taxonomie verte nationale:</a:t>
            </a:r>
            <a:endParaRPr lang="fr-FR" b="1" i="0" noProof="0" dirty="0">
              <a:solidFill>
                <a:srgbClr val="001D35"/>
              </a:solidFill>
              <a:effectLst/>
            </a:endParaRPr>
          </a:p>
          <a:p>
            <a:r>
              <a:rPr lang="fr-FR" b="1" i="0" noProof="0" dirty="0">
                <a:solidFill>
                  <a:srgbClr val="001D35"/>
                </a:solidFill>
                <a:effectLst/>
              </a:rPr>
              <a:t>	</a:t>
            </a:r>
            <a:r>
              <a:rPr lang="fr-FR" b="1" noProof="0" dirty="0"/>
              <a:t>Afrique du Sud</a:t>
            </a:r>
          </a:p>
          <a:p>
            <a:r>
              <a:rPr lang="fr-FR" b="0" i="0" noProof="0" dirty="0">
                <a:effectLst/>
              </a:rPr>
              <a:t>	P</a:t>
            </a:r>
            <a:r>
              <a:rPr lang="fr-FR" noProof="0" dirty="0"/>
              <a:t>remier pays africain à avoir 	établi une taxonomie de la 	finance 	verte en 2022. La taxonomie de 	l’Afrique du Sud est fondée sur la 	science et suit les meilleures pratiques 	de l’Union Européenne.</a:t>
            </a:r>
            <a:r>
              <a:rPr lang="fr-FR" b="0" i="0" noProof="0" dirty="0">
                <a:effectLst/>
                <a:highlight>
                  <a:srgbClr val="FFFF00"/>
                </a:highlight>
              </a:rPr>
              <a:t> </a:t>
            </a:r>
          </a:p>
          <a:p>
            <a:pPr marL="800100" lvl="1" indent="-285750">
              <a:lnSpc>
                <a:spcPct val="100000"/>
              </a:lnSpc>
              <a:spcBef>
                <a:spcPts val="0"/>
              </a:spcBef>
              <a:spcAft>
                <a:spcPts val="600"/>
              </a:spcAft>
              <a:buClr>
                <a:schemeClr val="accent1"/>
              </a:buClr>
              <a:buFont typeface="Courier New" panose="02070309020205020404" pitchFamily="49" charset="0"/>
              <a:buChar char="o"/>
            </a:pPr>
            <a:endParaRPr lang="fr-FR" noProof="0" dirty="0">
              <a:solidFill>
                <a:srgbClr val="001D35"/>
              </a:solidFill>
            </a:endParaRPr>
          </a:p>
          <a:p>
            <a:pPr marL="800100" lvl="1" indent="-285750">
              <a:lnSpc>
                <a:spcPct val="100000"/>
              </a:lnSpc>
              <a:spcBef>
                <a:spcPts val="0"/>
              </a:spcBef>
              <a:spcAft>
                <a:spcPts val="600"/>
              </a:spcAft>
              <a:buClr>
                <a:schemeClr val="accent1"/>
              </a:buClr>
              <a:buFont typeface="Courier New" panose="02070309020205020404" pitchFamily="49" charset="0"/>
              <a:buChar char="o"/>
            </a:pPr>
            <a:endParaRPr lang="fr-FR" noProof="0" dirty="0">
              <a:solidFill>
                <a:srgbClr val="001D35"/>
              </a:solidFill>
            </a:endParaRPr>
          </a:p>
          <a:p>
            <a:pPr algn="l"/>
            <a:r>
              <a:rPr lang="fr-FR" b="1" i="0" noProof="0" dirty="0">
                <a:solidFill>
                  <a:srgbClr val="001D35"/>
                </a:solidFill>
                <a:effectLst/>
              </a:rPr>
              <a:t>	Rwanda</a:t>
            </a:r>
            <a:endParaRPr lang="fr-FR" b="0" i="0" noProof="0" dirty="0">
              <a:solidFill>
                <a:srgbClr val="001D35"/>
              </a:solidFill>
              <a:effectLst/>
            </a:endParaRPr>
          </a:p>
          <a:p>
            <a:r>
              <a:rPr lang="fr-FR" b="0" i="0" noProof="0" dirty="0">
                <a:effectLst/>
              </a:rPr>
              <a:t>	A</a:t>
            </a:r>
            <a:r>
              <a:rPr lang="fr-FR" noProof="0" dirty="0"/>
              <a:t> lancé sa taxonomie verte à COP28, 	qui est inspirée des modèles 	colombien, européen et sud-africain.</a:t>
            </a:r>
          </a:p>
        </p:txBody>
      </p:sp>
      <p:pic>
        <p:nvPicPr>
          <p:cNvPr id="1026" name="Picture 2" descr="Flag of South Africa - Wikipedia">
            <a:extLst>
              <a:ext uri="{FF2B5EF4-FFF2-40B4-BE49-F238E27FC236}">
                <a16:creationId xmlns:a16="http://schemas.microsoft.com/office/drawing/2014/main" id="{D8B31C6C-FB89-DD43-5B5A-A9C881A573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6578" y="1942170"/>
            <a:ext cx="1294611" cy="8615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lag of Rwanda - Wikipedia">
            <a:extLst>
              <a:ext uri="{FF2B5EF4-FFF2-40B4-BE49-F238E27FC236}">
                <a16:creationId xmlns:a16="http://schemas.microsoft.com/office/drawing/2014/main" id="{43FD750A-9438-A6D2-0172-5962ED8942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6578" y="4358081"/>
            <a:ext cx="1294612" cy="86150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D3DA41F-1C9F-3FEA-A486-078FB43A8892}"/>
              </a:ext>
            </a:extLst>
          </p:cNvPr>
          <p:cNvSpPr txBox="1"/>
          <p:nvPr/>
        </p:nvSpPr>
        <p:spPr>
          <a:xfrm>
            <a:off x="2109383" y="2904615"/>
            <a:ext cx="3691466" cy="3139321"/>
          </a:xfrm>
          <a:prstGeom prst="rect">
            <a:avLst/>
          </a:prstGeom>
        </p:spPr>
        <p:txBody>
          <a:bodyPr wrap="square" rtlCol="0">
            <a:spAutoFit/>
          </a:bodyPr>
          <a:lstStyle/>
          <a:p>
            <a:r>
              <a:rPr lang="fr-FR" b="1" noProof="0" dirty="0"/>
              <a:t>Bâtiments neufs</a:t>
            </a:r>
            <a:r>
              <a:rPr lang="fr-FR" sz="1800" b="1" noProof="0" dirty="0"/>
              <a:t>: </a:t>
            </a:r>
            <a:r>
              <a:rPr lang="fr-FR" noProof="0" dirty="0"/>
              <a:t>au moins 90 % des déchets non dangereux issus de la construction ou de la démolition doivent être réutilisés ou recyclés.</a:t>
            </a:r>
          </a:p>
          <a:p>
            <a:endParaRPr lang="fr-FR" sz="1800" noProof="0" dirty="0"/>
          </a:p>
          <a:p>
            <a:r>
              <a:rPr lang="fr-FR" b="1" noProof="0" dirty="0"/>
              <a:t>Rénovations</a:t>
            </a:r>
            <a:r>
              <a:rPr lang="fr-FR" sz="1800" b="1" noProof="0" dirty="0"/>
              <a:t>: A</a:t>
            </a:r>
            <a:r>
              <a:rPr lang="fr-FR" noProof="0" dirty="0"/>
              <a:t>u moins 70 % des déchets non dangereux issus de la construction ou de la démolition doivent être réutilisés ou recyclés.</a:t>
            </a:r>
            <a:r>
              <a:rPr lang="fr-FR" sz="1800" noProof="0" dirty="0"/>
              <a:t>.</a:t>
            </a:r>
          </a:p>
          <a:p>
            <a:pPr marL="342900" indent="-342900" algn="l">
              <a:buClr>
                <a:schemeClr val="accent1"/>
              </a:buClr>
              <a:buSzPct val="65000"/>
              <a:buFont typeface="Wingdings" panose="05000000000000000000" pitchFamily="2" charset="2"/>
              <a:buChar char="n"/>
            </a:pPr>
            <a:endParaRPr lang="fr-FR" noProof="0" dirty="0"/>
          </a:p>
        </p:txBody>
      </p:sp>
      <p:pic>
        <p:nvPicPr>
          <p:cNvPr id="7" name="Graphic 6" descr="Renovation (House With Sparkles) with solid fill">
            <a:extLst>
              <a:ext uri="{FF2B5EF4-FFF2-40B4-BE49-F238E27FC236}">
                <a16:creationId xmlns:a16="http://schemas.microsoft.com/office/drawing/2014/main" id="{D5ADA0E3-BCC4-2C77-DA50-2A3D0C27DB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95941" y="2946789"/>
            <a:ext cx="914400" cy="914400"/>
          </a:xfrm>
          <a:prstGeom prst="rect">
            <a:avLst/>
          </a:prstGeom>
        </p:spPr>
      </p:pic>
      <p:pic>
        <p:nvPicPr>
          <p:cNvPr id="9" name="Graphic 8" descr="House outline">
            <a:extLst>
              <a:ext uri="{FF2B5EF4-FFF2-40B4-BE49-F238E27FC236}">
                <a16:creationId xmlns:a16="http://schemas.microsoft.com/office/drawing/2014/main" id="{A298595B-F4FC-A7D4-31F2-5015E26EC96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95941" y="4771739"/>
            <a:ext cx="914400" cy="914400"/>
          </a:xfrm>
          <a:prstGeom prst="rect">
            <a:avLst/>
          </a:prstGeom>
        </p:spPr>
      </p:pic>
    </p:spTree>
    <p:extLst>
      <p:ext uri="{BB962C8B-B14F-4D97-AF65-F5344CB8AC3E}">
        <p14:creationId xmlns:p14="http://schemas.microsoft.com/office/powerpoint/2010/main" val="2285390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ck Arc 2">
            <a:extLst>
              <a:ext uri="{FF2B5EF4-FFF2-40B4-BE49-F238E27FC236}">
                <a16:creationId xmlns:a16="http://schemas.microsoft.com/office/drawing/2014/main" id="{E6644755-C5E9-E30B-6A93-58AF1AB04BBF}"/>
              </a:ext>
            </a:extLst>
          </p:cNvPr>
          <p:cNvSpPr>
            <a:spLocks/>
          </p:cNvSpPr>
          <p:nvPr/>
        </p:nvSpPr>
        <p:spPr>
          <a:xfrm rot="10800000">
            <a:off x="4002669" y="-93313"/>
            <a:ext cx="4186662" cy="5148442"/>
          </a:xfrm>
          <a:prstGeom prst="blockArc">
            <a:avLst>
              <a:gd name="adj1" fmla="val 10023539"/>
              <a:gd name="adj2" fmla="val 833507"/>
              <a:gd name="adj3" fmla="val 11356"/>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sp>
        <p:nvSpPr>
          <p:cNvPr id="2" name="Title 1">
            <a:extLst>
              <a:ext uri="{FF2B5EF4-FFF2-40B4-BE49-F238E27FC236}">
                <a16:creationId xmlns:a16="http://schemas.microsoft.com/office/drawing/2014/main" id="{2D9041B4-CCDC-2F17-A3A1-C9E51658F1FE}"/>
              </a:ext>
            </a:extLst>
          </p:cNvPr>
          <p:cNvSpPr>
            <a:spLocks noGrp="1"/>
          </p:cNvSpPr>
          <p:nvPr>
            <p:ph type="title"/>
          </p:nvPr>
        </p:nvSpPr>
        <p:spPr/>
        <p:txBody>
          <a:bodyPr>
            <a:normAutofit/>
          </a:bodyPr>
          <a:lstStyle/>
          <a:p>
            <a:r>
              <a:rPr lang="fr-FR" noProof="0" dirty="0">
                <a:solidFill>
                  <a:srgbClr val="0048AA"/>
                </a:solidFill>
                <a:effectLst/>
                <a:latin typeface="Helvetica" pitchFamily="2" charset="0"/>
              </a:rPr>
              <a:t>Mécanismes de financement innovants</a:t>
            </a:r>
            <a:endParaRPr lang="fr-FR" noProof="0" dirty="0">
              <a:solidFill>
                <a:srgbClr val="0048AA"/>
              </a:solidFill>
            </a:endParaRPr>
          </a:p>
        </p:txBody>
      </p:sp>
      <p:sp>
        <p:nvSpPr>
          <p:cNvPr id="29" name="Forme libre : forme 24">
            <a:extLst>
              <a:ext uri="{FF2B5EF4-FFF2-40B4-BE49-F238E27FC236}">
                <a16:creationId xmlns:a16="http://schemas.microsoft.com/office/drawing/2014/main" id="{27BA314F-F9A8-B50E-343C-097C16151211}"/>
              </a:ext>
            </a:extLst>
          </p:cNvPr>
          <p:cNvSpPr/>
          <p:nvPr/>
        </p:nvSpPr>
        <p:spPr>
          <a:xfrm>
            <a:off x="4379460" y="1023988"/>
            <a:ext cx="14508" cy="1472"/>
          </a:xfrm>
          <a:custGeom>
            <a:avLst/>
            <a:gdLst>
              <a:gd name="connsiteX0" fmla="*/ 0 w 19040"/>
              <a:gd name="connsiteY0" fmla="*/ 0 h 1932"/>
              <a:gd name="connsiteX1" fmla="*/ 19040 w 19040"/>
              <a:gd name="connsiteY1" fmla="*/ 0 h 1932"/>
              <a:gd name="connsiteX2" fmla="*/ 19040 w 19040"/>
              <a:gd name="connsiteY2" fmla="*/ 1932 h 1932"/>
              <a:gd name="connsiteX3" fmla="*/ 0 w 19040"/>
              <a:gd name="connsiteY3" fmla="*/ 0 h 1932"/>
            </a:gdLst>
            <a:ahLst/>
            <a:cxnLst>
              <a:cxn ang="0">
                <a:pos x="connsiteX0" y="connsiteY0"/>
              </a:cxn>
              <a:cxn ang="0">
                <a:pos x="connsiteX1" y="connsiteY1"/>
              </a:cxn>
              <a:cxn ang="0">
                <a:pos x="connsiteX2" y="connsiteY2"/>
              </a:cxn>
              <a:cxn ang="0">
                <a:pos x="connsiteX3" y="connsiteY3"/>
              </a:cxn>
            </a:cxnLst>
            <a:rect l="l" t="t" r="r" b="b"/>
            <a:pathLst>
              <a:path w="19040" h="1932">
                <a:moveTo>
                  <a:pt x="0" y="0"/>
                </a:moveTo>
                <a:lnTo>
                  <a:pt x="19040" y="0"/>
                </a:lnTo>
                <a:lnTo>
                  <a:pt x="19040" y="19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sp>
        <p:nvSpPr>
          <p:cNvPr id="30" name="Forme libre : forme 22">
            <a:extLst>
              <a:ext uri="{FF2B5EF4-FFF2-40B4-BE49-F238E27FC236}">
                <a16:creationId xmlns:a16="http://schemas.microsoft.com/office/drawing/2014/main" id="{23496635-FE21-81ED-E42A-0E15868845EE}"/>
              </a:ext>
            </a:extLst>
          </p:cNvPr>
          <p:cNvSpPr/>
          <p:nvPr/>
        </p:nvSpPr>
        <p:spPr>
          <a:xfrm>
            <a:off x="4325030" y="1859608"/>
            <a:ext cx="14508" cy="1472"/>
          </a:xfrm>
          <a:custGeom>
            <a:avLst/>
            <a:gdLst>
              <a:gd name="connsiteX0" fmla="*/ 19040 w 19040"/>
              <a:gd name="connsiteY0" fmla="*/ 0 h 1932"/>
              <a:gd name="connsiteX1" fmla="*/ 19040 w 19040"/>
              <a:gd name="connsiteY1" fmla="*/ 1932 h 1932"/>
              <a:gd name="connsiteX2" fmla="*/ 0 w 19040"/>
              <a:gd name="connsiteY2" fmla="*/ 1932 h 1932"/>
              <a:gd name="connsiteX3" fmla="*/ 19040 w 19040"/>
              <a:gd name="connsiteY3" fmla="*/ 0 h 1932"/>
            </a:gdLst>
            <a:ahLst/>
            <a:cxnLst>
              <a:cxn ang="0">
                <a:pos x="connsiteX0" y="connsiteY0"/>
              </a:cxn>
              <a:cxn ang="0">
                <a:pos x="connsiteX1" y="connsiteY1"/>
              </a:cxn>
              <a:cxn ang="0">
                <a:pos x="connsiteX2" y="connsiteY2"/>
              </a:cxn>
              <a:cxn ang="0">
                <a:pos x="connsiteX3" y="connsiteY3"/>
              </a:cxn>
            </a:cxnLst>
            <a:rect l="l" t="t" r="r" b="b"/>
            <a:pathLst>
              <a:path w="19040" h="1932">
                <a:moveTo>
                  <a:pt x="19040" y="0"/>
                </a:moveTo>
                <a:lnTo>
                  <a:pt x="19040" y="1932"/>
                </a:lnTo>
                <a:lnTo>
                  <a:pt x="0" y="1932"/>
                </a:lnTo>
                <a:lnTo>
                  <a:pt x="1904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nvGrpSpPr>
          <p:cNvPr id="31" name="Groupe 54">
            <a:extLst>
              <a:ext uri="{FF2B5EF4-FFF2-40B4-BE49-F238E27FC236}">
                <a16:creationId xmlns:a16="http://schemas.microsoft.com/office/drawing/2014/main" id="{84D25014-84B0-C781-D1EC-8385389346A4}"/>
              </a:ext>
            </a:extLst>
          </p:cNvPr>
          <p:cNvGrpSpPr/>
          <p:nvPr/>
        </p:nvGrpSpPr>
        <p:grpSpPr>
          <a:xfrm rot="1789936">
            <a:off x="3336512" y="1609462"/>
            <a:ext cx="1027389" cy="898785"/>
            <a:chOff x="2461575" y="1482716"/>
            <a:chExt cx="1348283" cy="1179512"/>
          </a:xfrm>
        </p:grpSpPr>
        <p:sp>
          <p:nvSpPr>
            <p:cNvPr id="32" name="Ellipse 48">
              <a:extLst>
                <a:ext uri="{FF2B5EF4-FFF2-40B4-BE49-F238E27FC236}">
                  <a16:creationId xmlns:a16="http://schemas.microsoft.com/office/drawing/2014/main" id="{D9043AC1-CF55-9B0A-4259-F7342213E077}"/>
                </a:ext>
              </a:extLst>
            </p:cNvPr>
            <p:cNvSpPr/>
            <p:nvPr/>
          </p:nvSpPr>
          <p:spPr>
            <a:xfrm>
              <a:off x="2594664" y="1633161"/>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1</a:t>
              </a:r>
            </a:p>
          </p:txBody>
        </p:sp>
        <p:sp>
          <p:nvSpPr>
            <p:cNvPr id="33" name="Forme libre : forme 40">
              <a:extLst>
                <a:ext uri="{FF2B5EF4-FFF2-40B4-BE49-F238E27FC236}">
                  <a16:creationId xmlns:a16="http://schemas.microsoft.com/office/drawing/2014/main" id="{AFB19057-D169-2E12-2EB0-5775E94C7027}"/>
                </a:ext>
              </a:extLst>
            </p:cNvPr>
            <p:cNvSpPr/>
            <p:nvPr/>
          </p:nvSpPr>
          <p:spPr>
            <a:xfrm rot="3600000">
              <a:off x="2545961" y="139833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grpSp>
        <p:nvGrpSpPr>
          <p:cNvPr id="34" name="Groupe 53">
            <a:extLst>
              <a:ext uri="{FF2B5EF4-FFF2-40B4-BE49-F238E27FC236}">
                <a16:creationId xmlns:a16="http://schemas.microsoft.com/office/drawing/2014/main" id="{12DCDE65-3D65-4F23-AB81-96F88E5D8C55}"/>
              </a:ext>
            </a:extLst>
          </p:cNvPr>
          <p:cNvGrpSpPr/>
          <p:nvPr/>
        </p:nvGrpSpPr>
        <p:grpSpPr>
          <a:xfrm rot="900000">
            <a:off x="3599323" y="3278658"/>
            <a:ext cx="898785" cy="1027388"/>
            <a:chOff x="2960447" y="3623180"/>
            <a:chExt cx="1179512" cy="1348283"/>
          </a:xfrm>
        </p:grpSpPr>
        <p:sp>
          <p:nvSpPr>
            <p:cNvPr id="35" name="Ellipse 49">
              <a:extLst>
                <a:ext uri="{FF2B5EF4-FFF2-40B4-BE49-F238E27FC236}">
                  <a16:creationId xmlns:a16="http://schemas.microsoft.com/office/drawing/2014/main" id="{3B2C7C61-C6A4-E6E0-9D3D-04516FD7E6DF}"/>
                </a:ext>
              </a:extLst>
            </p:cNvPr>
            <p:cNvSpPr/>
            <p:nvPr/>
          </p:nvSpPr>
          <p:spPr>
            <a:xfrm>
              <a:off x="3043011" y="389099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36" name="Forme libre : forme 41">
              <a:extLst>
                <a:ext uri="{FF2B5EF4-FFF2-40B4-BE49-F238E27FC236}">
                  <a16:creationId xmlns:a16="http://schemas.microsoft.com/office/drawing/2014/main" id="{36E7733C-D0F4-C438-E2DE-997319B79159}"/>
                </a:ext>
              </a:extLst>
            </p:cNvPr>
            <p:cNvSpPr/>
            <p:nvPr/>
          </p:nvSpPr>
          <p:spPr>
            <a:xfrm rot="1800000">
              <a:off x="2960447" y="36231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rgbClr val="33CC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grpSp>
        <p:nvGrpSpPr>
          <p:cNvPr id="37" name="Groupe 55">
            <a:extLst>
              <a:ext uri="{FF2B5EF4-FFF2-40B4-BE49-F238E27FC236}">
                <a16:creationId xmlns:a16="http://schemas.microsoft.com/office/drawing/2014/main" id="{173C6A73-B73D-EDF6-A1AA-E2E14010D945}"/>
              </a:ext>
            </a:extLst>
          </p:cNvPr>
          <p:cNvGrpSpPr/>
          <p:nvPr/>
        </p:nvGrpSpPr>
        <p:grpSpPr>
          <a:xfrm rot="16200000">
            <a:off x="7795977" y="1566552"/>
            <a:ext cx="898785" cy="1027389"/>
            <a:chOff x="5506243" y="4477080"/>
            <a:chExt cx="1179512" cy="1348283"/>
          </a:xfrm>
        </p:grpSpPr>
        <p:sp>
          <p:nvSpPr>
            <p:cNvPr id="38" name="Ellipse 50">
              <a:extLst>
                <a:ext uri="{FF2B5EF4-FFF2-40B4-BE49-F238E27FC236}">
                  <a16:creationId xmlns:a16="http://schemas.microsoft.com/office/drawing/2014/main" id="{FDABA373-2891-7ABB-7C61-F7F624D3551D}"/>
                </a:ext>
              </a:extLst>
            </p:cNvPr>
            <p:cNvSpPr/>
            <p:nvPr/>
          </p:nvSpPr>
          <p:spPr>
            <a:xfrm>
              <a:off x="5631995" y="477454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39" name="Forme libre : forme 42">
              <a:extLst>
                <a:ext uri="{FF2B5EF4-FFF2-40B4-BE49-F238E27FC236}">
                  <a16:creationId xmlns:a16="http://schemas.microsoft.com/office/drawing/2014/main" id="{C2A877D1-59C3-438B-90EC-1C7D9104C2D0}"/>
                </a:ext>
              </a:extLst>
            </p:cNvPr>
            <p:cNvSpPr/>
            <p:nvPr/>
          </p:nvSpPr>
          <p:spPr>
            <a:xfrm>
              <a:off x="5506243" y="44770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grpSp>
        <p:nvGrpSpPr>
          <p:cNvPr id="40" name="Groupe 58">
            <a:extLst>
              <a:ext uri="{FF2B5EF4-FFF2-40B4-BE49-F238E27FC236}">
                <a16:creationId xmlns:a16="http://schemas.microsoft.com/office/drawing/2014/main" id="{E6EC3939-204C-41BE-E09A-BC67BDDA05D8}"/>
              </a:ext>
            </a:extLst>
          </p:cNvPr>
          <p:cNvGrpSpPr/>
          <p:nvPr/>
        </p:nvGrpSpPr>
        <p:grpSpPr>
          <a:xfrm rot="19337872">
            <a:off x="7653104" y="3313440"/>
            <a:ext cx="898785" cy="1027388"/>
            <a:chOff x="10107119" y="4477080"/>
            <a:chExt cx="1179512" cy="1348283"/>
          </a:xfrm>
        </p:grpSpPr>
        <p:sp>
          <p:nvSpPr>
            <p:cNvPr id="41" name="Ellipse 59">
              <a:extLst>
                <a:ext uri="{FF2B5EF4-FFF2-40B4-BE49-F238E27FC236}">
                  <a16:creationId xmlns:a16="http://schemas.microsoft.com/office/drawing/2014/main" id="{4119AEBC-27B8-4FD6-19C8-A96F328676B6}"/>
                </a:ext>
              </a:extLst>
            </p:cNvPr>
            <p:cNvSpPr/>
            <p:nvPr/>
          </p:nvSpPr>
          <p:spPr>
            <a:xfrm>
              <a:off x="10226521" y="477454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42" name="Forme libre : forme 60">
              <a:extLst>
                <a:ext uri="{FF2B5EF4-FFF2-40B4-BE49-F238E27FC236}">
                  <a16:creationId xmlns:a16="http://schemas.microsoft.com/office/drawing/2014/main" id="{7923763B-DA07-5A53-D458-6464993C842B}"/>
                </a:ext>
              </a:extLst>
            </p:cNvPr>
            <p:cNvSpPr/>
            <p:nvPr/>
          </p:nvSpPr>
          <p:spPr>
            <a:xfrm>
              <a:off x="10107119" y="44770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sp>
        <p:nvSpPr>
          <p:cNvPr id="43" name="ZoneTexte 62">
            <a:extLst>
              <a:ext uri="{FF2B5EF4-FFF2-40B4-BE49-F238E27FC236}">
                <a16:creationId xmlns:a16="http://schemas.microsoft.com/office/drawing/2014/main" id="{06499638-B80C-2FDF-69DE-E27244DF0632}"/>
              </a:ext>
            </a:extLst>
          </p:cNvPr>
          <p:cNvSpPr txBox="1"/>
          <p:nvPr/>
        </p:nvSpPr>
        <p:spPr>
          <a:xfrm flipH="1">
            <a:off x="3553176" y="1714965"/>
            <a:ext cx="439544" cy="707886"/>
          </a:xfrm>
          <a:prstGeom prst="rect">
            <a:avLst/>
          </a:prstGeom>
          <a:noFill/>
          <a:effectLst/>
        </p:spPr>
        <p:txBody>
          <a:bodyPr wrap="none" rtlCol="0">
            <a:spAutoFit/>
          </a:bodyPr>
          <a:lstStyle/>
          <a:p>
            <a:r>
              <a:rPr lang="fr-FR" sz="4000" b="1" noProof="0" dirty="0">
                <a:latin typeface="+mj-lt"/>
              </a:rPr>
              <a:t>1</a:t>
            </a:r>
          </a:p>
        </p:txBody>
      </p:sp>
      <p:sp>
        <p:nvSpPr>
          <p:cNvPr id="44" name="ZoneTexte 64">
            <a:extLst>
              <a:ext uri="{FF2B5EF4-FFF2-40B4-BE49-F238E27FC236}">
                <a16:creationId xmlns:a16="http://schemas.microsoft.com/office/drawing/2014/main" id="{E451D592-652F-5683-F16E-DC6FF13A9C63}"/>
              </a:ext>
            </a:extLst>
          </p:cNvPr>
          <p:cNvSpPr txBox="1"/>
          <p:nvPr/>
        </p:nvSpPr>
        <p:spPr>
          <a:xfrm flipH="1">
            <a:off x="7903453" y="3530192"/>
            <a:ext cx="439544" cy="707886"/>
          </a:xfrm>
          <a:prstGeom prst="rect">
            <a:avLst/>
          </a:prstGeom>
          <a:noFill/>
          <a:effectLst/>
        </p:spPr>
        <p:txBody>
          <a:bodyPr wrap="none" rtlCol="0">
            <a:spAutoFit/>
          </a:bodyPr>
          <a:lstStyle/>
          <a:p>
            <a:r>
              <a:rPr lang="fr-FR" sz="4000" b="1" noProof="0" dirty="0">
                <a:latin typeface="+mj-lt"/>
              </a:rPr>
              <a:t>4</a:t>
            </a:r>
          </a:p>
        </p:txBody>
      </p:sp>
      <p:sp>
        <p:nvSpPr>
          <p:cNvPr id="45" name="ZoneTexte 65">
            <a:extLst>
              <a:ext uri="{FF2B5EF4-FFF2-40B4-BE49-F238E27FC236}">
                <a16:creationId xmlns:a16="http://schemas.microsoft.com/office/drawing/2014/main" id="{E90A92A1-C82C-CECD-3D73-B4F091DAF3D1}"/>
              </a:ext>
            </a:extLst>
          </p:cNvPr>
          <p:cNvSpPr txBox="1"/>
          <p:nvPr/>
        </p:nvSpPr>
        <p:spPr>
          <a:xfrm flipH="1">
            <a:off x="3787929" y="3473713"/>
            <a:ext cx="439544" cy="707886"/>
          </a:xfrm>
          <a:prstGeom prst="rect">
            <a:avLst/>
          </a:prstGeom>
          <a:noFill/>
          <a:effectLst/>
        </p:spPr>
        <p:txBody>
          <a:bodyPr wrap="none" rtlCol="0">
            <a:spAutoFit/>
          </a:bodyPr>
          <a:lstStyle/>
          <a:p>
            <a:r>
              <a:rPr lang="fr-FR" sz="4000" b="1" noProof="0" dirty="0">
                <a:latin typeface="+mj-lt"/>
              </a:rPr>
              <a:t>2</a:t>
            </a:r>
          </a:p>
        </p:txBody>
      </p:sp>
      <p:sp>
        <p:nvSpPr>
          <p:cNvPr id="46" name="ZoneTexte 66">
            <a:extLst>
              <a:ext uri="{FF2B5EF4-FFF2-40B4-BE49-F238E27FC236}">
                <a16:creationId xmlns:a16="http://schemas.microsoft.com/office/drawing/2014/main" id="{4A183223-10F0-3107-A3DC-C512F53994B1}"/>
              </a:ext>
            </a:extLst>
          </p:cNvPr>
          <p:cNvSpPr txBox="1"/>
          <p:nvPr/>
        </p:nvSpPr>
        <p:spPr>
          <a:xfrm flipH="1">
            <a:off x="8089956" y="1740627"/>
            <a:ext cx="439544" cy="707886"/>
          </a:xfrm>
          <a:prstGeom prst="rect">
            <a:avLst/>
          </a:prstGeom>
          <a:noFill/>
          <a:effectLst/>
        </p:spPr>
        <p:txBody>
          <a:bodyPr wrap="none" rtlCol="0">
            <a:spAutoFit/>
          </a:bodyPr>
          <a:lstStyle/>
          <a:p>
            <a:r>
              <a:rPr lang="fr-FR" sz="4000" b="1" noProof="0" dirty="0">
                <a:latin typeface="+mj-lt"/>
              </a:rPr>
              <a:t>5</a:t>
            </a:r>
          </a:p>
        </p:txBody>
      </p:sp>
      <p:sp>
        <p:nvSpPr>
          <p:cNvPr id="47" name="TextBox 37">
            <a:extLst>
              <a:ext uri="{FF2B5EF4-FFF2-40B4-BE49-F238E27FC236}">
                <a16:creationId xmlns:a16="http://schemas.microsoft.com/office/drawing/2014/main" id="{E91A87BD-7ABB-394B-5B6A-0E224AAA690A}"/>
              </a:ext>
            </a:extLst>
          </p:cNvPr>
          <p:cNvSpPr txBox="1"/>
          <p:nvPr/>
        </p:nvSpPr>
        <p:spPr>
          <a:xfrm>
            <a:off x="203555" y="1513212"/>
            <a:ext cx="3141962" cy="2585323"/>
          </a:xfrm>
          <a:prstGeom prst="rect">
            <a:avLst/>
          </a:prstGeom>
          <a:noFill/>
        </p:spPr>
        <p:txBody>
          <a:bodyPr wrap="square" rtlCol="0">
            <a:spAutoFit/>
          </a:bodyPr>
          <a:lstStyle/>
          <a:p>
            <a:pPr algn="r"/>
            <a:r>
              <a:rPr lang="fr-FR" b="1" noProof="0" dirty="0">
                <a:solidFill>
                  <a:schemeClr val="accent5">
                    <a:lumMod val="50000"/>
                  </a:schemeClr>
                </a:solidFill>
              </a:rPr>
              <a:t>Subvention pour la résilience</a:t>
            </a:r>
          </a:p>
          <a:p>
            <a:pPr algn="r"/>
            <a:r>
              <a:rPr lang="fr-FR" dirty="0"/>
              <a:t>Une subvention accordée par une banque multilatérale ou un fonds spécialisé dans le but d'améliorer la résilience. Elles sont soumises à des critères de qualité pour l'investissement.</a:t>
            </a:r>
            <a:endParaRPr lang="fr-FR" noProof="0" dirty="0">
              <a:highlight>
                <a:srgbClr val="FFFF00"/>
              </a:highlight>
            </a:endParaRPr>
          </a:p>
        </p:txBody>
      </p:sp>
      <p:sp>
        <p:nvSpPr>
          <p:cNvPr id="48" name="TextBox 37 - 1">
            <a:extLst>
              <a:ext uri="{FF2B5EF4-FFF2-40B4-BE49-F238E27FC236}">
                <a16:creationId xmlns:a16="http://schemas.microsoft.com/office/drawing/2014/main" id="{9C47959B-55DF-4843-CFC2-1035F38AE8F0}"/>
              </a:ext>
            </a:extLst>
          </p:cNvPr>
          <p:cNvSpPr txBox="1"/>
          <p:nvPr/>
        </p:nvSpPr>
        <p:spPr>
          <a:xfrm>
            <a:off x="8737621" y="1513212"/>
            <a:ext cx="3354457" cy="2585323"/>
          </a:xfrm>
          <a:prstGeom prst="rect">
            <a:avLst/>
          </a:prstGeom>
          <a:noFill/>
        </p:spPr>
        <p:txBody>
          <a:bodyPr wrap="square" rtlCol="0">
            <a:spAutoFit/>
          </a:bodyPr>
          <a:lstStyle/>
          <a:p>
            <a:pPr algn="ctr"/>
            <a:r>
              <a:rPr lang="fr-FR" b="1" noProof="0" dirty="0">
                <a:solidFill>
                  <a:schemeClr val="accent1"/>
                </a:solidFill>
              </a:rPr>
              <a:t>Obligation à impact environnemental</a:t>
            </a:r>
          </a:p>
          <a:p>
            <a:r>
              <a:rPr lang="fr-FR" dirty="0"/>
              <a:t>Ces financements fournissent un capital initial à des projets environnementaux pour tester de nouvelles approches ou pour étendre des approches éprouvées, selon des</a:t>
            </a:r>
          </a:p>
          <a:p>
            <a:r>
              <a:rPr lang="fr-FR" dirty="0"/>
              <a:t>« paiements au résultat ».</a:t>
            </a:r>
            <a:endParaRPr lang="fr-FR" noProof="0" dirty="0">
              <a:highlight>
                <a:srgbClr val="FFFF00"/>
              </a:highlight>
            </a:endParaRPr>
          </a:p>
        </p:txBody>
      </p:sp>
      <p:sp>
        <p:nvSpPr>
          <p:cNvPr id="49" name="TextBox 37">
            <a:extLst>
              <a:ext uri="{FF2B5EF4-FFF2-40B4-BE49-F238E27FC236}">
                <a16:creationId xmlns:a16="http://schemas.microsoft.com/office/drawing/2014/main" id="{F3D939BE-643F-5432-8435-C3C65BD0901C}"/>
              </a:ext>
            </a:extLst>
          </p:cNvPr>
          <p:cNvSpPr txBox="1"/>
          <p:nvPr/>
        </p:nvSpPr>
        <p:spPr>
          <a:xfrm>
            <a:off x="1047934" y="4316561"/>
            <a:ext cx="2696477" cy="1754326"/>
          </a:xfrm>
          <a:prstGeom prst="rect">
            <a:avLst/>
          </a:prstGeom>
          <a:noFill/>
        </p:spPr>
        <p:txBody>
          <a:bodyPr wrap="square" rtlCol="0">
            <a:spAutoFit/>
          </a:bodyPr>
          <a:lstStyle/>
          <a:p>
            <a:pPr algn="r"/>
            <a:r>
              <a:rPr lang="fr-FR" b="1" noProof="0" dirty="0">
                <a:solidFill>
                  <a:schemeClr val="accent4"/>
                </a:solidFill>
              </a:rPr>
              <a:t>Obligation de résilience</a:t>
            </a:r>
          </a:p>
          <a:p>
            <a:pPr algn="r"/>
            <a:r>
              <a:rPr lang="fr-FR" noProof="0" dirty="0"/>
              <a:t>Instrument financier utilisant une ‘remise de résilience’ pour financer des investissements réduisant les risques.</a:t>
            </a:r>
          </a:p>
        </p:txBody>
      </p:sp>
      <p:sp>
        <p:nvSpPr>
          <p:cNvPr id="50" name="TextBox 37 - 1">
            <a:extLst>
              <a:ext uri="{FF2B5EF4-FFF2-40B4-BE49-F238E27FC236}">
                <a16:creationId xmlns:a16="http://schemas.microsoft.com/office/drawing/2014/main" id="{40B8C582-A011-D104-FB82-B4EB61AF2154}"/>
              </a:ext>
            </a:extLst>
          </p:cNvPr>
          <p:cNvSpPr txBox="1"/>
          <p:nvPr/>
        </p:nvSpPr>
        <p:spPr>
          <a:xfrm>
            <a:off x="8481353" y="4317920"/>
            <a:ext cx="3354457" cy="1631216"/>
          </a:xfrm>
          <a:prstGeom prst="rect">
            <a:avLst/>
          </a:prstGeom>
          <a:noFill/>
        </p:spPr>
        <p:txBody>
          <a:bodyPr wrap="square" rtlCol="0">
            <a:spAutoFit/>
          </a:bodyPr>
          <a:lstStyle/>
          <a:p>
            <a:r>
              <a:rPr lang="fr-FR" b="1" noProof="0" dirty="0">
                <a:solidFill>
                  <a:schemeClr val="accent2"/>
                </a:solidFill>
              </a:rPr>
              <a:t>Obligation ODD</a:t>
            </a:r>
          </a:p>
          <a:p>
            <a:r>
              <a:rPr lang="fr-FR" sz="1600" dirty="0"/>
              <a:t>Une obligation indexée sur les ODD, où les investisseurs reçoivent un coupon en fonction de la performance de l'émetteur par rapport aux critères des ODD.</a:t>
            </a:r>
            <a:endParaRPr lang="fr-FR" sz="1600" noProof="0" dirty="0">
              <a:highlight>
                <a:srgbClr val="FFFF00"/>
              </a:highlight>
            </a:endParaRPr>
          </a:p>
        </p:txBody>
      </p:sp>
      <p:sp>
        <p:nvSpPr>
          <p:cNvPr id="51" name="TextBox 37">
            <a:extLst>
              <a:ext uri="{FF2B5EF4-FFF2-40B4-BE49-F238E27FC236}">
                <a16:creationId xmlns:a16="http://schemas.microsoft.com/office/drawing/2014/main" id="{1D977015-5DFF-40ED-6870-51934EAAF10C}"/>
              </a:ext>
            </a:extLst>
          </p:cNvPr>
          <p:cNvSpPr txBox="1"/>
          <p:nvPr/>
        </p:nvSpPr>
        <p:spPr>
          <a:xfrm>
            <a:off x="4090863" y="5468253"/>
            <a:ext cx="3943436" cy="1200329"/>
          </a:xfrm>
          <a:prstGeom prst="rect">
            <a:avLst/>
          </a:prstGeom>
          <a:noFill/>
        </p:spPr>
        <p:txBody>
          <a:bodyPr wrap="square" rtlCol="0">
            <a:spAutoFit/>
          </a:bodyPr>
          <a:lstStyle/>
          <a:p>
            <a:pPr algn="ctr"/>
            <a:r>
              <a:rPr lang="fr-FR" b="1" noProof="0" dirty="0">
                <a:solidFill>
                  <a:schemeClr val="accent3"/>
                </a:solidFill>
              </a:rPr>
              <a:t>Obligation verte</a:t>
            </a:r>
          </a:p>
          <a:p>
            <a:pPr algn="ctr"/>
            <a:r>
              <a:rPr lang="fr-FR" noProof="0" dirty="0"/>
              <a:t>Titre de dette émis pour lever des fonds destinés à des projets environnementaux ou liés au climat.</a:t>
            </a:r>
            <a:endParaRPr lang="fr-FR" sz="1600" noProof="0" dirty="0"/>
          </a:p>
        </p:txBody>
      </p:sp>
      <p:grpSp>
        <p:nvGrpSpPr>
          <p:cNvPr id="53" name="Groupe 56">
            <a:extLst>
              <a:ext uri="{FF2B5EF4-FFF2-40B4-BE49-F238E27FC236}">
                <a16:creationId xmlns:a16="http://schemas.microsoft.com/office/drawing/2014/main" id="{43EC799F-9941-6ADC-EACE-DBAFC57F5C4D}"/>
              </a:ext>
            </a:extLst>
          </p:cNvPr>
          <p:cNvGrpSpPr/>
          <p:nvPr/>
        </p:nvGrpSpPr>
        <p:grpSpPr>
          <a:xfrm>
            <a:off x="5593658" y="4386375"/>
            <a:ext cx="898785" cy="1027388"/>
            <a:chOff x="7806681" y="4477080"/>
            <a:chExt cx="1179512" cy="1348283"/>
          </a:xfrm>
        </p:grpSpPr>
        <p:sp>
          <p:nvSpPr>
            <p:cNvPr id="54" name="Ellipse 51">
              <a:extLst>
                <a:ext uri="{FF2B5EF4-FFF2-40B4-BE49-F238E27FC236}">
                  <a16:creationId xmlns:a16="http://schemas.microsoft.com/office/drawing/2014/main" id="{11652E16-E639-BAD2-A202-C3436AF9CAE5}"/>
                </a:ext>
              </a:extLst>
            </p:cNvPr>
            <p:cNvSpPr/>
            <p:nvPr/>
          </p:nvSpPr>
          <p:spPr>
            <a:xfrm>
              <a:off x="7946533" y="477454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55" name="Forme libre : forme 43">
              <a:extLst>
                <a:ext uri="{FF2B5EF4-FFF2-40B4-BE49-F238E27FC236}">
                  <a16:creationId xmlns:a16="http://schemas.microsoft.com/office/drawing/2014/main" id="{E72DEA27-517C-7F27-EE95-42F179966655}"/>
                </a:ext>
              </a:extLst>
            </p:cNvPr>
            <p:cNvSpPr/>
            <p:nvPr/>
          </p:nvSpPr>
          <p:spPr>
            <a:xfrm>
              <a:off x="7806681" y="44770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sp>
        <p:nvSpPr>
          <p:cNvPr id="56" name="ZoneTexte 63">
            <a:extLst>
              <a:ext uri="{FF2B5EF4-FFF2-40B4-BE49-F238E27FC236}">
                <a16:creationId xmlns:a16="http://schemas.microsoft.com/office/drawing/2014/main" id="{DCDBAE27-A3BD-E913-471A-B9BBEF666DD5}"/>
              </a:ext>
            </a:extLst>
          </p:cNvPr>
          <p:cNvSpPr txBox="1"/>
          <p:nvPr/>
        </p:nvSpPr>
        <p:spPr>
          <a:xfrm flipH="1">
            <a:off x="5828403" y="4631125"/>
            <a:ext cx="439544" cy="707886"/>
          </a:xfrm>
          <a:prstGeom prst="rect">
            <a:avLst/>
          </a:prstGeom>
          <a:noFill/>
          <a:effectLst/>
        </p:spPr>
        <p:txBody>
          <a:bodyPr wrap="none" rtlCol="0">
            <a:spAutoFit/>
          </a:bodyPr>
          <a:lstStyle/>
          <a:p>
            <a:r>
              <a:rPr lang="fr-FR" sz="4000" b="1" noProof="0" dirty="0">
                <a:latin typeface="+mj-lt"/>
              </a:rPr>
              <a:t>3</a:t>
            </a:r>
          </a:p>
        </p:txBody>
      </p:sp>
    </p:spTree>
    <p:extLst>
      <p:ext uri="{BB962C8B-B14F-4D97-AF65-F5344CB8AC3E}">
        <p14:creationId xmlns:p14="http://schemas.microsoft.com/office/powerpoint/2010/main" val="186218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000"/>
                                        <p:tgtEl>
                                          <p:spTgt spid="46"/>
                                        </p:tgtEl>
                                      </p:cBhvr>
                                    </p:animEffect>
                                    <p:anim calcmode="lin" valueType="num">
                                      <p:cBhvr>
                                        <p:cTn id="58" dur="1000" fill="hold"/>
                                        <p:tgtEl>
                                          <p:spTgt spid="46"/>
                                        </p:tgtEl>
                                        <p:attrNameLst>
                                          <p:attrName>ppt_x</p:attrName>
                                        </p:attrNameLst>
                                      </p:cBhvr>
                                      <p:tavLst>
                                        <p:tav tm="0">
                                          <p:val>
                                            <p:strVal val="#ppt_x"/>
                                          </p:val>
                                        </p:tav>
                                        <p:tav tm="100000">
                                          <p:val>
                                            <p:strVal val="#ppt_x"/>
                                          </p:val>
                                        </p:tav>
                                      </p:tavLst>
                                    </p:anim>
                                    <p:anim calcmode="lin" valueType="num">
                                      <p:cBhvr>
                                        <p:cTn id="59" dur="1000" fill="hold"/>
                                        <p:tgtEl>
                                          <p:spTgt spid="4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1000"/>
                                        <p:tgtEl>
                                          <p:spTgt spid="47"/>
                                        </p:tgtEl>
                                      </p:cBhvr>
                                    </p:animEffect>
                                    <p:anim calcmode="lin" valueType="num">
                                      <p:cBhvr>
                                        <p:cTn id="63" dur="1000" fill="hold"/>
                                        <p:tgtEl>
                                          <p:spTgt spid="47"/>
                                        </p:tgtEl>
                                        <p:attrNameLst>
                                          <p:attrName>ppt_x</p:attrName>
                                        </p:attrNameLst>
                                      </p:cBhvr>
                                      <p:tavLst>
                                        <p:tav tm="0">
                                          <p:val>
                                            <p:strVal val="#ppt_x"/>
                                          </p:val>
                                        </p:tav>
                                        <p:tav tm="100000">
                                          <p:val>
                                            <p:strVal val="#ppt_x"/>
                                          </p:val>
                                        </p:tav>
                                      </p:tavLst>
                                    </p:anim>
                                    <p:anim calcmode="lin" valueType="num">
                                      <p:cBhvr>
                                        <p:cTn id="64" dur="1000" fill="hold"/>
                                        <p:tgtEl>
                                          <p:spTgt spid="4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1000"/>
                                        <p:tgtEl>
                                          <p:spTgt spid="48"/>
                                        </p:tgtEl>
                                      </p:cBhvr>
                                    </p:animEffect>
                                    <p:anim calcmode="lin" valueType="num">
                                      <p:cBhvr>
                                        <p:cTn id="68" dur="1000" fill="hold"/>
                                        <p:tgtEl>
                                          <p:spTgt spid="48"/>
                                        </p:tgtEl>
                                        <p:attrNameLst>
                                          <p:attrName>ppt_x</p:attrName>
                                        </p:attrNameLst>
                                      </p:cBhvr>
                                      <p:tavLst>
                                        <p:tav tm="0">
                                          <p:val>
                                            <p:strVal val="#ppt_x"/>
                                          </p:val>
                                        </p:tav>
                                        <p:tav tm="100000">
                                          <p:val>
                                            <p:strVal val="#ppt_x"/>
                                          </p:val>
                                        </p:tav>
                                      </p:tavLst>
                                    </p:anim>
                                    <p:anim calcmode="lin" valueType="num">
                                      <p:cBhvr>
                                        <p:cTn id="69" dur="1000" fill="hold"/>
                                        <p:tgtEl>
                                          <p:spTgt spid="4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1000"/>
                                        <p:tgtEl>
                                          <p:spTgt spid="49"/>
                                        </p:tgtEl>
                                      </p:cBhvr>
                                    </p:animEffect>
                                    <p:anim calcmode="lin" valueType="num">
                                      <p:cBhvr>
                                        <p:cTn id="73" dur="1000" fill="hold"/>
                                        <p:tgtEl>
                                          <p:spTgt spid="49"/>
                                        </p:tgtEl>
                                        <p:attrNameLst>
                                          <p:attrName>ppt_x</p:attrName>
                                        </p:attrNameLst>
                                      </p:cBhvr>
                                      <p:tavLst>
                                        <p:tav tm="0">
                                          <p:val>
                                            <p:strVal val="#ppt_x"/>
                                          </p:val>
                                        </p:tav>
                                        <p:tav tm="100000">
                                          <p:val>
                                            <p:strVal val="#ppt_x"/>
                                          </p:val>
                                        </p:tav>
                                      </p:tavLst>
                                    </p:anim>
                                    <p:anim calcmode="lin" valueType="num">
                                      <p:cBhvr>
                                        <p:cTn id="74" dur="1000" fill="hold"/>
                                        <p:tgtEl>
                                          <p:spTgt spid="4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1000"/>
                                        <p:tgtEl>
                                          <p:spTgt spid="50"/>
                                        </p:tgtEl>
                                      </p:cBhvr>
                                    </p:animEffect>
                                    <p:anim calcmode="lin" valueType="num">
                                      <p:cBhvr>
                                        <p:cTn id="78" dur="1000" fill="hold"/>
                                        <p:tgtEl>
                                          <p:spTgt spid="50"/>
                                        </p:tgtEl>
                                        <p:attrNameLst>
                                          <p:attrName>ppt_x</p:attrName>
                                        </p:attrNameLst>
                                      </p:cBhvr>
                                      <p:tavLst>
                                        <p:tav tm="0">
                                          <p:val>
                                            <p:strVal val="#ppt_x"/>
                                          </p:val>
                                        </p:tav>
                                        <p:tav tm="100000">
                                          <p:val>
                                            <p:strVal val="#ppt_x"/>
                                          </p:val>
                                        </p:tav>
                                      </p:tavLst>
                                    </p:anim>
                                    <p:anim calcmode="lin" valueType="num">
                                      <p:cBhvr>
                                        <p:cTn id="79" dur="1000" fill="hold"/>
                                        <p:tgtEl>
                                          <p:spTgt spid="5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1000"/>
                                        <p:tgtEl>
                                          <p:spTgt spid="51"/>
                                        </p:tgtEl>
                                      </p:cBhvr>
                                    </p:animEffect>
                                    <p:anim calcmode="lin" valueType="num">
                                      <p:cBhvr>
                                        <p:cTn id="83" dur="1000" fill="hold"/>
                                        <p:tgtEl>
                                          <p:spTgt spid="51"/>
                                        </p:tgtEl>
                                        <p:attrNameLst>
                                          <p:attrName>ppt_x</p:attrName>
                                        </p:attrNameLst>
                                      </p:cBhvr>
                                      <p:tavLst>
                                        <p:tav tm="0">
                                          <p:val>
                                            <p:strVal val="#ppt_x"/>
                                          </p:val>
                                        </p:tav>
                                        <p:tav tm="100000">
                                          <p:val>
                                            <p:strVal val="#ppt_x"/>
                                          </p:val>
                                        </p:tav>
                                      </p:tavLst>
                                    </p:anim>
                                    <p:anim calcmode="lin" valueType="num">
                                      <p:cBhvr>
                                        <p:cTn id="84" dur="1000" fill="hold"/>
                                        <p:tgtEl>
                                          <p:spTgt spid="5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1000"/>
                                        <p:tgtEl>
                                          <p:spTgt spid="53"/>
                                        </p:tgtEl>
                                      </p:cBhvr>
                                    </p:animEffect>
                                    <p:anim calcmode="lin" valueType="num">
                                      <p:cBhvr>
                                        <p:cTn id="88" dur="1000" fill="hold"/>
                                        <p:tgtEl>
                                          <p:spTgt spid="53"/>
                                        </p:tgtEl>
                                        <p:attrNameLst>
                                          <p:attrName>ppt_x</p:attrName>
                                        </p:attrNameLst>
                                      </p:cBhvr>
                                      <p:tavLst>
                                        <p:tav tm="0">
                                          <p:val>
                                            <p:strVal val="#ppt_x"/>
                                          </p:val>
                                        </p:tav>
                                        <p:tav tm="100000">
                                          <p:val>
                                            <p:strVal val="#ppt_x"/>
                                          </p:val>
                                        </p:tav>
                                      </p:tavLst>
                                    </p:anim>
                                    <p:anim calcmode="lin" valueType="num">
                                      <p:cBhvr>
                                        <p:cTn id="89" dur="1000" fill="hold"/>
                                        <p:tgtEl>
                                          <p:spTgt spid="5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1000"/>
                                        <p:tgtEl>
                                          <p:spTgt spid="56"/>
                                        </p:tgtEl>
                                      </p:cBhvr>
                                    </p:animEffect>
                                    <p:anim calcmode="lin" valueType="num">
                                      <p:cBhvr>
                                        <p:cTn id="93" dur="1000" fill="hold"/>
                                        <p:tgtEl>
                                          <p:spTgt spid="56"/>
                                        </p:tgtEl>
                                        <p:attrNameLst>
                                          <p:attrName>ppt_x</p:attrName>
                                        </p:attrNameLst>
                                      </p:cBhvr>
                                      <p:tavLst>
                                        <p:tav tm="0">
                                          <p:val>
                                            <p:strVal val="#ppt_x"/>
                                          </p:val>
                                        </p:tav>
                                        <p:tav tm="100000">
                                          <p:val>
                                            <p:strVal val="#ppt_x"/>
                                          </p:val>
                                        </p:tav>
                                      </p:tavLst>
                                    </p:anim>
                                    <p:anim calcmode="lin" valueType="num">
                                      <p:cBhvr>
                                        <p:cTn id="9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animBg="1"/>
      <p:bldP spid="30" grpId="0" animBg="1"/>
      <p:bldP spid="43" grpId="0"/>
      <p:bldP spid="44" grpId="0"/>
      <p:bldP spid="45" grpId="0"/>
      <p:bldP spid="46" grpId="0"/>
      <p:bldP spid="47" grpId="0"/>
      <p:bldP spid="48" grpId="0"/>
      <p:bldP spid="49" grpId="0"/>
      <p:bldP spid="50" grpId="0"/>
      <p:bldP spid="51"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ck Arc 2">
            <a:extLst>
              <a:ext uri="{FF2B5EF4-FFF2-40B4-BE49-F238E27FC236}">
                <a16:creationId xmlns:a16="http://schemas.microsoft.com/office/drawing/2014/main" id="{E6644755-C5E9-E30B-6A93-58AF1AB04BBF}"/>
              </a:ext>
            </a:extLst>
          </p:cNvPr>
          <p:cNvSpPr>
            <a:spLocks/>
          </p:cNvSpPr>
          <p:nvPr/>
        </p:nvSpPr>
        <p:spPr>
          <a:xfrm rot="10800000">
            <a:off x="4002669" y="-93313"/>
            <a:ext cx="4186662" cy="5148442"/>
          </a:xfrm>
          <a:prstGeom prst="blockArc">
            <a:avLst>
              <a:gd name="adj1" fmla="val 10023539"/>
              <a:gd name="adj2" fmla="val 833507"/>
              <a:gd name="adj3" fmla="val 11356"/>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sp>
        <p:nvSpPr>
          <p:cNvPr id="2" name="Title 1">
            <a:extLst>
              <a:ext uri="{FF2B5EF4-FFF2-40B4-BE49-F238E27FC236}">
                <a16:creationId xmlns:a16="http://schemas.microsoft.com/office/drawing/2014/main" id="{2D9041B4-CCDC-2F17-A3A1-C9E51658F1FE}"/>
              </a:ext>
            </a:extLst>
          </p:cNvPr>
          <p:cNvSpPr>
            <a:spLocks noGrp="1"/>
          </p:cNvSpPr>
          <p:nvPr>
            <p:ph type="title"/>
          </p:nvPr>
        </p:nvSpPr>
        <p:spPr/>
        <p:txBody>
          <a:bodyPr>
            <a:normAutofit/>
          </a:bodyPr>
          <a:lstStyle/>
          <a:p>
            <a:r>
              <a:rPr lang="fr-FR" dirty="0">
                <a:solidFill>
                  <a:srgbClr val="0048AA"/>
                </a:solidFill>
                <a:latin typeface="Helvetica" pitchFamily="2" charset="0"/>
              </a:rPr>
              <a:t>Mécanismes de financement innovants (suivi)</a:t>
            </a:r>
            <a:endParaRPr lang="fr-FR" noProof="0" dirty="0"/>
          </a:p>
        </p:txBody>
      </p:sp>
      <p:sp>
        <p:nvSpPr>
          <p:cNvPr id="29" name="Forme libre : forme 24">
            <a:extLst>
              <a:ext uri="{FF2B5EF4-FFF2-40B4-BE49-F238E27FC236}">
                <a16:creationId xmlns:a16="http://schemas.microsoft.com/office/drawing/2014/main" id="{27BA314F-F9A8-B50E-343C-097C16151211}"/>
              </a:ext>
            </a:extLst>
          </p:cNvPr>
          <p:cNvSpPr/>
          <p:nvPr/>
        </p:nvSpPr>
        <p:spPr>
          <a:xfrm>
            <a:off x="4379460" y="1023988"/>
            <a:ext cx="14508" cy="1472"/>
          </a:xfrm>
          <a:custGeom>
            <a:avLst/>
            <a:gdLst>
              <a:gd name="connsiteX0" fmla="*/ 0 w 19040"/>
              <a:gd name="connsiteY0" fmla="*/ 0 h 1932"/>
              <a:gd name="connsiteX1" fmla="*/ 19040 w 19040"/>
              <a:gd name="connsiteY1" fmla="*/ 0 h 1932"/>
              <a:gd name="connsiteX2" fmla="*/ 19040 w 19040"/>
              <a:gd name="connsiteY2" fmla="*/ 1932 h 1932"/>
              <a:gd name="connsiteX3" fmla="*/ 0 w 19040"/>
              <a:gd name="connsiteY3" fmla="*/ 0 h 1932"/>
            </a:gdLst>
            <a:ahLst/>
            <a:cxnLst>
              <a:cxn ang="0">
                <a:pos x="connsiteX0" y="connsiteY0"/>
              </a:cxn>
              <a:cxn ang="0">
                <a:pos x="connsiteX1" y="connsiteY1"/>
              </a:cxn>
              <a:cxn ang="0">
                <a:pos x="connsiteX2" y="connsiteY2"/>
              </a:cxn>
              <a:cxn ang="0">
                <a:pos x="connsiteX3" y="connsiteY3"/>
              </a:cxn>
            </a:cxnLst>
            <a:rect l="l" t="t" r="r" b="b"/>
            <a:pathLst>
              <a:path w="19040" h="1932">
                <a:moveTo>
                  <a:pt x="0" y="0"/>
                </a:moveTo>
                <a:lnTo>
                  <a:pt x="19040" y="0"/>
                </a:lnTo>
                <a:lnTo>
                  <a:pt x="19040" y="19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sp>
        <p:nvSpPr>
          <p:cNvPr id="30" name="Forme libre : forme 22">
            <a:extLst>
              <a:ext uri="{FF2B5EF4-FFF2-40B4-BE49-F238E27FC236}">
                <a16:creationId xmlns:a16="http://schemas.microsoft.com/office/drawing/2014/main" id="{23496635-FE21-81ED-E42A-0E15868845EE}"/>
              </a:ext>
            </a:extLst>
          </p:cNvPr>
          <p:cNvSpPr/>
          <p:nvPr/>
        </p:nvSpPr>
        <p:spPr>
          <a:xfrm>
            <a:off x="4379460" y="1859608"/>
            <a:ext cx="14508" cy="1472"/>
          </a:xfrm>
          <a:custGeom>
            <a:avLst/>
            <a:gdLst>
              <a:gd name="connsiteX0" fmla="*/ 19040 w 19040"/>
              <a:gd name="connsiteY0" fmla="*/ 0 h 1932"/>
              <a:gd name="connsiteX1" fmla="*/ 19040 w 19040"/>
              <a:gd name="connsiteY1" fmla="*/ 1932 h 1932"/>
              <a:gd name="connsiteX2" fmla="*/ 0 w 19040"/>
              <a:gd name="connsiteY2" fmla="*/ 1932 h 1932"/>
              <a:gd name="connsiteX3" fmla="*/ 19040 w 19040"/>
              <a:gd name="connsiteY3" fmla="*/ 0 h 1932"/>
            </a:gdLst>
            <a:ahLst/>
            <a:cxnLst>
              <a:cxn ang="0">
                <a:pos x="connsiteX0" y="connsiteY0"/>
              </a:cxn>
              <a:cxn ang="0">
                <a:pos x="connsiteX1" y="connsiteY1"/>
              </a:cxn>
              <a:cxn ang="0">
                <a:pos x="connsiteX2" y="connsiteY2"/>
              </a:cxn>
              <a:cxn ang="0">
                <a:pos x="connsiteX3" y="connsiteY3"/>
              </a:cxn>
            </a:cxnLst>
            <a:rect l="l" t="t" r="r" b="b"/>
            <a:pathLst>
              <a:path w="19040" h="1932">
                <a:moveTo>
                  <a:pt x="19040" y="0"/>
                </a:moveTo>
                <a:lnTo>
                  <a:pt x="19040" y="1932"/>
                </a:lnTo>
                <a:lnTo>
                  <a:pt x="0" y="1932"/>
                </a:lnTo>
                <a:lnTo>
                  <a:pt x="1904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nvGrpSpPr>
          <p:cNvPr id="31" name="Groupe 54">
            <a:extLst>
              <a:ext uri="{FF2B5EF4-FFF2-40B4-BE49-F238E27FC236}">
                <a16:creationId xmlns:a16="http://schemas.microsoft.com/office/drawing/2014/main" id="{84D25014-84B0-C781-D1EC-8385389346A4}"/>
              </a:ext>
            </a:extLst>
          </p:cNvPr>
          <p:cNvGrpSpPr/>
          <p:nvPr/>
        </p:nvGrpSpPr>
        <p:grpSpPr>
          <a:xfrm rot="1789936">
            <a:off x="3390942" y="1609462"/>
            <a:ext cx="1027389" cy="898785"/>
            <a:chOff x="2461575" y="1482716"/>
            <a:chExt cx="1348283" cy="1179512"/>
          </a:xfrm>
        </p:grpSpPr>
        <p:sp>
          <p:nvSpPr>
            <p:cNvPr id="32" name="Ellipse 48">
              <a:extLst>
                <a:ext uri="{FF2B5EF4-FFF2-40B4-BE49-F238E27FC236}">
                  <a16:creationId xmlns:a16="http://schemas.microsoft.com/office/drawing/2014/main" id="{D9043AC1-CF55-9B0A-4259-F7342213E077}"/>
                </a:ext>
              </a:extLst>
            </p:cNvPr>
            <p:cNvSpPr/>
            <p:nvPr/>
          </p:nvSpPr>
          <p:spPr>
            <a:xfrm>
              <a:off x="2594664" y="1633161"/>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1</a:t>
              </a:r>
            </a:p>
          </p:txBody>
        </p:sp>
        <p:sp>
          <p:nvSpPr>
            <p:cNvPr id="33" name="Forme libre : forme 40">
              <a:extLst>
                <a:ext uri="{FF2B5EF4-FFF2-40B4-BE49-F238E27FC236}">
                  <a16:creationId xmlns:a16="http://schemas.microsoft.com/office/drawing/2014/main" id="{AFB19057-D169-2E12-2EB0-5775E94C7027}"/>
                </a:ext>
              </a:extLst>
            </p:cNvPr>
            <p:cNvSpPr/>
            <p:nvPr/>
          </p:nvSpPr>
          <p:spPr>
            <a:xfrm rot="3600000">
              <a:off x="2545961" y="139833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grpSp>
        <p:nvGrpSpPr>
          <p:cNvPr id="37" name="Groupe 55">
            <a:extLst>
              <a:ext uri="{FF2B5EF4-FFF2-40B4-BE49-F238E27FC236}">
                <a16:creationId xmlns:a16="http://schemas.microsoft.com/office/drawing/2014/main" id="{173C6A73-B73D-EDF6-A1AA-E2E14010D945}"/>
              </a:ext>
            </a:extLst>
          </p:cNvPr>
          <p:cNvGrpSpPr/>
          <p:nvPr/>
        </p:nvGrpSpPr>
        <p:grpSpPr>
          <a:xfrm rot="16200000">
            <a:off x="7850407" y="1566552"/>
            <a:ext cx="898785" cy="1027389"/>
            <a:chOff x="5506243" y="4477080"/>
            <a:chExt cx="1179512" cy="1348283"/>
          </a:xfrm>
        </p:grpSpPr>
        <p:sp>
          <p:nvSpPr>
            <p:cNvPr id="38" name="Ellipse 50">
              <a:extLst>
                <a:ext uri="{FF2B5EF4-FFF2-40B4-BE49-F238E27FC236}">
                  <a16:creationId xmlns:a16="http://schemas.microsoft.com/office/drawing/2014/main" id="{FDABA373-2891-7ABB-7C61-F7F624D3551D}"/>
                </a:ext>
              </a:extLst>
            </p:cNvPr>
            <p:cNvSpPr/>
            <p:nvPr/>
          </p:nvSpPr>
          <p:spPr>
            <a:xfrm>
              <a:off x="5631995" y="477454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39" name="Forme libre : forme 42">
              <a:extLst>
                <a:ext uri="{FF2B5EF4-FFF2-40B4-BE49-F238E27FC236}">
                  <a16:creationId xmlns:a16="http://schemas.microsoft.com/office/drawing/2014/main" id="{C2A877D1-59C3-438B-90EC-1C7D9104C2D0}"/>
                </a:ext>
              </a:extLst>
            </p:cNvPr>
            <p:cNvSpPr/>
            <p:nvPr/>
          </p:nvSpPr>
          <p:spPr>
            <a:xfrm>
              <a:off x="5506243" y="44770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sp>
        <p:nvSpPr>
          <p:cNvPr id="43" name="ZoneTexte 62">
            <a:extLst>
              <a:ext uri="{FF2B5EF4-FFF2-40B4-BE49-F238E27FC236}">
                <a16:creationId xmlns:a16="http://schemas.microsoft.com/office/drawing/2014/main" id="{06499638-B80C-2FDF-69DE-E27244DF0632}"/>
              </a:ext>
            </a:extLst>
          </p:cNvPr>
          <p:cNvSpPr txBox="1"/>
          <p:nvPr/>
        </p:nvSpPr>
        <p:spPr>
          <a:xfrm flipH="1">
            <a:off x="3607606" y="1714965"/>
            <a:ext cx="468398" cy="707886"/>
          </a:xfrm>
          <a:prstGeom prst="rect">
            <a:avLst/>
          </a:prstGeom>
          <a:noFill/>
          <a:effectLst/>
        </p:spPr>
        <p:txBody>
          <a:bodyPr wrap="none" rtlCol="0">
            <a:spAutoFit/>
          </a:bodyPr>
          <a:lstStyle/>
          <a:p>
            <a:r>
              <a:rPr lang="fr-FR" sz="4000" b="1" noProof="0" dirty="0">
                <a:latin typeface="+mj-lt"/>
              </a:rPr>
              <a:t>6</a:t>
            </a:r>
          </a:p>
        </p:txBody>
      </p:sp>
      <p:sp>
        <p:nvSpPr>
          <p:cNvPr id="46" name="ZoneTexte 66">
            <a:extLst>
              <a:ext uri="{FF2B5EF4-FFF2-40B4-BE49-F238E27FC236}">
                <a16:creationId xmlns:a16="http://schemas.microsoft.com/office/drawing/2014/main" id="{4A183223-10F0-3107-A3DC-C512F53994B1}"/>
              </a:ext>
            </a:extLst>
          </p:cNvPr>
          <p:cNvSpPr txBox="1"/>
          <p:nvPr/>
        </p:nvSpPr>
        <p:spPr>
          <a:xfrm flipH="1">
            <a:off x="8144386" y="1740627"/>
            <a:ext cx="468398" cy="707886"/>
          </a:xfrm>
          <a:prstGeom prst="rect">
            <a:avLst/>
          </a:prstGeom>
          <a:noFill/>
          <a:effectLst/>
        </p:spPr>
        <p:txBody>
          <a:bodyPr wrap="none" rtlCol="0">
            <a:spAutoFit/>
          </a:bodyPr>
          <a:lstStyle/>
          <a:p>
            <a:r>
              <a:rPr lang="fr-FR" sz="4000" b="1" noProof="0" dirty="0">
                <a:latin typeface="+mj-lt"/>
              </a:rPr>
              <a:t>8</a:t>
            </a:r>
          </a:p>
        </p:txBody>
      </p:sp>
      <p:sp>
        <p:nvSpPr>
          <p:cNvPr id="47" name="TextBox 37">
            <a:extLst>
              <a:ext uri="{FF2B5EF4-FFF2-40B4-BE49-F238E27FC236}">
                <a16:creationId xmlns:a16="http://schemas.microsoft.com/office/drawing/2014/main" id="{E91A87BD-7ABB-394B-5B6A-0E224AAA690A}"/>
              </a:ext>
            </a:extLst>
          </p:cNvPr>
          <p:cNvSpPr txBox="1"/>
          <p:nvPr/>
        </p:nvSpPr>
        <p:spPr>
          <a:xfrm>
            <a:off x="241147" y="1513212"/>
            <a:ext cx="3158800" cy="2862322"/>
          </a:xfrm>
          <a:prstGeom prst="rect">
            <a:avLst/>
          </a:prstGeom>
          <a:noFill/>
        </p:spPr>
        <p:txBody>
          <a:bodyPr wrap="square" rtlCol="0">
            <a:spAutoFit/>
          </a:bodyPr>
          <a:lstStyle/>
          <a:p>
            <a:pPr algn="r"/>
            <a:r>
              <a:rPr lang="fr-FR" b="1" noProof="0" dirty="0">
                <a:solidFill>
                  <a:schemeClr val="accent5">
                    <a:lumMod val="50000"/>
                  </a:schemeClr>
                </a:solidFill>
              </a:rPr>
              <a:t>Agrégation</a:t>
            </a:r>
          </a:p>
          <a:p>
            <a:pPr algn="r"/>
            <a:r>
              <a:rPr lang="fr-FR" dirty="0"/>
              <a:t>Permet de regrouper plusieurs projets de plus petite envergure au sein d'un véhicule d'investissement, qui pourrait ensuite être (re)financé sur le marché des capitaux par le biais d'obligations et de la vente d'actions.</a:t>
            </a:r>
            <a:endParaRPr lang="fr-FR" noProof="0" dirty="0">
              <a:highlight>
                <a:srgbClr val="FFFF00"/>
              </a:highlight>
            </a:endParaRPr>
          </a:p>
        </p:txBody>
      </p:sp>
      <p:sp>
        <p:nvSpPr>
          <p:cNvPr id="48" name="TextBox 37 - 1">
            <a:extLst>
              <a:ext uri="{FF2B5EF4-FFF2-40B4-BE49-F238E27FC236}">
                <a16:creationId xmlns:a16="http://schemas.microsoft.com/office/drawing/2014/main" id="{9C47959B-55DF-4843-CFC2-1035F38AE8F0}"/>
              </a:ext>
            </a:extLst>
          </p:cNvPr>
          <p:cNvSpPr txBox="1"/>
          <p:nvPr/>
        </p:nvSpPr>
        <p:spPr>
          <a:xfrm>
            <a:off x="8945105" y="1563366"/>
            <a:ext cx="2955562" cy="2862322"/>
          </a:xfrm>
          <a:prstGeom prst="rect">
            <a:avLst/>
          </a:prstGeom>
          <a:noFill/>
        </p:spPr>
        <p:txBody>
          <a:bodyPr wrap="square" rtlCol="0">
            <a:spAutoFit/>
          </a:bodyPr>
          <a:lstStyle/>
          <a:p>
            <a:r>
              <a:rPr lang="fr-FR" b="1" dirty="0">
                <a:solidFill>
                  <a:schemeClr val="accent1"/>
                </a:solidFill>
              </a:rPr>
              <a:t>Financement par accroissement de la valeur foncière</a:t>
            </a:r>
          </a:p>
          <a:p>
            <a:r>
              <a:rPr lang="fr-FR" dirty="0"/>
              <a:t>Sert à financer des projets de développement ou d'autres investissements en anticipant les recettes fiscales futures générées par ces nouveaux aménagements.</a:t>
            </a:r>
            <a:endParaRPr lang="fr-FR" dirty="0">
              <a:highlight>
                <a:srgbClr val="FFFF00"/>
              </a:highlight>
            </a:endParaRPr>
          </a:p>
        </p:txBody>
      </p:sp>
      <p:sp>
        <p:nvSpPr>
          <p:cNvPr id="51" name="TextBox 37">
            <a:extLst>
              <a:ext uri="{FF2B5EF4-FFF2-40B4-BE49-F238E27FC236}">
                <a16:creationId xmlns:a16="http://schemas.microsoft.com/office/drawing/2014/main" id="{1D977015-5DFF-40ED-6870-51934EAAF10C}"/>
              </a:ext>
            </a:extLst>
          </p:cNvPr>
          <p:cNvSpPr txBox="1"/>
          <p:nvPr/>
        </p:nvSpPr>
        <p:spPr>
          <a:xfrm>
            <a:off x="3500846" y="5463361"/>
            <a:ext cx="5061857" cy="1477328"/>
          </a:xfrm>
          <a:prstGeom prst="rect">
            <a:avLst/>
          </a:prstGeom>
          <a:noFill/>
        </p:spPr>
        <p:txBody>
          <a:bodyPr wrap="square" rtlCol="0">
            <a:spAutoFit/>
          </a:bodyPr>
          <a:lstStyle/>
          <a:p>
            <a:pPr algn="ctr"/>
            <a:r>
              <a:rPr lang="fr-FR" b="1" noProof="0" dirty="0">
                <a:solidFill>
                  <a:schemeClr val="accent3"/>
                </a:solidFill>
              </a:rPr>
              <a:t>Sécurisation</a:t>
            </a:r>
          </a:p>
          <a:p>
            <a:r>
              <a:rPr lang="fr-FR" dirty="0"/>
              <a:t>Dans ce cas, un ensemble de petits projets devient négociable sur le marché sous forme de titres adossés à des actifs, ce qui attire ensuite les investisseurs.</a:t>
            </a:r>
            <a:endParaRPr lang="fr-FR" noProof="0" dirty="0">
              <a:highlight>
                <a:srgbClr val="FFFF00"/>
              </a:highlight>
            </a:endParaRPr>
          </a:p>
        </p:txBody>
      </p:sp>
      <p:grpSp>
        <p:nvGrpSpPr>
          <p:cNvPr id="53" name="Groupe 56">
            <a:extLst>
              <a:ext uri="{FF2B5EF4-FFF2-40B4-BE49-F238E27FC236}">
                <a16:creationId xmlns:a16="http://schemas.microsoft.com/office/drawing/2014/main" id="{43EC799F-9941-6ADC-EACE-DBAFC57F5C4D}"/>
              </a:ext>
            </a:extLst>
          </p:cNvPr>
          <p:cNvGrpSpPr/>
          <p:nvPr/>
        </p:nvGrpSpPr>
        <p:grpSpPr>
          <a:xfrm>
            <a:off x="5648088" y="4386375"/>
            <a:ext cx="898785" cy="1027388"/>
            <a:chOff x="7806681" y="4477080"/>
            <a:chExt cx="1179512" cy="1348283"/>
          </a:xfrm>
        </p:grpSpPr>
        <p:sp>
          <p:nvSpPr>
            <p:cNvPr id="54" name="Ellipse 51">
              <a:extLst>
                <a:ext uri="{FF2B5EF4-FFF2-40B4-BE49-F238E27FC236}">
                  <a16:creationId xmlns:a16="http://schemas.microsoft.com/office/drawing/2014/main" id="{11652E16-E639-BAD2-A202-C3436AF9CAE5}"/>
                </a:ext>
              </a:extLst>
            </p:cNvPr>
            <p:cNvSpPr/>
            <p:nvPr/>
          </p:nvSpPr>
          <p:spPr>
            <a:xfrm>
              <a:off x="7946533" y="4774549"/>
              <a:ext cx="940708" cy="940708"/>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noProof="0" dirty="0"/>
            </a:p>
          </p:txBody>
        </p:sp>
        <p:sp>
          <p:nvSpPr>
            <p:cNvPr id="55" name="Forme libre : forme 43">
              <a:extLst>
                <a:ext uri="{FF2B5EF4-FFF2-40B4-BE49-F238E27FC236}">
                  <a16:creationId xmlns:a16="http://schemas.microsoft.com/office/drawing/2014/main" id="{E72DEA27-517C-7F27-EE95-42F179966655}"/>
                </a:ext>
              </a:extLst>
            </p:cNvPr>
            <p:cNvSpPr/>
            <p:nvPr/>
          </p:nvSpPr>
          <p:spPr>
            <a:xfrm>
              <a:off x="7806681" y="4477080"/>
              <a:ext cx="1179512" cy="1348283"/>
            </a:xfrm>
            <a:custGeom>
              <a:avLst/>
              <a:gdLst>
                <a:gd name="connsiteX0" fmla="*/ 589756 w 1179512"/>
                <a:gd name="connsiteY0" fmla="*/ 302504 h 1348283"/>
                <a:gd name="connsiteX1" fmla="*/ 133733 w 1179512"/>
                <a:gd name="connsiteY1" fmla="*/ 758527 h 1348283"/>
                <a:gd name="connsiteX2" fmla="*/ 589756 w 1179512"/>
                <a:gd name="connsiteY2" fmla="*/ 1214550 h 1348283"/>
                <a:gd name="connsiteX3" fmla="*/ 1045779 w 1179512"/>
                <a:gd name="connsiteY3" fmla="*/ 758527 h 1348283"/>
                <a:gd name="connsiteX4" fmla="*/ 589756 w 1179512"/>
                <a:gd name="connsiteY4" fmla="*/ 302504 h 1348283"/>
                <a:gd name="connsiteX5" fmla="*/ 589756 w 1179512"/>
                <a:gd name="connsiteY5" fmla="*/ 0 h 1348283"/>
                <a:gd name="connsiteX6" fmla="*/ 733584 w 1179512"/>
                <a:gd name="connsiteY6" fmla="*/ 188504 h 1348283"/>
                <a:gd name="connsiteX7" fmla="*/ 819316 w 1179512"/>
                <a:gd name="connsiteY7" fmla="*/ 215117 h 1348283"/>
                <a:gd name="connsiteX8" fmla="*/ 1179512 w 1179512"/>
                <a:gd name="connsiteY8" fmla="*/ 758527 h 1348283"/>
                <a:gd name="connsiteX9" fmla="*/ 589756 w 1179512"/>
                <a:gd name="connsiteY9" fmla="*/ 1348283 h 1348283"/>
                <a:gd name="connsiteX10" fmla="*/ 0 w 1179512"/>
                <a:gd name="connsiteY10" fmla="*/ 758527 h 1348283"/>
                <a:gd name="connsiteX11" fmla="*/ 360196 w 1179512"/>
                <a:gd name="connsiteY11" fmla="*/ 215117 h 1348283"/>
                <a:gd name="connsiteX12" fmla="*/ 445928 w 1179512"/>
                <a:gd name="connsiteY12" fmla="*/ 188504 h 1348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512" h="1348283">
                  <a:moveTo>
                    <a:pt x="589756" y="302504"/>
                  </a:moveTo>
                  <a:cubicBezTo>
                    <a:pt x="337901" y="302504"/>
                    <a:pt x="133733" y="506672"/>
                    <a:pt x="133733" y="758527"/>
                  </a:cubicBezTo>
                  <a:cubicBezTo>
                    <a:pt x="133733" y="1010382"/>
                    <a:pt x="337901" y="1214550"/>
                    <a:pt x="589756" y="1214550"/>
                  </a:cubicBezTo>
                  <a:cubicBezTo>
                    <a:pt x="841611" y="1214550"/>
                    <a:pt x="1045779" y="1010382"/>
                    <a:pt x="1045779" y="758527"/>
                  </a:cubicBezTo>
                  <a:cubicBezTo>
                    <a:pt x="1045779" y="506672"/>
                    <a:pt x="841611" y="302504"/>
                    <a:pt x="589756" y="302504"/>
                  </a:cubicBezTo>
                  <a:close/>
                  <a:moveTo>
                    <a:pt x="589756" y="0"/>
                  </a:moveTo>
                  <a:lnTo>
                    <a:pt x="733584" y="188504"/>
                  </a:lnTo>
                  <a:lnTo>
                    <a:pt x="819316" y="215117"/>
                  </a:lnTo>
                  <a:cubicBezTo>
                    <a:pt x="1030988" y="304647"/>
                    <a:pt x="1179512" y="514242"/>
                    <a:pt x="1179512" y="758527"/>
                  </a:cubicBezTo>
                  <a:cubicBezTo>
                    <a:pt x="1179512" y="1084240"/>
                    <a:pt x="915469" y="1348283"/>
                    <a:pt x="589756" y="1348283"/>
                  </a:cubicBezTo>
                  <a:cubicBezTo>
                    <a:pt x="264043" y="1348283"/>
                    <a:pt x="0" y="1084240"/>
                    <a:pt x="0" y="758527"/>
                  </a:cubicBezTo>
                  <a:cubicBezTo>
                    <a:pt x="0" y="514242"/>
                    <a:pt x="148524" y="304647"/>
                    <a:pt x="360196" y="215117"/>
                  </a:cubicBezTo>
                  <a:lnTo>
                    <a:pt x="445928" y="188504"/>
                  </a:lnTo>
                  <a:close/>
                </a:path>
              </a:pathLst>
            </a:cu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1600" noProof="0" dirty="0"/>
            </a:p>
          </p:txBody>
        </p:sp>
      </p:grpSp>
      <p:sp>
        <p:nvSpPr>
          <p:cNvPr id="56" name="ZoneTexte 63">
            <a:extLst>
              <a:ext uri="{FF2B5EF4-FFF2-40B4-BE49-F238E27FC236}">
                <a16:creationId xmlns:a16="http://schemas.microsoft.com/office/drawing/2014/main" id="{DCDBAE27-A3BD-E913-471A-B9BBEF666DD5}"/>
              </a:ext>
            </a:extLst>
          </p:cNvPr>
          <p:cNvSpPr txBox="1"/>
          <p:nvPr/>
        </p:nvSpPr>
        <p:spPr>
          <a:xfrm flipH="1">
            <a:off x="5882833" y="4631125"/>
            <a:ext cx="468398" cy="707886"/>
          </a:xfrm>
          <a:prstGeom prst="rect">
            <a:avLst/>
          </a:prstGeom>
          <a:noFill/>
          <a:effectLst/>
        </p:spPr>
        <p:txBody>
          <a:bodyPr wrap="none" rtlCol="0">
            <a:spAutoFit/>
          </a:bodyPr>
          <a:lstStyle/>
          <a:p>
            <a:r>
              <a:rPr lang="fr-FR" sz="4000" b="1" noProof="0" dirty="0">
                <a:latin typeface="+mj-lt"/>
              </a:rPr>
              <a:t>7</a:t>
            </a:r>
          </a:p>
        </p:txBody>
      </p:sp>
    </p:spTree>
    <p:extLst>
      <p:ext uri="{BB962C8B-B14F-4D97-AF65-F5344CB8AC3E}">
        <p14:creationId xmlns:p14="http://schemas.microsoft.com/office/powerpoint/2010/main" val="264071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animBg="1"/>
      <p:bldP spid="30" grpId="0" animBg="1"/>
      <p:bldP spid="43" grpId="0"/>
      <p:bldP spid="46" grpId="0"/>
      <p:bldP spid="47" grpId="0"/>
      <p:bldP spid="48" grpId="0"/>
      <p:bldP spid="51"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86E33-8616-6B5E-6EEC-9F474ADE6EA1}"/>
              </a:ext>
            </a:extLst>
          </p:cNvPr>
          <p:cNvSpPr>
            <a:spLocks noGrp="1"/>
          </p:cNvSpPr>
          <p:nvPr>
            <p:ph type="ctrTitle"/>
          </p:nvPr>
        </p:nvSpPr>
        <p:spPr>
          <a:xfrm>
            <a:off x="594411" y="1736644"/>
            <a:ext cx="5082362" cy="867930"/>
          </a:xfrm>
        </p:spPr>
        <p:txBody>
          <a:bodyPr/>
          <a:lstStyle/>
          <a:p>
            <a:r>
              <a:rPr lang="fr-FR" noProof="0" dirty="0"/>
              <a:t>Module 4: Mobiliser le Financement Climatique</a:t>
            </a:r>
          </a:p>
        </p:txBody>
      </p:sp>
      <p:sp>
        <p:nvSpPr>
          <p:cNvPr id="5" name="Rectangle 4">
            <a:extLst>
              <a:ext uri="{FF2B5EF4-FFF2-40B4-BE49-F238E27FC236}">
                <a16:creationId xmlns:a16="http://schemas.microsoft.com/office/drawing/2014/main" id="{1586466F-67EA-A48F-5534-5A2F852711E2}"/>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1" name="Group 10">
            <a:extLst>
              <a:ext uri="{FF2B5EF4-FFF2-40B4-BE49-F238E27FC236}">
                <a16:creationId xmlns:a16="http://schemas.microsoft.com/office/drawing/2014/main" id="{B3089590-E881-5AA3-40A9-EF96B56AE09E}"/>
              </a:ext>
            </a:extLst>
          </p:cNvPr>
          <p:cNvGrpSpPr/>
          <p:nvPr/>
        </p:nvGrpSpPr>
        <p:grpSpPr>
          <a:xfrm>
            <a:off x="563928" y="5811034"/>
            <a:ext cx="7977677" cy="931736"/>
            <a:chOff x="563928" y="5811034"/>
            <a:chExt cx="7977677" cy="931736"/>
          </a:xfrm>
        </p:grpSpPr>
        <p:pic>
          <p:nvPicPr>
            <p:cNvPr id="12" name="Picture 11">
              <a:extLst>
                <a:ext uri="{FF2B5EF4-FFF2-40B4-BE49-F238E27FC236}">
                  <a16:creationId xmlns:a16="http://schemas.microsoft.com/office/drawing/2014/main" id="{D154E4A6-DA47-6E28-E890-10CBDE9909F6}"/>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3E4A6555-A904-8902-FE92-F3C1008C42B6}"/>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E767C5B9-B8B7-465B-BB1B-302ABA01E5B7}"/>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401D021D-6DF5-9FE1-3C90-F79BA67EEFED}"/>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9A3FC8DE-006F-3F3A-B505-02FD7FA6B5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17826478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9FD9AC9-852A-4424-85AE-81979BB51625}"/>
              </a:ext>
            </a:extLst>
          </p:cNvPr>
          <p:cNvSpPr>
            <a:spLocks noGrp="1"/>
          </p:cNvSpPr>
          <p:nvPr>
            <p:ph sz="half" idx="4294967295"/>
          </p:nvPr>
        </p:nvSpPr>
        <p:spPr>
          <a:xfrm>
            <a:off x="596900" y="1217049"/>
            <a:ext cx="5323631" cy="2226521"/>
          </a:xfrm>
          <a:prstGeom prst="roundRect">
            <a:avLst/>
          </a:prstGeom>
          <a:solidFill>
            <a:schemeClr val="accent1">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a:normAutofit/>
          </a:bodyPr>
          <a:lstStyle/>
          <a:p>
            <a:pPr marL="0" indent="0" defTabSz="457200">
              <a:lnSpc>
                <a:spcPct val="11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b="1" dirty="0">
                <a:solidFill>
                  <a:schemeClr val="accent6"/>
                </a:solidFill>
              </a:rPr>
              <a:t>Prime d'assurance</a:t>
            </a:r>
          </a:p>
          <a:p>
            <a:pPr marL="0" indent="0" defTabSz="457200">
              <a:lnSpc>
                <a:spcPct val="11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dirty="0">
                <a:solidFill>
                  <a:schemeClr val="accent6"/>
                </a:solidFill>
              </a:rPr>
              <a:t>Ces primes reflètent le profil de risque. Investir dans la résilience climatique permettra de réduire ce profil de risque et, par conséquent, les primes d'assurance.</a:t>
            </a:r>
            <a:endParaRPr lang="fr-FR" sz="1800" noProof="0" dirty="0">
              <a:solidFill>
                <a:schemeClr val="accent6"/>
              </a:solidFill>
              <a:highlight>
                <a:srgbClr val="FFFF00"/>
              </a:highlight>
            </a:endParaRPr>
          </a:p>
        </p:txBody>
      </p:sp>
      <p:sp>
        <p:nvSpPr>
          <p:cNvPr id="7" name="Content Placeholder 6">
            <a:extLst>
              <a:ext uri="{FF2B5EF4-FFF2-40B4-BE49-F238E27FC236}">
                <a16:creationId xmlns:a16="http://schemas.microsoft.com/office/drawing/2014/main" id="{08FB830D-F906-4BDD-AB67-FB7F2538FFA9}"/>
              </a:ext>
            </a:extLst>
          </p:cNvPr>
          <p:cNvSpPr>
            <a:spLocks noGrp="1"/>
          </p:cNvSpPr>
          <p:nvPr>
            <p:ph sz="half" idx="4294967295"/>
          </p:nvPr>
        </p:nvSpPr>
        <p:spPr>
          <a:xfrm>
            <a:off x="6096000" y="1217049"/>
            <a:ext cx="5562600" cy="222652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a:noAutofit/>
          </a:bodyPr>
          <a:lstStyle/>
          <a:p>
            <a:pPr marL="0" indent="0" defTabSz="457200">
              <a:lnSpc>
                <a:spcPct val="12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b="1" dirty="0">
                <a:solidFill>
                  <a:schemeClr val="accent6"/>
                </a:solidFill>
              </a:rPr>
              <a:t>Assurance indicielle climatique</a:t>
            </a:r>
          </a:p>
          <a:p>
            <a:pPr marL="0" indent="0" defTabSz="457200">
              <a:lnSpc>
                <a:spcPct val="12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dirty="0">
                <a:solidFill>
                  <a:schemeClr val="accent6"/>
                </a:solidFill>
              </a:rPr>
              <a:t>Une assurance indicielle qui indemnise les assurés en fonction d'un indice, ici celui des conditions météorologiques défavorables et mesurables. Elle protège ainsi contre les pertes financières potentielles résultant des indices spécifiés.</a:t>
            </a:r>
            <a:endParaRPr lang="fr-FR" sz="1800" noProof="0" dirty="0">
              <a:solidFill>
                <a:schemeClr val="accent6"/>
              </a:solidFill>
              <a:highlight>
                <a:srgbClr val="FFFF00"/>
              </a:highlight>
            </a:endParaRPr>
          </a:p>
        </p:txBody>
      </p:sp>
      <p:sp>
        <p:nvSpPr>
          <p:cNvPr id="8" name="Content Placeholder 5">
            <a:extLst>
              <a:ext uri="{FF2B5EF4-FFF2-40B4-BE49-F238E27FC236}">
                <a16:creationId xmlns:a16="http://schemas.microsoft.com/office/drawing/2014/main" id="{7937E68A-0063-4634-946B-D8849482660D}"/>
              </a:ext>
            </a:extLst>
          </p:cNvPr>
          <p:cNvSpPr txBox="1">
            <a:spLocks/>
          </p:cNvSpPr>
          <p:nvPr/>
        </p:nvSpPr>
        <p:spPr>
          <a:xfrm>
            <a:off x="596900" y="3600346"/>
            <a:ext cx="5323630" cy="2560968"/>
          </a:xfrm>
          <a:prstGeom prst="round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fr-FR" sz="1800" b="1" dirty="0">
                <a:solidFill>
                  <a:schemeClr val="accent6"/>
                </a:solidFill>
              </a:rPr>
              <a:t>Fonds régional de gestion des risques de catastrophe</a:t>
            </a:r>
          </a:p>
          <a:p>
            <a:pPr marL="0" indent="0">
              <a:lnSpc>
                <a:spcPct val="120000"/>
              </a:lnSpc>
              <a:spcBef>
                <a:spcPts val="0"/>
              </a:spcBef>
              <a:buNone/>
            </a:pPr>
            <a:r>
              <a:rPr lang="fr-FR" sz="1800" dirty="0">
                <a:solidFill>
                  <a:schemeClr val="accent6"/>
                </a:solidFill>
              </a:rPr>
              <a:t>Un groupe d'entités gouvernementales s'associant par un accord écrit pour financer un risque, afin que, lorsque ce risque survient, les participants puissent accéder plus rapidement aux ressources financières.</a:t>
            </a:r>
            <a:endParaRPr lang="fr-FR" sz="1800" noProof="0" dirty="0">
              <a:solidFill>
                <a:schemeClr val="accent6"/>
              </a:solidFill>
              <a:highlight>
                <a:srgbClr val="FFFF00"/>
              </a:highlight>
            </a:endParaRPr>
          </a:p>
        </p:txBody>
      </p:sp>
      <p:sp>
        <p:nvSpPr>
          <p:cNvPr id="9" name="Content Placeholder 6">
            <a:extLst>
              <a:ext uri="{FF2B5EF4-FFF2-40B4-BE49-F238E27FC236}">
                <a16:creationId xmlns:a16="http://schemas.microsoft.com/office/drawing/2014/main" id="{8CBCB749-D7E7-4961-9CD7-07EDC9F973EC}"/>
              </a:ext>
            </a:extLst>
          </p:cNvPr>
          <p:cNvSpPr txBox="1">
            <a:spLocks/>
          </p:cNvSpPr>
          <p:nvPr/>
        </p:nvSpPr>
        <p:spPr>
          <a:xfrm>
            <a:off x="6096000" y="3600346"/>
            <a:ext cx="5562600" cy="2226521"/>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200">
              <a:lnSpc>
                <a:spcPct val="12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b="1" dirty="0">
                <a:solidFill>
                  <a:schemeClr val="accent6"/>
                </a:solidFill>
              </a:rPr>
              <a:t>Obligation catastrophe</a:t>
            </a:r>
          </a:p>
          <a:p>
            <a:pPr marL="0" indent="0" defTabSz="457200">
              <a:lnSpc>
                <a:spcPct val="12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800" dirty="0">
                <a:solidFill>
                  <a:schemeClr val="accent6"/>
                </a:solidFill>
              </a:rPr>
              <a:t>Un instrument offrant un bon taux de rendement aux investisseurs afin de compenser le risque lié à un événement déclencheur.</a:t>
            </a:r>
            <a:endParaRPr lang="fr-FR" sz="1800" noProof="0" dirty="0">
              <a:solidFill>
                <a:schemeClr val="accent6"/>
              </a:solidFill>
              <a:highlight>
                <a:srgbClr val="FFFF00"/>
              </a:highlight>
            </a:endParaRPr>
          </a:p>
        </p:txBody>
      </p:sp>
      <p:sp>
        <p:nvSpPr>
          <p:cNvPr id="3" name="Title 2">
            <a:extLst>
              <a:ext uri="{FF2B5EF4-FFF2-40B4-BE49-F238E27FC236}">
                <a16:creationId xmlns:a16="http://schemas.microsoft.com/office/drawing/2014/main" id="{87007EFE-74F8-47D0-2FE3-1FB02744956E}"/>
              </a:ext>
            </a:extLst>
          </p:cNvPr>
          <p:cNvSpPr>
            <a:spLocks noGrp="1"/>
          </p:cNvSpPr>
          <p:nvPr>
            <p:ph type="title"/>
          </p:nvPr>
        </p:nvSpPr>
        <p:spPr/>
        <p:txBody>
          <a:bodyPr/>
          <a:lstStyle/>
          <a:p>
            <a:r>
              <a:rPr lang="fr-FR" noProof="0" dirty="0"/>
              <a:t>Instruments de réduction du risque climatique</a:t>
            </a:r>
          </a:p>
        </p:txBody>
      </p:sp>
    </p:spTree>
    <p:extLst>
      <p:ext uri="{BB962C8B-B14F-4D97-AF65-F5344CB8AC3E}">
        <p14:creationId xmlns:p14="http://schemas.microsoft.com/office/powerpoint/2010/main" val="27781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additive="base">
                                        <p:cTn id="3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 calcmode="lin" valueType="num">
                                      <p:cBhvr additive="base">
                                        <p:cTn id="4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
                                            <p:txEl>
                                              <p:pRg st="0" end="0"/>
                                            </p:txEl>
                                          </p:spTgt>
                                        </p:tgtEl>
                                        <p:attrNameLst>
                                          <p:attrName>style.visibility</p:attrName>
                                        </p:attrNameLst>
                                      </p:cBhvr>
                                      <p:to>
                                        <p:strVal val="visible"/>
                                      </p:to>
                                    </p:set>
                                    <p:anim calcmode="lin" valueType="num">
                                      <p:cBhvr additive="base">
                                        <p:cTn id="4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xEl>
                                              <p:pRg st="1" end="1"/>
                                            </p:txEl>
                                          </p:spTgt>
                                        </p:tgtEl>
                                        <p:attrNameLst>
                                          <p:attrName>style.visibility</p:attrName>
                                        </p:attrNameLst>
                                      </p:cBhvr>
                                      <p:to>
                                        <p:strVal val="visible"/>
                                      </p:to>
                                    </p:set>
                                    <p:anim calcmode="lin" valueType="num">
                                      <p:cBhvr additive="base">
                                        <p:cTn id="55"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716B1-78C2-4F4E-A8F4-0F2E9D4973F7}"/>
              </a:ext>
            </a:extLst>
          </p:cNvPr>
          <p:cNvSpPr>
            <a:spLocks noGrp="1"/>
          </p:cNvSpPr>
          <p:nvPr>
            <p:ph type="title"/>
          </p:nvPr>
        </p:nvSpPr>
        <p:spPr/>
        <p:txBody>
          <a:bodyPr>
            <a:normAutofit/>
          </a:bodyPr>
          <a:lstStyle/>
          <a:p>
            <a:r>
              <a:rPr lang="fr-FR" noProof="0" dirty="0"/>
              <a:t>Financement publique de la résilience</a:t>
            </a:r>
          </a:p>
        </p:txBody>
      </p:sp>
      <p:sp>
        <p:nvSpPr>
          <p:cNvPr id="4" name="Rectangle: Rounded Corners 3">
            <a:extLst>
              <a:ext uri="{FF2B5EF4-FFF2-40B4-BE49-F238E27FC236}">
                <a16:creationId xmlns:a16="http://schemas.microsoft.com/office/drawing/2014/main" id="{F6FA7FC8-064E-4E06-AE15-5E99FB2581C5}"/>
              </a:ext>
            </a:extLst>
          </p:cNvPr>
          <p:cNvSpPr/>
          <p:nvPr/>
        </p:nvSpPr>
        <p:spPr>
          <a:xfrm>
            <a:off x="1231900" y="1346199"/>
            <a:ext cx="4581880" cy="4748005"/>
          </a:xfrm>
          <a:prstGeom prst="roundRect">
            <a:avLst>
              <a:gd name="adj" fmla="val 10252"/>
            </a:avLst>
          </a:prstGeom>
          <a:solidFill>
            <a:schemeClr val="accent6">
              <a:lumMod val="75000"/>
              <a:alpha val="2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indent="-339725" defTabSz="457200">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b="1" noProof="0" dirty="0">
                <a:solidFill>
                  <a:schemeClr val="tx1"/>
                </a:solidFill>
              </a:rPr>
              <a:t>Intégrer la résilience climatique dès les premières étapes des projets</a:t>
            </a:r>
          </a:p>
          <a:p>
            <a:pPr marL="0" lvl="1">
              <a:spcBef>
                <a:spcPts val="0"/>
              </a:spcBef>
              <a:spcAft>
                <a:spcPts val="300"/>
              </a:spcAft>
            </a:pPr>
            <a:r>
              <a:rPr lang="fr-FR" noProof="0" dirty="0">
                <a:solidFill>
                  <a:schemeClr val="tx1"/>
                </a:solidFill>
              </a:rPr>
              <a:t>Lier plus systématiquement le financement public aux principes de résilience pour tous les projets (PPP et non-PPP)</a:t>
            </a:r>
          </a:p>
          <a:p>
            <a:pPr marL="0" lvl="1">
              <a:spcBef>
                <a:spcPts val="0"/>
              </a:spcBef>
              <a:spcAft>
                <a:spcPts val="300"/>
              </a:spcAft>
            </a:pPr>
            <a:endParaRPr lang="fr-FR" noProof="0" dirty="0">
              <a:solidFill>
                <a:schemeClr val="tx1"/>
              </a:solidFill>
            </a:endParaRPr>
          </a:p>
          <a:p>
            <a:pPr>
              <a:spcBef>
                <a:spcPts val="0"/>
              </a:spcBef>
              <a:spcAft>
                <a:spcPts val="300"/>
              </a:spcAft>
            </a:pPr>
            <a:r>
              <a:rPr lang="fr-FR" b="1" noProof="0" dirty="0">
                <a:solidFill>
                  <a:schemeClr val="tx1"/>
                </a:solidFill>
              </a:rPr>
              <a:t>Accorder à la résilience un poids égal ou supérieur au coût dans les critères d’évaluation des appels d’offres</a:t>
            </a:r>
          </a:p>
          <a:p>
            <a:pPr marL="0" lvl="1">
              <a:spcBef>
                <a:spcPts val="0"/>
              </a:spcBef>
              <a:spcAft>
                <a:spcPts val="300"/>
              </a:spcAft>
            </a:pPr>
            <a:r>
              <a:rPr lang="fr-FR" noProof="0" dirty="0">
                <a:solidFill>
                  <a:schemeClr val="tx1"/>
                </a:solidFill>
              </a:rPr>
              <a:t>Cela inciterait les partenaires privés potentiels à concevoir des solutions innovantes et plus résilientes face au climat</a:t>
            </a:r>
          </a:p>
        </p:txBody>
      </p:sp>
      <p:sp>
        <p:nvSpPr>
          <p:cNvPr id="6" name="Rectangle: Rounded Corners 5">
            <a:extLst>
              <a:ext uri="{FF2B5EF4-FFF2-40B4-BE49-F238E27FC236}">
                <a16:creationId xmlns:a16="http://schemas.microsoft.com/office/drawing/2014/main" id="{EB0408B0-61D6-487F-ADCE-BF606DD7B586}"/>
              </a:ext>
            </a:extLst>
          </p:cNvPr>
          <p:cNvSpPr/>
          <p:nvPr/>
        </p:nvSpPr>
        <p:spPr>
          <a:xfrm>
            <a:off x="6096000" y="1341509"/>
            <a:ext cx="4581880" cy="4748005"/>
          </a:xfrm>
          <a:prstGeom prst="roundRect">
            <a:avLst>
              <a:gd name="adj" fmla="val 7401"/>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457200">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b="1" noProof="0" dirty="0">
                <a:solidFill>
                  <a:schemeClr val="tx1"/>
                </a:solidFill>
              </a:rPr>
              <a:t>Les partenaires publics doivent appliquer la résilience plus strictement comme critère essentiel pour tous les projets d’infrastructure</a:t>
            </a:r>
            <a:endParaRPr lang="fr-FR" noProof="0" dirty="0">
              <a:solidFill>
                <a:schemeClr val="tx1"/>
              </a:solidFill>
            </a:endParaRPr>
          </a:p>
          <a:p>
            <a:pPr marL="0" lvl="1">
              <a:spcBef>
                <a:spcPts val="0"/>
              </a:spcBef>
              <a:spcAft>
                <a:spcPts val="300"/>
              </a:spcAft>
            </a:pPr>
            <a:r>
              <a:rPr lang="fr-FR" noProof="0" dirty="0">
                <a:solidFill>
                  <a:schemeClr val="tx1"/>
                </a:solidFill>
              </a:rPr>
              <a:t>Les gouvernements sont généralement la partie à laquelle le risque climatique est attribué</a:t>
            </a:r>
          </a:p>
          <a:p>
            <a:pPr marL="0" lvl="1">
              <a:spcBef>
                <a:spcPts val="0"/>
              </a:spcBef>
              <a:spcAft>
                <a:spcPts val="300"/>
              </a:spcAft>
            </a:pPr>
            <a:endParaRPr lang="fr-FR" noProof="0" dirty="0">
              <a:solidFill>
                <a:schemeClr val="tx1"/>
              </a:solidFill>
            </a:endParaRPr>
          </a:p>
          <a:p>
            <a:pPr defTabSz="457200">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b="1" noProof="0" dirty="0">
                <a:solidFill>
                  <a:schemeClr val="tx1"/>
                </a:solidFill>
              </a:rPr>
              <a:t>Les gouvernements doivent intégrer dans leurs budgets les coûts supplémentaires liés à la construction d’infrastructures résilientes au climat</a:t>
            </a:r>
            <a:endParaRPr lang="fr-FR" noProof="0" dirty="0">
              <a:solidFill>
                <a:schemeClr val="tx1"/>
              </a:solidFill>
            </a:endParaRPr>
          </a:p>
          <a:p>
            <a:pPr defTabSz="457200">
              <a:spcBef>
                <a:spcPts val="0"/>
              </a:spcBef>
              <a:spcAft>
                <a:spcPts val="30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noProof="0" dirty="0">
                <a:solidFill>
                  <a:schemeClr val="tx1"/>
                </a:solidFill>
              </a:rPr>
              <a:t>Travailler conjointement avec le secteur privé pour réduire ces coûts à moyen terme</a:t>
            </a:r>
          </a:p>
        </p:txBody>
      </p:sp>
    </p:spTree>
    <p:extLst>
      <p:ext uri="{BB962C8B-B14F-4D97-AF65-F5344CB8AC3E}">
        <p14:creationId xmlns:p14="http://schemas.microsoft.com/office/powerpoint/2010/main" val="93515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716B1-78C2-4F4E-A8F4-0F2E9D4973F7}"/>
              </a:ext>
            </a:extLst>
          </p:cNvPr>
          <p:cNvSpPr>
            <a:spLocks noGrp="1"/>
          </p:cNvSpPr>
          <p:nvPr>
            <p:ph type="title"/>
          </p:nvPr>
        </p:nvSpPr>
        <p:spPr/>
        <p:txBody>
          <a:bodyPr>
            <a:normAutofit/>
          </a:bodyPr>
          <a:lstStyle/>
          <a:p>
            <a:r>
              <a:rPr lang="fr-FR" dirty="0"/>
              <a:t>Financement publique de la résilience</a:t>
            </a:r>
            <a:endParaRPr lang="fr-FR" noProof="0" dirty="0"/>
          </a:p>
        </p:txBody>
      </p:sp>
      <p:sp>
        <p:nvSpPr>
          <p:cNvPr id="4" name="Rectangle: Rounded Corners 3">
            <a:extLst>
              <a:ext uri="{FF2B5EF4-FFF2-40B4-BE49-F238E27FC236}">
                <a16:creationId xmlns:a16="http://schemas.microsoft.com/office/drawing/2014/main" id="{F6FA7FC8-064E-4E06-AE15-5E99FB2581C5}"/>
              </a:ext>
            </a:extLst>
          </p:cNvPr>
          <p:cNvSpPr/>
          <p:nvPr/>
        </p:nvSpPr>
        <p:spPr>
          <a:xfrm>
            <a:off x="870857" y="1346199"/>
            <a:ext cx="4942923" cy="4757734"/>
          </a:xfrm>
          <a:prstGeom prst="roundRect">
            <a:avLst>
              <a:gd name="adj" fmla="val 8659"/>
            </a:avLst>
          </a:prstGeom>
          <a:solidFill>
            <a:schemeClr val="accent6">
              <a:lumMod val="75000"/>
              <a:alpha val="2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fr-FR" b="1" dirty="0">
                <a:solidFill>
                  <a:schemeClr val="accent6"/>
                </a:solidFill>
              </a:rPr>
              <a:t>Optimisation du rapport qualité-prix</a:t>
            </a:r>
          </a:p>
          <a:p>
            <a:endParaRPr lang="fr-FR" dirty="0">
              <a:solidFill>
                <a:schemeClr val="accent6"/>
              </a:solidFill>
            </a:endParaRPr>
          </a:p>
          <a:p>
            <a:r>
              <a:rPr lang="fr-FR" dirty="0">
                <a:solidFill>
                  <a:schemeClr val="accent6"/>
                </a:solidFill>
              </a:rPr>
              <a:t>Le partenaire public évalue la valeur ajoutée d'un projet réalisé par une méthode d'approvisionnement classique par rapport à un partenariat public-privé (PPP).</a:t>
            </a:r>
          </a:p>
          <a:p>
            <a:endParaRPr lang="fr-FR" dirty="0">
              <a:solidFill>
                <a:schemeClr val="accent6"/>
              </a:solidFill>
            </a:endParaRPr>
          </a:p>
          <a:p>
            <a:r>
              <a:rPr lang="fr-FR" dirty="0">
                <a:solidFill>
                  <a:schemeClr val="accent6"/>
                </a:solidFill>
              </a:rPr>
              <a:t>Cet objectif est atteint lorsque le coût global et la qualité sont optimisés lors de la fourniture de biens et services publics.</a:t>
            </a:r>
          </a:p>
          <a:p>
            <a:endParaRPr lang="fr-FR" dirty="0">
              <a:solidFill>
                <a:schemeClr val="accent6"/>
              </a:solidFill>
            </a:endParaRPr>
          </a:p>
          <a:p>
            <a:r>
              <a:rPr lang="fr-FR" dirty="0">
                <a:solidFill>
                  <a:schemeClr val="accent6"/>
                </a:solidFill>
              </a:rPr>
              <a:t>(Il ne s'agit pas toujours du coût le plus bas.)</a:t>
            </a:r>
            <a:endParaRPr lang="fr-FR" noProof="0" dirty="0">
              <a:solidFill>
                <a:schemeClr val="accent6"/>
              </a:solidFill>
              <a:highlight>
                <a:srgbClr val="FFFF00"/>
              </a:highlight>
            </a:endParaRPr>
          </a:p>
        </p:txBody>
      </p:sp>
      <p:sp>
        <p:nvSpPr>
          <p:cNvPr id="6" name="Rectangle: Rounded Corners 5">
            <a:extLst>
              <a:ext uri="{FF2B5EF4-FFF2-40B4-BE49-F238E27FC236}">
                <a16:creationId xmlns:a16="http://schemas.microsoft.com/office/drawing/2014/main" id="{EB0408B0-61D6-487F-ADCE-BF606DD7B586}"/>
              </a:ext>
            </a:extLst>
          </p:cNvPr>
          <p:cNvSpPr/>
          <p:nvPr/>
        </p:nvSpPr>
        <p:spPr>
          <a:xfrm>
            <a:off x="6095999" y="1341509"/>
            <a:ext cx="4942923" cy="4757734"/>
          </a:xfrm>
          <a:prstGeom prst="roundRect">
            <a:avLst>
              <a:gd name="adj" fmla="val 7057"/>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accent6"/>
                </a:solidFill>
              </a:rPr>
              <a:t>Les investisseurs privés prennent en compte la durée de vie d'un actif plutôt que sa durée de vie financière.</a:t>
            </a:r>
          </a:p>
          <a:p>
            <a:endParaRPr lang="fr-FR" dirty="0">
              <a:solidFill>
                <a:schemeClr val="accent6"/>
              </a:solidFill>
            </a:endParaRPr>
          </a:p>
          <a:p>
            <a:r>
              <a:rPr lang="fr-FR" dirty="0">
                <a:solidFill>
                  <a:schemeClr val="accent6"/>
                </a:solidFill>
              </a:rPr>
              <a:t>Cela permet aux prêteurs de mieux appréhender les avantages à long terme des infrastructures résilientes face au changement climatique.</a:t>
            </a:r>
          </a:p>
          <a:p>
            <a:endParaRPr lang="fr-FR" dirty="0">
              <a:solidFill>
                <a:schemeClr val="accent6"/>
              </a:solidFill>
            </a:endParaRPr>
          </a:p>
          <a:p>
            <a:r>
              <a:rPr lang="fr-FR" dirty="0">
                <a:solidFill>
                  <a:schemeClr val="accent6"/>
                </a:solidFill>
              </a:rPr>
              <a:t>Les investisseurs privés pourraient s'appuyer sur cette approche pour appliquer une prime de risque.</a:t>
            </a:r>
          </a:p>
          <a:p>
            <a:endParaRPr lang="fr-FR" dirty="0">
              <a:solidFill>
                <a:schemeClr val="accent6"/>
              </a:solidFill>
            </a:endParaRPr>
          </a:p>
          <a:p>
            <a:r>
              <a:rPr lang="fr-FR" dirty="0">
                <a:solidFill>
                  <a:schemeClr val="accent6"/>
                </a:solidFill>
              </a:rPr>
              <a:t>Il convient d'aligner les échéances de financement des infrastructures sur le cycle de vie complet des projets.</a:t>
            </a:r>
            <a:endParaRPr lang="fr-FR" noProof="0" dirty="0">
              <a:solidFill>
                <a:schemeClr val="accent6"/>
              </a:solidFill>
              <a:highlight>
                <a:srgbClr val="FFFF00"/>
              </a:highlight>
            </a:endParaRPr>
          </a:p>
        </p:txBody>
      </p:sp>
    </p:spTree>
    <p:extLst>
      <p:ext uri="{BB962C8B-B14F-4D97-AF65-F5344CB8AC3E}">
        <p14:creationId xmlns:p14="http://schemas.microsoft.com/office/powerpoint/2010/main" val="168923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716B1-78C2-4F4E-A8F4-0F2E9D4973F7}"/>
              </a:ext>
            </a:extLst>
          </p:cNvPr>
          <p:cNvSpPr>
            <a:spLocks noGrp="1"/>
          </p:cNvSpPr>
          <p:nvPr>
            <p:ph type="title"/>
          </p:nvPr>
        </p:nvSpPr>
        <p:spPr/>
        <p:txBody>
          <a:bodyPr>
            <a:normAutofit/>
          </a:bodyPr>
          <a:lstStyle/>
          <a:p>
            <a:r>
              <a:rPr lang="fr-FR" noProof="0" dirty="0"/>
              <a:t>Autres considérations contractuelles</a:t>
            </a:r>
          </a:p>
        </p:txBody>
      </p:sp>
      <p:sp>
        <p:nvSpPr>
          <p:cNvPr id="4" name="Rectangle: Rounded Corners 3">
            <a:extLst>
              <a:ext uri="{FF2B5EF4-FFF2-40B4-BE49-F238E27FC236}">
                <a16:creationId xmlns:a16="http://schemas.microsoft.com/office/drawing/2014/main" id="{F6FA7FC8-064E-4E06-AE15-5E99FB2581C5}"/>
              </a:ext>
            </a:extLst>
          </p:cNvPr>
          <p:cNvSpPr/>
          <p:nvPr/>
        </p:nvSpPr>
        <p:spPr>
          <a:xfrm>
            <a:off x="1077686" y="873424"/>
            <a:ext cx="4734534" cy="5560033"/>
          </a:xfrm>
          <a:prstGeom prst="roundRect">
            <a:avLst>
              <a:gd name="adj" fmla="val 9777"/>
            </a:avLst>
          </a:prstGeom>
          <a:solidFill>
            <a:schemeClr val="accent6">
              <a:lumMod val="75000"/>
              <a:alpha val="2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b="1" dirty="0">
                <a:solidFill>
                  <a:schemeClr val="accent6"/>
                </a:solidFill>
              </a:rPr>
              <a:t>Intégrez les enjeux climatiques dans les rapports des entreprises contractantes.</a:t>
            </a:r>
          </a:p>
          <a:p>
            <a:pP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dirty="0">
              <a:solidFill>
                <a:schemeClr val="accent6"/>
              </a:solidFill>
            </a:endParaRPr>
          </a:p>
          <a:p>
            <a:pP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dirty="0">
                <a:solidFill>
                  <a:schemeClr val="accent6"/>
                </a:solidFill>
              </a:rPr>
              <a:t>Par exemple, les indicateurs de finance verte, généralement liés à des normes spécifiques de résilience climatique.</a:t>
            </a:r>
          </a:p>
          <a:p>
            <a:pP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fr-FR" dirty="0">
              <a:solidFill>
                <a:schemeClr val="accent6"/>
              </a:solidFill>
            </a:endParaRPr>
          </a:p>
          <a:p>
            <a:pPr defTabSz="45720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dirty="0">
                <a:solidFill>
                  <a:schemeClr val="accent6"/>
                </a:solidFill>
              </a:rPr>
              <a:t>Le Fonds vert pour le climat (FVC) définit des indicateurs clairs de l'impact potentiel des projets d'atténuation et d'adaptation avant de financer les pays en développement.</a:t>
            </a:r>
            <a:endParaRPr lang="fr-FR" noProof="0" dirty="0">
              <a:solidFill>
                <a:schemeClr val="accent6"/>
              </a:solidFill>
              <a:highlight>
                <a:srgbClr val="FFFF00"/>
              </a:highlight>
            </a:endParaRPr>
          </a:p>
        </p:txBody>
      </p:sp>
      <p:sp>
        <p:nvSpPr>
          <p:cNvPr id="6" name="Rectangle: Rounded Corners 5">
            <a:extLst>
              <a:ext uri="{FF2B5EF4-FFF2-40B4-BE49-F238E27FC236}">
                <a16:creationId xmlns:a16="http://schemas.microsoft.com/office/drawing/2014/main" id="{EB0408B0-61D6-487F-ADCE-BF606DD7B586}"/>
              </a:ext>
            </a:extLst>
          </p:cNvPr>
          <p:cNvSpPr/>
          <p:nvPr/>
        </p:nvSpPr>
        <p:spPr>
          <a:xfrm>
            <a:off x="6096000" y="873423"/>
            <a:ext cx="5018314" cy="5560034"/>
          </a:xfrm>
          <a:prstGeom prst="roundRect">
            <a:avLst>
              <a:gd name="adj" fmla="val 8362"/>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accent6"/>
                </a:solidFill>
              </a:rPr>
              <a:t>Intégrer les critères environnementaux, sociaux et de gouvernance (ESG) dans les rapports des prestataires.</a:t>
            </a:r>
          </a:p>
          <a:p>
            <a:endParaRPr lang="fr-FR" dirty="0">
              <a:solidFill>
                <a:schemeClr val="accent6"/>
              </a:solidFill>
            </a:endParaRPr>
          </a:p>
          <a:p>
            <a:r>
              <a:rPr lang="fr-FR" dirty="0">
                <a:solidFill>
                  <a:schemeClr val="accent6"/>
                </a:solidFill>
              </a:rPr>
              <a:t>Cette exigence s'explique par la pression réglementaire croissante et les demandes des investisseurs qui encouragent l'intégration des critères ESG dans les investissements.</a:t>
            </a:r>
          </a:p>
          <a:p>
            <a:endParaRPr lang="fr-FR" dirty="0">
              <a:solidFill>
                <a:schemeClr val="accent6"/>
              </a:solidFill>
            </a:endParaRPr>
          </a:p>
          <a:p>
            <a:r>
              <a:rPr lang="fr-FR" dirty="0">
                <a:solidFill>
                  <a:schemeClr val="accent6"/>
                </a:solidFill>
              </a:rPr>
              <a:t>Les normes ESG des prêteurs et des organisations doivent être harmonisées afin de faciliter le processus de vérification préalable.</a:t>
            </a:r>
          </a:p>
          <a:p>
            <a:endParaRPr lang="fr-FR" dirty="0">
              <a:solidFill>
                <a:schemeClr val="accent6"/>
              </a:solidFill>
            </a:endParaRPr>
          </a:p>
          <a:p>
            <a:r>
              <a:rPr lang="fr-FR" dirty="0">
                <a:solidFill>
                  <a:schemeClr val="accent6"/>
                </a:solidFill>
              </a:rPr>
              <a:t>L'intégration de l'investissement durable et la prise en compte de l'ensemble des critères ESG sont désormais une priorité pour les autorités de réglementation.</a:t>
            </a:r>
            <a:endParaRPr lang="fr-FR" noProof="0" dirty="0">
              <a:solidFill>
                <a:schemeClr val="accent6"/>
              </a:solidFill>
              <a:highlight>
                <a:srgbClr val="FFFF00"/>
              </a:highlight>
            </a:endParaRPr>
          </a:p>
        </p:txBody>
      </p:sp>
    </p:spTree>
    <p:extLst>
      <p:ext uri="{BB962C8B-B14F-4D97-AF65-F5344CB8AC3E}">
        <p14:creationId xmlns:p14="http://schemas.microsoft.com/office/powerpoint/2010/main" val="359848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64622" y="2391514"/>
            <a:ext cx="5082362" cy="1934889"/>
          </a:xfrm>
        </p:spPr>
        <p:txBody>
          <a:bodyPr/>
          <a:lstStyle/>
          <a:p>
            <a:pPr marL="0" indent="0">
              <a:buNone/>
            </a:pPr>
            <a:r>
              <a:rPr lang="fr-FR" noProof="0" dirty="0">
                <a:solidFill>
                  <a:schemeClr val="bg1">
                    <a:lumMod val="75000"/>
                  </a:schemeClr>
                </a:solidFill>
              </a:rPr>
              <a:t>Financement et mobilisation de fonds pour les PPP</a:t>
            </a:r>
          </a:p>
          <a:p>
            <a:pPr marL="0" indent="0">
              <a:buNone/>
            </a:pPr>
            <a:r>
              <a:rPr lang="fr-FR" noProof="0" dirty="0">
                <a:solidFill>
                  <a:schemeClr val="bg1">
                    <a:lumMod val="75000"/>
                  </a:schemeClr>
                </a:solidFill>
              </a:rPr>
              <a:t>Panorama du financement climatique</a:t>
            </a:r>
          </a:p>
          <a:p>
            <a:pPr marL="0" indent="0">
              <a:buNone/>
            </a:pPr>
            <a:r>
              <a:rPr lang="fr-FR" noProof="0" dirty="0">
                <a:solidFill>
                  <a:schemeClr val="bg1">
                    <a:lumMod val="75000"/>
                  </a:schemeClr>
                </a:solidFill>
              </a:rPr>
              <a:t>Financement climatique pour les PPP d’infrastructure</a:t>
            </a:r>
          </a:p>
          <a:p>
            <a:pPr marL="0" indent="0">
              <a:buNone/>
            </a:pPr>
            <a:r>
              <a:rPr lang="fr-FR" noProof="0" dirty="0">
                <a:solidFill>
                  <a:schemeClr val="bg1"/>
                </a:solidFill>
              </a:rPr>
              <a:t>Financement des solutions fondées sur la nature</a:t>
            </a:r>
          </a:p>
          <a:p>
            <a:pPr marL="0" indent="0">
              <a:buNone/>
            </a:pPr>
            <a:r>
              <a:rPr lang="fr-FR" noProof="0" dirty="0">
                <a:solidFill>
                  <a:schemeClr val="bg1">
                    <a:lumMod val="75000"/>
                  </a:schemeClr>
                </a:solidFill>
              </a:rPr>
              <a:t>Recommandations pour les professionnels et les décideurs politiques</a:t>
            </a:r>
          </a:p>
        </p:txBody>
      </p:sp>
      <p:sp>
        <p:nvSpPr>
          <p:cNvPr id="2" name="Title 1">
            <a:extLst>
              <a:ext uri="{FF2B5EF4-FFF2-40B4-BE49-F238E27FC236}">
                <a16:creationId xmlns:a16="http://schemas.microsoft.com/office/drawing/2014/main" id="{48C33270-7F58-E5AA-0FC2-643E40345720}"/>
              </a:ext>
            </a:extLst>
          </p:cNvPr>
          <p:cNvSpPr>
            <a:spLocks noGrp="1"/>
          </p:cNvSpPr>
          <p:nvPr>
            <p:ph type="ctrTitle"/>
          </p:nvPr>
        </p:nvSpPr>
        <p:spPr>
          <a:xfrm>
            <a:off x="6404661" y="1805618"/>
            <a:ext cx="5082362" cy="480131"/>
          </a:xfrm>
        </p:spPr>
        <p:txBody>
          <a:bodyPr/>
          <a:lstStyle/>
          <a:p>
            <a:r>
              <a:rPr lang="fr-FR" dirty="0"/>
              <a:t>Plan du Module</a:t>
            </a:r>
            <a:endParaRPr lang="fr-FR" noProof="0" dirty="0"/>
          </a:p>
        </p:txBody>
      </p:sp>
    </p:spTree>
    <p:extLst>
      <p:ext uri="{BB962C8B-B14F-4D97-AF65-F5344CB8AC3E}">
        <p14:creationId xmlns:p14="http://schemas.microsoft.com/office/powerpoint/2010/main" val="4274937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a:xfrm>
            <a:off x="402935" y="241011"/>
            <a:ext cx="9013207" cy="842591"/>
          </a:xfrm>
        </p:spPr>
        <p:txBody>
          <a:bodyPr/>
          <a:lstStyle/>
          <a:p>
            <a:r>
              <a:rPr lang="fr-FR" noProof="0" dirty="0"/>
              <a:t>Le Financement des Solutions Fondées sur la Nature (</a:t>
            </a:r>
            <a:r>
              <a:rPr lang="fr-FR" noProof="0" dirty="0" err="1"/>
              <a:t>SfN</a:t>
            </a:r>
            <a:r>
              <a:rPr lang="fr-FR" noProof="0" dirty="0"/>
              <a:t>) joue un rôle essentiel dans l’adaptation et génère des bénéfices ,</a:t>
            </a:r>
            <a:r>
              <a:rPr lang="fr-FR" noProof="0" dirty="0" err="1"/>
              <a:t>ultidimensionnels</a:t>
            </a:r>
            <a:br>
              <a:rPr lang="fr-FR" noProof="0" dirty="0">
                <a:effectLst/>
              </a:rPr>
            </a:br>
            <a:endParaRPr lang="fr-FR" noProof="0" dirty="0"/>
          </a:p>
        </p:txBody>
      </p:sp>
      <p:pic>
        <p:nvPicPr>
          <p:cNvPr id="7" name="Picture 6" descr="A diagram of different types of finance&#10;&#10;Description automatically generated">
            <a:extLst>
              <a:ext uri="{FF2B5EF4-FFF2-40B4-BE49-F238E27FC236}">
                <a16:creationId xmlns:a16="http://schemas.microsoft.com/office/drawing/2014/main" id="{812D239A-EE25-7792-86D8-04E77C4922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7328" y="1335424"/>
            <a:ext cx="7708153" cy="5131925"/>
          </a:xfrm>
          <a:prstGeom prst="rect">
            <a:avLst/>
          </a:prstGeom>
        </p:spPr>
      </p:pic>
      <p:sp>
        <p:nvSpPr>
          <p:cNvPr id="2" name="Rectangle 1">
            <a:extLst>
              <a:ext uri="{FF2B5EF4-FFF2-40B4-BE49-F238E27FC236}">
                <a16:creationId xmlns:a16="http://schemas.microsoft.com/office/drawing/2014/main" id="{EA55275D-A4E0-1141-A8A4-6D518D11396B}"/>
              </a:ext>
            </a:extLst>
          </p:cNvPr>
          <p:cNvSpPr/>
          <p:nvPr/>
        </p:nvSpPr>
        <p:spPr>
          <a:xfrm>
            <a:off x="4261149" y="1496293"/>
            <a:ext cx="3380509" cy="3740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tx1">
                    <a:lumMod val="75000"/>
                    <a:lumOff val="25000"/>
                  </a:schemeClr>
                </a:solidFill>
              </a:rPr>
              <a:t>Financement des </a:t>
            </a:r>
            <a:r>
              <a:rPr lang="fr-FR" b="1" noProof="0" dirty="0" err="1">
                <a:solidFill>
                  <a:schemeClr val="tx1">
                    <a:lumMod val="75000"/>
                    <a:lumOff val="25000"/>
                  </a:schemeClr>
                </a:solidFill>
              </a:rPr>
              <a:t>SfN</a:t>
            </a:r>
            <a:r>
              <a:rPr lang="fr-FR" b="1" noProof="0" dirty="0">
                <a:solidFill>
                  <a:schemeClr val="tx1">
                    <a:lumMod val="75000"/>
                    <a:lumOff val="25000"/>
                  </a:schemeClr>
                </a:solidFill>
              </a:rPr>
              <a:t> pour l’adaptation</a:t>
            </a:r>
          </a:p>
        </p:txBody>
      </p:sp>
      <p:sp>
        <p:nvSpPr>
          <p:cNvPr id="3" name="Oval 2">
            <a:extLst>
              <a:ext uri="{FF2B5EF4-FFF2-40B4-BE49-F238E27FC236}">
                <a16:creationId xmlns:a16="http://schemas.microsoft.com/office/drawing/2014/main" id="{DD4538FA-E6D1-D944-8F9C-461E22AAE3C6}"/>
              </a:ext>
            </a:extLst>
          </p:cNvPr>
          <p:cNvSpPr/>
          <p:nvPr/>
        </p:nvSpPr>
        <p:spPr>
          <a:xfrm>
            <a:off x="6400799" y="2355267"/>
            <a:ext cx="969819" cy="1288473"/>
          </a:xfrm>
          <a:prstGeom prst="ellipse">
            <a:avLst/>
          </a:prstGeom>
          <a:solidFill>
            <a:srgbClr val="EFAB1D"/>
          </a:solidFill>
          <a:ln>
            <a:solidFill>
              <a:srgbClr val="EFAB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i="1" noProof="0" dirty="0">
              <a:solidFill>
                <a:schemeClr val="bg1"/>
              </a:solidFill>
            </a:endParaRPr>
          </a:p>
        </p:txBody>
      </p:sp>
      <p:sp>
        <p:nvSpPr>
          <p:cNvPr id="6" name="Oval 5">
            <a:extLst>
              <a:ext uri="{FF2B5EF4-FFF2-40B4-BE49-F238E27FC236}">
                <a16:creationId xmlns:a16="http://schemas.microsoft.com/office/drawing/2014/main" id="{A8857E22-C369-9147-9A53-DB6410012C4D}"/>
              </a:ext>
            </a:extLst>
          </p:cNvPr>
          <p:cNvSpPr/>
          <p:nvPr/>
        </p:nvSpPr>
        <p:spPr>
          <a:xfrm>
            <a:off x="5411076" y="2272136"/>
            <a:ext cx="2648437" cy="12884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noProof="0" dirty="0">
                <a:solidFill>
                  <a:schemeClr val="bg1"/>
                </a:solidFill>
              </a:rPr>
              <a:t>Financement des </a:t>
            </a:r>
            <a:r>
              <a:rPr lang="fr-FR" i="1" noProof="0" dirty="0" err="1">
                <a:solidFill>
                  <a:schemeClr val="bg1"/>
                </a:solidFill>
              </a:rPr>
              <a:t>SfN</a:t>
            </a:r>
            <a:endParaRPr lang="fr-FR" i="1" noProof="0" dirty="0">
              <a:solidFill>
                <a:schemeClr val="bg1"/>
              </a:solidFill>
            </a:endParaRPr>
          </a:p>
        </p:txBody>
      </p:sp>
      <p:sp>
        <p:nvSpPr>
          <p:cNvPr id="9" name="Rectangle 8">
            <a:extLst>
              <a:ext uri="{FF2B5EF4-FFF2-40B4-BE49-F238E27FC236}">
                <a16:creationId xmlns:a16="http://schemas.microsoft.com/office/drawing/2014/main" id="{952B5D2E-22D5-F746-B453-808D13F051B3}"/>
              </a:ext>
            </a:extLst>
          </p:cNvPr>
          <p:cNvSpPr/>
          <p:nvPr/>
        </p:nvSpPr>
        <p:spPr>
          <a:xfrm>
            <a:off x="6608619" y="3643740"/>
            <a:ext cx="789709" cy="1288473"/>
          </a:xfrm>
          <a:prstGeom prst="rect">
            <a:avLst/>
          </a:prstGeom>
          <a:solidFill>
            <a:srgbClr val="EFAB1D"/>
          </a:solidFill>
          <a:ln>
            <a:solidFill>
              <a:srgbClr val="EFAB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0" name="Rectangle 9">
            <a:extLst>
              <a:ext uri="{FF2B5EF4-FFF2-40B4-BE49-F238E27FC236}">
                <a16:creationId xmlns:a16="http://schemas.microsoft.com/office/drawing/2014/main" id="{98986AA1-86A5-BC47-9A2F-B2E76CF8BF3F}"/>
              </a:ext>
            </a:extLst>
          </p:cNvPr>
          <p:cNvSpPr/>
          <p:nvPr/>
        </p:nvSpPr>
        <p:spPr>
          <a:xfrm>
            <a:off x="7424268" y="3524621"/>
            <a:ext cx="1789005" cy="1288473"/>
          </a:xfrm>
          <a:prstGeom prst="rect">
            <a:avLst/>
          </a:prstGeom>
          <a:solidFill>
            <a:srgbClr val="F6941F"/>
          </a:solidFill>
          <a:ln>
            <a:solidFill>
              <a:srgbClr val="F694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1" name="Oval 10">
            <a:extLst>
              <a:ext uri="{FF2B5EF4-FFF2-40B4-BE49-F238E27FC236}">
                <a16:creationId xmlns:a16="http://schemas.microsoft.com/office/drawing/2014/main" id="{E87AC3F5-8560-0046-BD78-FC1637CEE7C7}"/>
              </a:ext>
            </a:extLst>
          </p:cNvPr>
          <p:cNvSpPr/>
          <p:nvPr/>
        </p:nvSpPr>
        <p:spPr>
          <a:xfrm>
            <a:off x="5154767" y="3553695"/>
            <a:ext cx="4973782" cy="12884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Financement de la conservation</a:t>
            </a:r>
            <a:endParaRPr lang="fr-FR" b="1" i="1" noProof="0" dirty="0">
              <a:solidFill>
                <a:schemeClr val="bg1"/>
              </a:solidFill>
            </a:endParaRPr>
          </a:p>
        </p:txBody>
      </p:sp>
      <p:sp>
        <p:nvSpPr>
          <p:cNvPr id="13" name="Rectangle 12">
            <a:extLst>
              <a:ext uri="{FF2B5EF4-FFF2-40B4-BE49-F238E27FC236}">
                <a16:creationId xmlns:a16="http://schemas.microsoft.com/office/drawing/2014/main" id="{35B4423F-3438-D440-85F9-A06EDD5C0099}"/>
              </a:ext>
            </a:extLst>
          </p:cNvPr>
          <p:cNvSpPr/>
          <p:nvPr/>
        </p:nvSpPr>
        <p:spPr>
          <a:xfrm>
            <a:off x="3367530" y="2888662"/>
            <a:ext cx="1939636" cy="1252485"/>
          </a:xfrm>
          <a:prstGeom prst="rect">
            <a:avLst/>
          </a:prstGeom>
          <a:solidFill>
            <a:srgbClr val="0199CE"/>
          </a:solidFill>
          <a:ln>
            <a:solidFill>
              <a:srgbClr val="019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4" name="Oval 13">
            <a:extLst>
              <a:ext uri="{FF2B5EF4-FFF2-40B4-BE49-F238E27FC236}">
                <a16:creationId xmlns:a16="http://schemas.microsoft.com/office/drawing/2014/main" id="{5C23CD83-B74D-E649-B8FC-214D5D74BF5A}"/>
              </a:ext>
            </a:extLst>
          </p:cNvPr>
          <p:cNvSpPr/>
          <p:nvPr/>
        </p:nvSpPr>
        <p:spPr>
          <a:xfrm>
            <a:off x="2891306" y="2424557"/>
            <a:ext cx="2648437" cy="12884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noProof="0" dirty="0"/>
              <a:t>pour l’adaptation</a:t>
            </a:r>
            <a:endParaRPr lang="fr-FR" i="1" noProof="0" dirty="0">
              <a:solidFill>
                <a:schemeClr val="bg1"/>
              </a:solidFill>
            </a:endParaRPr>
          </a:p>
        </p:txBody>
      </p:sp>
      <p:sp>
        <p:nvSpPr>
          <p:cNvPr id="16" name="Rectangle 15">
            <a:extLst>
              <a:ext uri="{FF2B5EF4-FFF2-40B4-BE49-F238E27FC236}">
                <a16:creationId xmlns:a16="http://schemas.microsoft.com/office/drawing/2014/main" id="{D2536E6F-4DA4-3D4F-A93F-C11DDE56F90B}"/>
              </a:ext>
            </a:extLst>
          </p:cNvPr>
          <p:cNvSpPr/>
          <p:nvPr/>
        </p:nvSpPr>
        <p:spPr>
          <a:xfrm>
            <a:off x="3164726" y="4158378"/>
            <a:ext cx="2142439" cy="1390388"/>
          </a:xfrm>
          <a:prstGeom prst="rect">
            <a:avLst/>
          </a:prstGeom>
          <a:solidFill>
            <a:srgbClr val="10416A"/>
          </a:solidFill>
          <a:ln>
            <a:solidFill>
              <a:srgbClr val="1041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rgbClr val="0F416A"/>
              </a:solidFill>
            </a:endParaRPr>
          </a:p>
        </p:txBody>
      </p:sp>
      <p:sp>
        <p:nvSpPr>
          <p:cNvPr id="17" name="Oval 16">
            <a:extLst>
              <a:ext uri="{FF2B5EF4-FFF2-40B4-BE49-F238E27FC236}">
                <a16:creationId xmlns:a16="http://schemas.microsoft.com/office/drawing/2014/main" id="{E5480559-A022-9A4B-A2D9-71EC051DFA0B}"/>
              </a:ext>
            </a:extLst>
          </p:cNvPr>
          <p:cNvSpPr/>
          <p:nvPr/>
        </p:nvSpPr>
        <p:spPr>
          <a:xfrm>
            <a:off x="2812479" y="4442840"/>
            <a:ext cx="2879466" cy="12884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i="1" noProof="0" dirty="0"/>
              <a:t>pour l’atténuation</a:t>
            </a:r>
          </a:p>
        </p:txBody>
      </p:sp>
      <p:sp>
        <p:nvSpPr>
          <p:cNvPr id="19" name="Oval 18">
            <a:extLst>
              <a:ext uri="{FF2B5EF4-FFF2-40B4-BE49-F238E27FC236}">
                <a16:creationId xmlns:a16="http://schemas.microsoft.com/office/drawing/2014/main" id="{06C3E8C1-FC08-E94B-9477-72ACD907E529}"/>
              </a:ext>
            </a:extLst>
          </p:cNvPr>
          <p:cNvSpPr/>
          <p:nvPr/>
        </p:nvSpPr>
        <p:spPr>
          <a:xfrm>
            <a:off x="1678477" y="3524621"/>
            <a:ext cx="4973782" cy="128847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Finance climatique</a:t>
            </a:r>
            <a:endParaRPr lang="fr-FR" b="1" i="1" noProof="0" dirty="0">
              <a:solidFill>
                <a:schemeClr val="bg1"/>
              </a:solidFill>
            </a:endParaRPr>
          </a:p>
        </p:txBody>
      </p:sp>
    </p:spTree>
    <p:extLst>
      <p:ext uri="{BB962C8B-B14F-4D97-AF65-F5344CB8AC3E}">
        <p14:creationId xmlns:p14="http://schemas.microsoft.com/office/powerpoint/2010/main" val="1973438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p:txBody>
          <a:bodyPr/>
          <a:lstStyle/>
          <a:p>
            <a:r>
              <a:rPr lang="fr-FR" noProof="0" dirty="0"/>
              <a:t>Financement des Solutions Fondées sur la Nature (</a:t>
            </a:r>
            <a:r>
              <a:rPr lang="fr-FR" noProof="0" dirty="0" err="1"/>
              <a:t>SfN</a:t>
            </a:r>
            <a:r>
              <a:rPr lang="fr-FR" noProof="0" dirty="0"/>
              <a:t>)</a:t>
            </a:r>
          </a:p>
        </p:txBody>
      </p:sp>
      <p:sp>
        <p:nvSpPr>
          <p:cNvPr id="6" name="Content Placeholder 2">
            <a:extLst>
              <a:ext uri="{FF2B5EF4-FFF2-40B4-BE49-F238E27FC236}">
                <a16:creationId xmlns:a16="http://schemas.microsoft.com/office/drawing/2014/main" id="{F9BA9366-88FA-72BC-BEF6-5A619ED1CE5D}"/>
              </a:ext>
            </a:extLst>
          </p:cNvPr>
          <p:cNvSpPr txBox="1">
            <a:spLocks/>
          </p:cNvSpPr>
          <p:nvPr/>
        </p:nvSpPr>
        <p:spPr>
          <a:xfrm>
            <a:off x="596900" y="1075531"/>
            <a:ext cx="10515600" cy="47069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800" i="1" noProof="0" dirty="0">
              <a:solidFill>
                <a:srgbClr val="000000"/>
              </a:solidFill>
              <a:latin typeface="Roboto" panose="02000000000000000000" pitchFamily="2" charset="0"/>
            </a:endParaRPr>
          </a:p>
        </p:txBody>
      </p:sp>
      <p:graphicFrame>
        <p:nvGraphicFramePr>
          <p:cNvPr id="2" name="Table 1">
            <a:extLst>
              <a:ext uri="{FF2B5EF4-FFF2-40B4-BE49-F238E27FC236}">
                <a16:creationId xmlns:a16="http://schemas.microsoft.com/office/drawing/2014/main" id="{56A52A35-F47F-5FFA-AF08-A250B729E2ED}"/>
              </a:ext>
            </a:extLst>
          </p:cNvPr>
          <p:cNvGraphicFramePr>
            <a:graphicFrameLocks noGrp="1"/>
          </p:cNvGraphicFramePr>
          <p:nvPr>
            <p:extLst>
              <p:ext uri="{D42A27DB-BD31-4B8C-83A1-F6EECF244321}">
                <p14:modId xmlns:p14="http://schemas.microsoft.com/office/powerpoint/2010/main" val="1253122749"/>
              </p:ext>
            </p:extLst>
          </p:nvPr>
        </p:nvGraphicFramePr>
        <p:xfrm>
          <a:off x="596900" y="843776"/>
          <a:ext cx="10998200" cy="5007704"/>
        </p:xfrm>
        <a:graphic>
          <a:graphicData uri="http://schemas.openxmlformats.org/drawingml/2006/table">
            <a:tbl>
              <a:tblPr firstRow="1" bandRow="1">
                <a:tableStyleId>{5C22544A-7EE6-4342-B048-85BDC9FD1C3A}</a:tableStyleId>
              </a:tblPr>
              <a:tblGrid>
                <a:gridCol w="4835071">
                  <a:extLst>
                    <a:ext uri="{9D8B030D-6E8A-4147-A177-3AD203B41FA5}">
                      <a16:colId xmlns:a16="http://schemas.microsoft.com/office/drawing/2014/main" val="2959752111"/>
                    </a:ext>
                  </a:extLst>
                </a:gridCol>
                <a:gridCol w="6163129">
                  <a:extLst>
                    <a:ext uri="{9D8B030D-6E8A-4147-A177-3AD203B41FA5}">
                      <a16:colId xmlns:a16="http://schemas.microsoft.com/office/drawing/2014/main" val="3063595043"/>
                    </a:ext>
                  </a:extLst>
                </a:gridCol>
              </a:tblGrid>
              <a:tr h="296750">
                <a:tc>
                  <a:txBody>
                    <a:bodyPr/>
                    <a:lstStyle/>
                    <a:p>
                      <a:r>
                        <a:rPr lang="fr-FR" sz="1800" noProof="0" dirty="0"/>
                        <a:t>Exemple de </a:t>
                      </a:r>
                      <a:r>
                        <a:rPr lang="fr-FR" sz="1800" noProof="0" dirty="0" err="1"/>
                        <a:t>SfN</a:t>
                      </a:r>
                      <a:endParaRPr lang="fr-FR" sz="1800" noProof="0" dirty="0"/>
                    </a:p>
                  </a:txBody>
                  <a:tcPr/>
                </a:tc>
                <a:tc>
                  <a:txBody>
                    <a:bodyPr/>
                    <a:lstStyle/>
                    <a:p>
                      <a:r>
                        <a:rPr lang="fr-FR" sz="1800" noProof="0" dirty="0"/>
                        <a:t>Exemple de coûts et revenus</a:t>
                      </a:r>
                    </a:p>
                  </a:txBody>
                  <a:tcPr/>
                </a:tc>
                <a:extLst>
                  <a:ext uri="{0D108BD9-81ED-4DB2-BD59-A6C34878D82A}">
                    <a16:rowId xmlns:a16="http://schemas.microsoft.com/office/drawing/2014/main" val="2065893819"/>
                  </a:ext>
                </a:extLst>
              </a:tr>
              <a:tr h="14790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noProof="0" dirty="0">
                          <a:solidFill>
                            <a:schemeClr val="dk1"/>
                          </a:solidFill>
                          <a:effectLst/>
                          <a:latin typeface="+mn-lt"/>
                          <a:ea typeface="+mn-ea"/>
                          <a:cs typeface="+mn-cs"/>
                        </a:rPr>
                        <a:t>Bâtiments écologiques.</a:t>
                      </a:r>
                      <a:r>
                        <a:rPr lang="fr-FR" sz="1800" b="0" kern="1200" noProof="0" dirty="0">
                          <a:solidFill>
                            <a:schemeClr val="dk1"/>
                          </a:solidFill>
                          <a:effectLst/>
                          <a:latin typeface="+mn-lt"/>
                          <a:ea typeface="+mn-ea"/>
                          <a:cs typeface="+mn-cs"/>
                        </a:rPr>
                        <a:t> Exemple : toitures et murs végétalisés : système utilisant la végétation comme revêtement de surface au lieu de matériaux artificiels.</a:t>
                      </a:r>
                      <a:endParaRPr lang="fr-FR" sz="1800" b="0" noProof="0" dirty="0">
                        <a:highlight>
                          <a:srgbClr val="FFFF00"/>
                        </a:highligh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i="1" kern="1200" noProof="0" dirty="0">
                          <a:solidFill>
                            <a:schemeClr val="dk1"/>
                          </a:solidFill>
                          <a:effectLst/>
                          <a:latin typeface="+mn-lt"/>
                          <a:ea typeface="+mn-ea"/>
                          <a:cs typeface="+mn-cs"/>
                        </a:rPr>
                        <a:t>Coûts :</a:t>
                      </a:r>
                      <a:r>
                        <a:rPr lang="fr-FR" sz="1800" i="0" kern="1200" noProof="0" dirty="0">
                          <a:solidFill>
                            <a:schemeClr val="dk1"/>
                          </a:solidFill>
                          <a:effectLst/>
                          <a:latin typeface="+mn-lt"/>
                          <a:ea typeface="+mn-ea"/>
                          <a:cs typeface="+mn-cs"/>
                        </a:rPr>
                        <a:t> Réduction des coûts de chauffage et de climatisation grâce à l’amélioration des propriétés thermiques de la toiture, durée de vie accrue de l’étanchéité, isolation renforcée, réduction des dommages causés par les intempéries aux surfaces extérieures.</a:t>
                      </a:r>
                      <a:endParaRPr lang="fr-FR" sz="1800" i="0" noProof="0" dirty="0">
                        <a:highlight>
                          <a:srgbClr val="FFFF00"/>
                        </a:highlight>
                      </a:endParaRPr>
                    </a:p>
                  </a:txBody>
                  <a:tcPr anchor="ctr"/>
                </a:tc>
                <a:extLst>
                  <a:ext uri="{0D108BD9-81ED-4DB2-BD59-A6C34878D82A}">
                    <a16:rowId xmlns:a16="http://schemas.microsoft.com/office/drawing/2014/main" val="2378476804"/>
                  </a:ext>
                </a:extLst>
              </a:tr>
              <a:tr h="16838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noProof="0" dirty="0">
                          <a:solidFill>
                            <a:schemeClr val="dk1"/>
                          </a:solidFill>
                          <a:effectLst/>
                          <a:latin typeface="+mn-lt"/>
                          <a:ea typeface="+mn-ea"/>
                          <a:cs typeface="+mn-cs"/>
                        </a:rPr>
                        <a:t>Gestion écologique de l’eau.</a:t>
                      </a:r>
                      <a:r>
                        <a:rPr lang="fr-FR" sz="1800" b="0" kern="1200" noProof="0" dirty="0">
                          <a:solidFill>
                            <a:schemeClr val="dk1"/>
                          </a:solidFill>
                          <a:effectLst/>
                          <a:latin typeface="+mn-lt"/>
                          <a:ea typeface="+mn-ea"/>
                          <a:cs typeface="+mn-cs"/>
                        </a:rPr>
                        <a:t> Exemple : systèmes de collecte et de réutilisation des eaux pluviales basés sur les écosystèmes, utilisant les plantes et autres composantes de l’écosystème comme filtres naturels.</a:t>
                      </a:r>
                      <a:endParaRPr lang="fr-FR" sz="1800" b="0" noProof="0" dirty="0">
                        <a:effectLst/>
                        <a:highlight>
                          <a:srgbClr val="FFFF00"/>
                        </a:highlight>
                      </a:endParaRPr>
                    </a:p>
                  </a:txBody>
                  <a:tcPr anchor="ctr"/>
                </a:tc>
                <a:tc>
                  <a:txBody>
                    <a:bodyPr/>
                    <a:lstStyle/>
                    <a:p>
                      <a:r>
                        <a:rPr lang="fr-FR" sz="1800" i="1" kern="1200" noProof="0" dirty="0">
                          <a:solidFill>
                            <a:schemeClr val="dk1"/>
                          </a:solidFill>
                          <a:effectLst/>
                          <a:latin typeface="+mn-lt"/>
                          <a:ea typeface="+mn-ea"/>
                          <a:cs typeface="+mn-cs"/>
                        </a:rPr>
                        <a:t>Revenus :</a:t>
                      </a:r>
                      <a:r>
                        <a:rPr lang="fr-FR" sz="1800" b="0" i="0" u="none" kern="1200" noProof="0" dirty="0">
                          <a:solidFill>
                            <a:schemeClr val="dk1"/>
                          </a:solidFill>
                          <a:effectLst/>
                          <a:latin typeface="+mn-lt"/>
                          <a:ea typeface="+mn-ea"/>
                          <a:cs typeface="+mn-cs"/>
                        </a:rPr>
                        <a:t> Vente d’eau ou de droits d’eau.</a:t>
                      </a:r>
                    </a:p>
                    <a:p>
                      <a:r>
                        <a:rPr lang="fr-FR" sz="1800" i="1" kern="1200" noProof="0" dirty="0">
                          <a:solidFill>
                            <a:schemeClr val="dk1"/>
                          </a:solidFill>
                          <a:effectLst/>
                          <a:latin typeface="+mn-lt"/>
                          <a:ea typeface="+mn-ea"/>
                          <a:cs typeface="+mn-cs"/>
                        </a:rPr>
                        <a:t>Coûts :</a:t>
                      </a:r>
                      <a:r>
                        <a:rPr lang="fr-FR" sz="1800" i="0" kern="1200" noProof="0" dirty="0">
                          <a:solidFill>
                            <a:schemeClr val="dk1"/>
                          </a:solidFill>
                          <a:effectLst/>
                          <a:latin typeface="+mn-lt"/>
                          <a:ea typeface="+mn-ea"/>
                          <a:cs typeface="+mn-cs"/>
                        </a:rPr>
                        <a:t> Réduction des achats d’eau, des impacts des eaux de ruissellement pluviales et des inondations, et des besoins en produits chimiques pour le traitement de l’eau.</a:t>
                      </a:r>
                      <a:endParaRPr lang="fr-FR" sz="1800" i="0" kern="1200" noProof="0" dirty="0">
                        <a:solidFill>
                          <a:schemeClr val="dk1"/>
                        </a:solidFill>
                        <a:effectLst/>
                        <a:highlight>
                          <a:srgbClr val="FFFF00"/>
                        </a:highlight>
                        <a:latin typeface="+mn-lt"/>
                        <a:ea typeface="+mn-ea"/>
                        <a:cs typeface="+mn-cs"/>
                      </a:endParaRPr>
                    </a:p>
                  </a:txBody>
                  <a:tcPr anchor="ctr"/>
                </a:tc>
                <a:extLst>
                  <a:ext uri="{0D108BD9-81ED-4DB2-BD59-A6C34878D82A}">
                    <a16:rowId xmlns:a16="http://schemas.microsoft.com/office/drawing/2014/main" val="1034846703"/>
                  </a:ext>
                </a:extLst>
              </a:tr>
              <a:tr h="14790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1" kern="1200" noProof="0" dirty="0">
                          <a:solidFill>
                            <a:schemeClr val="dk1"/>
                          </a:solidFill>
                          <a:effectLst/>
                          <a:latin typeface="+mn-lt"/>
                          <a:ea typeface="+mn-ea"/>
                          <a:cs typeface="+mn-cs"/>
                        </a:rPr>
                        <a:t>Protection contre les risques naturels.</a:t>
                      </a:r>
                      <a:r>
                        <a:rPr lang="fr-FR" sz="1800" b="0" kern="1200" noProof="0" dirty="0">
                          <a:solidFill>
                            <a:schemeClr val="dk1"/>
                          </a:solidFill>
                          <a:effectLst/>
                          <a:latin typeface="+mn-lt"/>
                          <a:ea typeface="+mn-ea"/>
                          <a:cs typeface="+mn-cs"/>
                        </a:rPr>
                        <a:t> Exemple : restauration, modification ou utilisation des paysages naturels pour réduire ou atténuer les impacts des inondations.</a:t>
                      </a:r>
                      <a:endParaRPr lang="fr-FR" sz="1800" b="0" noProof="0" dirty="0">
                        <a:highlight>
                          <a:srgbClr val="FFFF00"/>
                        </a:highligh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i="1" kern="1200" noProof="0" dirty="0">
                          <a:solidFill>
                            <a:schemeClr val="dk1"/>
                          </a:solidFill>
                          <a:effectLst/>
                          <a:latin typeface="+mn-lt"/>
                          <a:ea typeface="+mn-ea"/>
                          <a:cs typeface="+mn-cs"/>
                        </a:rPr>
                        <a:t>Revenus :</a:t>
                      </a:r>
                      <a:r>
                        <a:rPr lang="fr-FR" sz="1800" i="0" kern="1200" noProof="0" dirty="0">
                          <a:solidFill>
                            <a:schemeClr val="dk1"/>
                          </a:solidFill>
                          <a:effectLst/>
                          <a:latin typeface="+mn-lt"/>
                          <a:ea typeface="+mn-ea"/>
                          <a:cs typeface="+mn-cs"/>
                        </a:rPr>
                        <a:t> Paiements pour services écosystémiques.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i="1" kern="1200" noProof="0" dirty="0">
                          <a:solidFill>
                            <a:schemeClr val="dk1"/>
                          </a:solidFill>
                          <a:effectLst/>
                          <a:latin typeface="+mn-lt"/>
                          <a:ea typeface="+mn-ea"/>
                          <a:cs typeface="+mn-cs"/>
                        </a:rPr>
                        <a:t>Coûts :</a:t>
                      </a:r>
                      <a:r>
                        <a:rPr lang="fr-FR" sz="1800" i="0" kern="1200" noProof="0" dirty="0">
                          <a:solidFill>
                            <a:schemeClr val="dk1"/>
                          </a:solidFill>
                          <a:effectLst/>
                          <a:latin typeface="+mn-lt"/>
                          <a:ea typeface="+mn-ea"/>
                          <a:cs typeface="+mn-cs"/>
                        </a:rPr>
                        <a:t> Réduction des besoins en ouvrages de protection contre les inondations, des impacts des risques naturels et des coûts d’enlèvement des sédiments.</a:t>
                      </a:r>
                      <a:endParaRPr lang="fr-FR" sz="1800" i="0" noProof="0" dirty="0">
                        <a:highlight>
                          <a:srgbClr val="FFFF00"/>
                        </a:highlight>
                      </a:endParaRPr>
                    </a:p>
                  </a:txBody>
                  <a:tcPr anchor="ctr"/>
                </a:tc>
                <a:extLst>
                  <a:ext uri="{0D108BD9-81ED-4DB2-BD59-A6C34878D82A}">
                    <a16:rowId xmlns:a16="http://schemas.microsoft.com/office/drawing/2014/main" val="2957081166"/>
                  </a:ext>
                </a:extLst>
              </a:tr>
            </a:tbl>
          </a:graphicData>
        </a:graphic>
      </p:graphicFrame>
      <p:sp>
        <p:nvSpPr>
          <p:cNvPr id="7" name="TextBox 6">
            <a:extLst>
              <a:ext uri="{FF2B5EF4-FFF2-40B4-BE49-F238E27FC236}">
                <a16:creationId xmlns:a16="http://schemas.microsoft.com/office/drawing/2014/main" id="{2611F8B2-20C8-B359-DC34-B26AE9A65148}"/>
              </a:ext>
            </a:extLst>
          </p:cNvPr>
          <p:cNvSpPr txBox="1"/>
          <p:nvPr/>
        </p:nvSpPr>
        <p:spPr>
          <a:xfrm>
            <a:off x="625118" y="5999070"/>
            <a:ext cx="9221820" cy="553998"/>
          </a:xfrm>
          <a:prstGeom prst="rect">
            <a:avLst/>
          </a:prstGeom>
        </p:spPr>
        <p:txBody>
          <a:bodyPr wrap="none" rtlCol="0">
            <a:spAutoFit/>
          </a:bodyPr>
          <a:lstStyle/>
          <a:p>
            <a:r>
              <a:rPr lang="fr-FR" sz="1200" u="sng" noProof="0" dirty="0">
                <a:latin typeface="Calibri" panose="020F0502020204030204" pitchFamily="34" charset="0"/>
              </a:rPr>
              <a:t>Source: </a:t>
            </a:r>
            <a:r>
              <a:rPr lang="fr-FR" sz="1200" u="sng" noProof="0" dirty="0" err="1">
                <a:latin typeface="Calibri" panose="020F0502020204030204" pitchFamily="34" charset="0"/>
              </a:rPr>
              <a:t>Financing</a:t>
            </a:r>
            <a:r>
              <a:rPr lang="fr-FR" sz="1200" u="sng" noProof="0" dirty="0">
                <a:latin typeface="Calibri" panose="020F0502020204030204" pitchFamily="34" charset="0"/>
              </a:rPr>
              <a:t> Nature- </a:t>
            </a:r>
            <a:r>
              <a:rPr lang="fr-FR" sz="1200" u="sng" noProof="0" dirty="0" err="1">
                <a:latin typeface="Calibri" panose="020F0502020204030204" pitchFamily="34" charset="0"/>
              </a:rPr>
              <a:t>Based</a:t>
            </a:r>
            <a:r>
              <a:rPr lang="fr-FR" sz="1200" u="sng" noProof="0" dirty="0">
                <a:latin typeface="Calibri" panose="020F0502020204030204" pitchFamily="34" charset="0"/>
              </a:rPr>
              <a:t> Solutions for Adaptation at </a:t>
            </a:r>
            <a:r>
              <a:rPr lang="fr-FR" sz="1200" u="sng" noProof="0" dirty="0" err="1">
                <a:latin typeface="Calibri" panose="020F0502020204030204" pitchFamily="34" charset="0"/>
              </a:rPr>
              <a:t>Scale</a:t>
            </a:r>
            <a:r>
              <a:rPr lang="fr-FR" sz="1200" u="sng" noProof="0" dirty="0">
                <a:latin typeface="Calibri" panose="020F0502020204030204" pitchFamily="34" charset="0"/>
              </a:rPr>
              <a:t> GCA (2023) Learning </a:t>
            </a:r>
            <a:r>
              <a:rPr lang="fr-FR" sz="1200" u="sng" noProof="0" dirty="0" err="1">
                <a:latin typeface="Calibri" panose="020F0502020204030204" pitchFamily="34" charset="0"/>
              </a:rPr>
              <a:t>from</a:t>
            </a:r>
            <a:r>
              <a:rPr lang="fr-FR" sz="1200" u="sng" noProof="0" dirty="0">
                <a:latin typeface="Calibri" panose="020F0502020204030204" pitchFamily="34" charset="0"/>
              </a:rPr>
              <a:t> </a:t>
            </a:r>
            <a:r>
              <a:rPr lang="fr-FR" sz="1200" u="sng" noProof="0" dirty="0" err="1">
                <a:latin typeface="Calibri" panose="020F0502020204030204" pitchFamily="34" charset="0"/>
              </a:rPr>
              <a:t>Specialised</a:t>
            </a:r>
            <a:r>
              <a:rPr lang="fr-FR" sz="1200" u="sng" noProof="0" dirty="0">
                <a:latin typeface="Calibri" panose="020F0502020204030204" pitchFamily="34" charset="0"/>
              </a:rPr>
              <a:t> Investment Managers and Nature Funds </a:t>
            </a:r>
          </a:p>
          <a:p>
            <a:pPr marL="342900" indent="-342900" algn="l">
              <a:buClr>
                <a:schemeClr val="accent1"/>
              </a:buClr>
              <a:buSzPct val="65000"/>
              <a:buFont typeface="Wingdings" panose="05000000000000000000" pitchFamily="2" charset="2"/>
              <a:buChar char="n"/>
            </a:pPr>
            <a:endParaRPr lang="fr-FR" noProof="0" dirty="0"/>
          </a:p>
        </p:txBody>
      </p:sp>
    </p:spTree>
    <p:extLst>
      <p:ext uri="{BB962C8B-B14F-4D97-AF65-F5344CB8AC3E}">
        <p14:creationId xmlns:p14="http://schemas.microsoft.com/office/powerpoint/2010/main" val="3076150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p:txBody>
          <a:bodyPr/>
          <a:lstStyle/>
          <a:p>
            <a:r>
              <a:rPr lang="fr-FR" dirty="0"/>
              <a:t>Financement des Solutions Fondées sur la Nature (</a:t>
            </a:r>
            <a:r>
              <a:rPr lang="fr-FR" dirty="0" err="1"/>
              <a:t>SfN</a:t>
            </a:r>
            <a:r>
              <a:rPr lang="fr-FR" dirty="0"/>
              <a:t>)</a:t>
            </a:r>
            <a:endParaRPr lang="fr-FR" noProof="0" dirty="0"/>
          </a:p>
        </p:txBody>
      </p:sp>
      <p:sp>
        <p:nvSpPr>
          <p:cNvPr id="6" name="Content Placeholder 2">
            <a:extLst>
              <a:ext uri="{FF2B5EF4-FFF2-40B4-BE49-F238E27FC236}">
                <a16:creationId xmlns:a16="http://schemas.microsoft.com/office/drawing/2014/main" id="{F9BA9366-88FA-72BC-BEF6-5A619ED1CE5D}"/>
              </a:ext>
            </a:extLst>
          </p:cNvPr>
          <p:cNvSpPr txBox="1">
            <a:spLocks/>
          </p:cNvSpPr>
          <p:nvPr/>
        </p:nvSpPr>
        <p:spPr>
          <a:xfrm>
            <a:off x="596899" y="1075531"/>
            <a:ext cx="10941957" cy="47069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fr-FR" sz="1800" dirty="0"/>
              <a:t>Les solutions fondées sur la nature sont des « actions visant à protéger, conserver, restaurer, utiliser et gérer de manière durable les écosystèmes terrestres, d’eau douce, côtiers et marins naturels ou modifiés, qui permettent de relever efficacement et de manière adaptative les défis sociaux, économiques et environnementaux, tout en contribuant au bien-être humain, aux services écosystémiques, à la résilience et à la biodiversité » (PNUE, 2022).</a:t>
            </a:r>
            <a:endParaRPr lang="fr-FR" sz="1800" i="1" noProof="0" dirty="0">
              <a:solidFill>
                <a:srgbClr val="000000"/>
              </a:solidFill>
              <a:latin typeface="Roboto" panose="02000000000000000000" pitchFamily="2" charset="0"/>
            </a:endParaRPr>
          </a:p>
        </p:txBody>
      </p:sp>
      <p:pic>
        <p:nvPicPr>
          <p:cNvPr id="3" name="Picture 2" descr="A green rectangular chart with white text&#10;&#10;Description automatically generated">
            <a:extLst>
              <a:ext uri="{FF2B5EF4-FFF2-40B4-BE49-F238E27FC236}">
                <a16:creationId xmlns:a16="http://schemas.microsoft.com/office/drawing/2014/main" id="{8142FFC5-D1B9-3F79-03F6-51AE714417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296" y="2676189"/>
            <a:ext cx="10296654" cy="3450846"/>
          </a:xfrm>
          <a:prstGeom prst="rect">
            <a:avLst/>
          </a:prstGeom>
        </p:spPr>
      </p:pic>
      <p:sp>
        <p:nvSpPr>
          <p:cNvPr id="4" name="TextBox 3">
            <a:extLst>
              <a:ext uri="{FF2B5EF4-FFF2-40B4-BE49-F238E27FC236}">
                <a16:creationId xmlns:a16="http://schemas.microsoft.com/office/drawing/2014/main" id="{71716953-60D2-9B10-CAB5-F6557DA38A88}"/>
              </a:ext>
            </a:extLst>
          </p:cNvPr>
          <p:cNvSpPr txBox="1"/>
          <p:nvPr/>
        </p:nvSpPr>
        <p:spPr>
          <a:xfrm>
            <a:off x="596900" y="6146491"/>
            <a:ext cx="8667886" cy="461665"/>
          </a:xfrm>
          <a:prstGeom prst="rect">
            <a:avLst/>
          </a:prstGeom>
        </p:spPr>
        <p:txBody>
          <a:bodyPr wrap="none" rtlCol="0">
            <a:spAutoFit/>
          </a:bodyPr>
          <a:lstStyle/>
          <a:p>
            <a:pPr>
              <a:buClr>
                <a:schemeClr val="accent1"/>
              </a:buClr>
              <a:buSzPct val="65000"/>
            </a:pPr>
            <a:r>
              <a:rPr lang="fr-FR" sz="1200" u="sng" noProof="0" dirty="0"/>
              <a:t>Source: UNEP (2023) </a:t>
            </a:r>
            <a:r>
              <a:rPr lang="fr-FR" sz="1200" u="sng" noProof="0" dirty="0">
                <a:effectLst/>
                <a:latin typeface="Calibri" panose="020F0502020204030204" pitchFamily="34" charset="0"/>
              </a:rPr>
              <a:t>State of Finance for Nature: The Big Nature </a:t>
            </a:r>
            <a:r>
              <a:rPr lang="fr-FR" sz="1200" u="sng" noProof="0" dirty="0" err="1">
                <a:effectLst/>
                <a:latin typeface="Calibri" panose="020F0502020204030204" pitchFamily="34" charset="0"/>
              </a:rPr>
              <a:t>Turnaround</a:t>
            </a:r>
            <a:r>
              <a:rPr lang="fr-FR" sz="1200" u="sng" noProof="0" dirty="0">
                <a:effectLst/>
                <a:latin typeface="Calibri" panose="020F0502020204030204" pitchFamily="34" charset="0"/>
              </a:rPr>
              <a:t> – </a:t>
            </a:r>
            <a:r>
              <a:rPr lang="fr-FR" sz="1200" u="sng" noProof="0" dirty="0" err="1">
                <a:effectLst/>
                <a:latin typeface="Calibri" panose="020F0502020204030204" pitchFamily="34" charset="0"/>
              </a:rPr>
              <a:t>Repurposing</a:t>
            </a:r>
            <a:r>
              <a:rPr lang="fr-FR" sz="1200" u="sng" noProof="0" dirty="0">
                <a:effectLst/>
                <a:latin typeface="Calibri" panose="020F0502020204030204" pitchFamily="34" charset="0"/>
              </a:rPr>
              <a:t> $7 trillion to combat nature </a:t>
            </a:r>
            <a:r>
              <a:rPr lang="fr-FR" sz="1200" u="sng" noProof="0" dirty="0" err="1">
                <a:effectLst/>
                <a:latin typeface="Calibri" panose="020F0502020204030204" pitchFamily="34" charset="0"/>
              </a:rPr>
              <a:t>loss</a:t>
            </a:r>
            <a:r>
              <a:rPr lang="fr-FR" sz="1200" u="sng" noProof="0" dirty="0">
                <a:effectLst/>
                <a:latin typeface="Calibri" panose="020F0502020204030204" pitchFamily="34" charset="0"/>
              </a:rPr>
              <a:t>. Nairobi. </a:t>
            </a:r>
            <a:endParaRPr lang="fr-FR" sz="1200" u="sng" noProof="0" dirty="0"/>
          </a:p>
          <a:p>
            <a:pPr algn="l">
              <a:buClr>
                <a:schemeClr val="accent1"/>
              </a:buClr>
              <a:buSzPct val="65000"/>
            </a:pPr>
            <a:endParaRPr lang="fr-FR" sz="1200" u="sng" noProof="0" dirty="0"/>
          </a:p>
        </p:txBody>
      </p:sp>
    </p:spTree>
    <p:extLst>
      <p:ext uri="{BB962C8B-B14F-4D97-AF65-F5344CB8AC3E}">
        <p14:creationId xmlns:p14="http://schemas.microsoft.com/office/powerpoint/2010/main" val="1790144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a:xfrm>
            <a:off x="596900" y="130175"/>
            <a:ext cx="8196904" cy="842591"/>
          </a:xfrm>
        </p:spPr>
        <p:txBody>
          <a:bodyPr/>
          <a:lstStyle/>
          <a:p>
            <a:r>
              <a:rPr lang="fr-FR" noProof="0" dirty="0"/>
              <a:t>Instruments financiers pour les </a:t>
            </a:r>
            <a:r>
              <a:rPr lang="fr-FR" noProof="0" dirty="0" err="1"/>
              <a:t>SfN</a:t>
            </a:r>
            <a:br>
              <a:rPr lang="fr-FR" noProof="0" dirty="0">
                <a:effectLst/>
              </a:rPr>
            </a:br>
            <a:endParaRPr lang="fr-FR" noProof="0" dirty="0"/>
          </a:p>
        </p:txBody>
      </p:sp>
      <p:sp>
        <p:nvSpPr>
          <p:cNvPr id="2" name="Rectangle 1">
            <a:extLst>
              <a:ext uri="{FF2B5EF4-FFF2-40B4-BE49-F238E27FC236}">
                <a16:creationId xmlns:a16="http://schemas.microsoft.com/office/drawing/2014/main" id="{24569C95-9FCA-E833-540B-78FED88E4BC2}"/>
              </a:ext>
            </a:extLst>
          </p:cNvPr>
          <p:cNvSpPr/>
          <p:nvPr/>
        </p:nvSpPr>
        <p:spPr>
          <a:xfrm>
            <a:off x="1550835" y="1475208"/>
            <a:ext cx="1998945" cy="54474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Grant-</a:t>
            </a:r>
            <a:r>
              <a:rPr lang="fr-FR" sz="1600" noProof="0" dirty="0" err="1">
                <a:solidFill>
                  <a:schemeClr val="bg1"/>
                </a:solidFill>
              </a:rPr>
              <a:t>based</a:t>
            </a:r>
            <a:endParaRPr lang="fr-FR" sz="1600" noProof="0" dirty="0">
              <a:solidFill>
                <a:schemeClr val="bg1"/>
              </a:solidFill>
            </a:endParaRPr>
          </a:p>
        </p:txBody>
      </p:sp>
      <p:sp>
        <p:nvSpPr>
          <p:cNvPr id="3" name="Rectangle 2">
            <a:extLst>
              <a:ext uri="{FF2B5EF4-FFF2-40B4-BE49-F238E27FC236}">
                <a16:creationId xmlns:a16="http://schemas.microsoft.com/office/drawing/2014/main" id="{56B3EB86-2A6C-4D3C-212D-BCCF724E7315}"/>
              </a:ext>
            </a:extLst>
          </p:cNvPr>
          <p:cNvSpPr/>
          <p:nvPr/>
        </p:nvSpPr>
        <p:spPr>
          <a:xfrm>
            <a:off x="1546350" y="2217160"/>
            <a:ext cx="1978566" cy="123216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Debt-based</a:t>
            </a:r>
            <a:endParaRPr lang="fr-FR" sz="1600" noProof="0" dirty="0">
              <a:solidFill>
                <a:schemeClr val="bg1"/>
              </a:solidFill>
            </a:endParaRPr>
          </a:p>
        </p:txBody>
      </p:sp>
      <p:sp>
        <p:nvSpPr>
          <p:cNvPr id="4" name="Rectangle 3">
            <a:extLst>
              <a:ext uri="{FF2B5EF4-FFF2-40B4-BE49-F238E27FC236}">
                <a16:creationId xmlns:a16="http://schemas.microsoft.com/office/drawing/2014/main" id="{C21BA3D6-3B6A-EB65-34DA-A14931B51115}"/>
              </a:ext>
            </a:extLst>
          </p:cNvPr>
          <p:cNvSpPr/>
          <p:nvPr/>
        </p:nvSpPr>
        <p:spPr>
          <a:xfrm>
            <a:off x="1546350" y="3646532"/>
            <a:ext cx="1978566" cy="5447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Equity-based</a:t>
            </a:r>
            <a:endParaRPr lang="fr-FR" sz="1600" noProof="0" dirty="0">
              <a:solidFill>
                <a:schemeClr val="bg1"/>
              </a:solidFill>
            </a:endParaRPr>
          </a:p>
        </p:txBody>
      </p:sp>
      <p:sp>
        <p:nvSpPr>
          <p:cNvPr id="6" name="Rectangle 5">
            <a:extLst>
              <a:ext uri="{FF2B5EF4-FFF2-40B4-BE49-F238E27FC236}">
                <a16:creationId xmlns:a16="http://schemas.microsoft.com/office/drawing/2014/main" id="{C85F9E83-7EE7-EB00-AFB0-606C134110C4}"/>
              </a:ext>
            </a:extLst>
          </p:cNvPr>
          <p:cNvSpPr/>
          <p:nvPr/>
        </p:nvSpPr>
        <p:spPr>
          <a:xfrm>
            <a:off x="1576355" y="4444411"/>
            <a:ext cx="1978566" cy="544749"/>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Derivative</a:t>
            </a:r>
            <a:r>
              <a:rPr lang="fr-FR" sz="1600" noProof="0" dirty="0">
                <a:solidFill>
                  <a:schemeClr val="bg1"/>
                </a:solidFill>
              </a:rPr>
              <a:t> - </a:t>
            </a:r>
            <a:r>
              <a:rPr lang="fr-FR" sz="1600" noProof="0" dirty="0" err="1">
                <a:solidFill>
                  <a:schemeClr val="bg1"/>
                </a:solidFill>
              </a:rPr>
              <a:t>based</a:t>
            </a:r>
            <a:endParaRPr lang="fr-FR" sz="1600" noProof="0" dirty="0">
              <a:solidFill>
                <a:schemeClr val="bg1"/>
              </a:solidFill>
            </a:endParaRPr>
          </a:p>
        </p:txBody>
      </p:sp>
      <p:sp>
        <p:nvSpPr>
          <p:cNvPr id="8" name="Rectangle 7">
            <a:extLst>
              <a:ext uri="{FF2B5EF4-FFF2-40B4-BE49-F238E27FC236}">
                <a16:creationId xmlns:a16="http://schemas.microsoft.com/office/drawing/2014/main" id="{6CC95279-9C1C-0ADB-3C92-44E2FDF89639}"/>
              </a:ext>
            </a:extLst>
          </p:cNvPr>
          <p:cNvSpPr/>
          <p:nvPr/>
        </p:nvSpPr>
        <p:spPr>
          <a:xfrm>
            <a:off x="1546350" y="5130436"/>
            <a:ext cx="1978566"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tx1"/>
                </a:solidFill>
              </a:rPr>
              <a:t>Other</a:t>
            </a:r>
            <a:r>
              <a:rPr lang="fr-FR" sz="1600" noProof="0" dirty="0">
                <a:solidFill>
                  <a:schemeClr val="tx1"/>
                </a:solidFill>
              </a:rPr>
              <a:t> </a:t>
            </a:r>
          </a:p>
        </p:txBody>
      </p:sp>
      <p:sp>
        <p:nvSpPr>
          <p:cNvPr id="9" name="Rectangle 8">
            <a:extLst>
              <a:ext uri="{FF2B5EF4-FFF2-40B4-BE49-F238E27FC236}">
                <a16:creationId xmlns:a16="http://schemas.microsoft.com/office/drawing/2014/main" id="{CBB7CE12-8CF0-5C26-B9D6-D08D07D7A322}"/>
              </a:ext>
            </a:extLst>
          </p:cNvPr>
          <p:cNvSpPr/>
          <p:nvPr/>
        </p:nvSpPr>
        <p:spPr>
          <a:xfrm>
            <a:off x="3760547" y="1492535"/>
            <a:ext cx="1416458" cy="54474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Grant</a:t>
            </a:r>
          </a:p>
        </p:txBody>
      </p:sp>
      <p:sp>
        <p:nvSpPr>
          <p:cNvPr id="13" name="Rectangle 12">
            <a:extLst>
              <a:ext uri="{FF2B5EF4-FFF2-40B4-BE49-F238E27FC236}">
                <a16:creationId xmlns:a16="http://schemas.microsoft.com/office/drawing/2014/main" id="{F60A4FB6-4BF2-CB00-6F10-5D71A56F1CD0}"/>
              </a:ext>
            </a:extLst>
          </p:cNvPr>
          <p:cNvSpPr/>
          <p:nvPr/>
        </p:nvSpPr>
        <p:spPr>
          <a:xfrm>
            <a:off x="3760547" y="224010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Private</a:t>
            </a:r>
            <a:r>
              <a:rPr lang="fr-FR" sz="1600" noProof="0" dirty="0">
                <a:solidFill>
                  <a:schemeClr val="bg1"/>
                </a:solidFill>
              </a:rPr>
              <a:t> </a:t>
            </a:r>
            <a:r>
              <a:rPr lang="fr-FR" sz="1600" noProof="0" dirty="0" err="1">
                <a:solidFill>
                  <a:schemeClr val="bg1"/>
                </a:solidFill>
              </a:rPr>
              <a:t>loans</a:t>
            </a:r>
            <a:endParaRPr lang="fr-FR" sz="1600" noProof="0" dirty="0">
              <a:solidFill>
                <a:schemeClr val="bg1"/>
              </a:solidFill>
            </a:endParaRPr>
          </a:p>
        </p:txBody>
      </p:sp>
      <p:sp>
        <p:nvSpPr>
          <p:cNvPr id="14" name="Rectangle 13">
            <a:extLst>
              <a:ext uri="{FF2B5EF4-FFF2-40B4-BE49-F238E27FC236}">
                <a16:creationId xmlns:a16="http://schemas.microsoft.com/office/drawing/2014/main" id="{947334C9-7632-398A-B848-5DFBCD2A3430}"/>
              </a:ext>
            </a:extLst>
          </p:cNvPr>
          <p:cNvSpPr/>
          <p:nvPr/>
        </p:nvSpPr>
        <p:spPr>
          <a:xfrm>
            <a:off x="5387771" y="1492535"/>
            <a:ext cx="1416458" cy="54474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Redeemable</a:t>
            </a:r>
            <a:r>
              <a:rPr lang="fr-FR" sz="1600" noProof="0" dirty="0">
                <a:solidFill>
                  <a:schemeClr val="bg1"/>
                </a:solidFill>
              </a:rPr>
              <a:t> Grant</a:t>
            </a:r>
          </a:p>
        </p:txBody>
      </p:sp>
      <p:sp>
        <p:nvSpPr>
          <p:cNvPr id="15" name="Rectangle 14">
            <a:extLst>
              <a:ext uri="{FF2B5EF4-FFF2-40B4-BE49-F238E27FC236}">
                <a16:creationId xmlns:a16="http://schemas.microsoft.com/office/drawing/2014/main" id="{DACDF469-239D-CA89-FAF9-3D04C42E5205}"/>
              </a:ext>
            </a:extLst>
          </p:cNvPr>
          <p:cNvSpPr/>
          <p:nvPr/>
        </p:nvSpPr>
        <p:spPr>
          <a:xfrm>
            <a:off x="5387771" y="224010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Mezzanine </a:t>
            </a:r>
            <a:r>
              <a:rPr lang="fr-FR" sz="1600" noProof="0" dirty="0" err="1">
                <a:solidFill>
                  <a:schemeClr val="bg1"/>
                </a:solidFill>
              </a:rPr>
              <a:t>loans</a:t>
            </a:r>
            <a:r>
              <a:rPr lang="fr-FR" sz="1600" noProof="0" dirty="0">
                <a:solidFill>
                  <a:schemeClr val="bg1"/>
                </a:solidFill>
              </a:rPr>
              <a:t> </a:t>
            </a:r>
          </a:p>
        </p:txBody>
      </p:sp>
      <p:sp>
        <p:nvSpPr>
          <p:cNvPr id="17" name="Rectangle 16">
            <a:extLst>
              <a:ext uri="{FF2B5EF4-FFF2-40B4-BE49-F238E27FC236}">
                <a16:creationId xmlns:a16="http://schemas.microsoft.com/office/drawing/2014/main" id="{71FB7685-E113-C930-1F2B-9DD5BE82F1C9}"/>
              </a:ext>
            </a:extLst>
          </p:cNvPr>
          <p:cNvSpPr/>
          <p:nvPr/>
        </p:nvSpPr>
        <p:spPr>
          <a:xfrm>
            <a:off x="7014994" y="224010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Concessional</a:t>
            </a:r>
            <a:r>
              <a:rPr lang="fr-FR" sz="1600" noProof="0" dirty="0">
                <a:solidFill>
                  <a:schemeClr val="bg1"/>
                </a:solidFill>
              </a:rPr>
              <a:t> </a:t>
            </a:r>
            <a:r>
              <a:rPr lang="fr-FR" sz="1600" noProof="0" dirty="0" err="1">
                <a:solidFill>
                  <a:schemeClr val="bg1"/>
                </a:solidFill>
              </a:rPr>
              <a:t>loans</a:t>
            </a:r>
            <a:endParaRPr lang="fr-FR" sz="1600" noProof="0" dirty="0">
              <a:solidFill>
                <a:schemeClr val="bg1"/>
              </a:solidFill>
            </a:endParaRPr>
          </a:p>
        </p:txBody>
      </p:sp>
      <p:sp>
        <p:nvSpPr>
          <p:cNvPr id="19" name="Rectangle 18">
            <a:extLst>
              <a:ext uri="{FF2B5EF4-FFF2-40B4-BE49-F238E27FC236}">
                <a16:creationId xmlns:a16="http://schemas.microsoft.com/office/drawing/2014/main" id="{F3FD39B7-C26C-DFB9-C0A4-B65099663929}"/>
              </a:ext>
            </a:extLst>
          </p:cNvPr>
          <p:cNvSpPr/>
          <p:nvPr/>
        </p:nvSpPr>
        <p:spPr>
          <a:xfrm>
            <a:off x="8642217" y="224010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Private</a:t>
            </a:r>
            <a:r>
              <a:rPr lang="fr-FR" sz="1600" noProof="0" dirty="0">
                <a:solidFill>
                  <a:schemeClr val="bg1"/>
                </a:solidFill>
              </a:rPr>
              <a:t> notes</a:t>
            </a:r>
          </a:p>
        </p:txBody>
      </p:sp>
      <p:sp>
        <p:nvSpPr>
          <p:cNvPr id="21" name="Rectangle 20">
            <a:extLst>
              <a:ext uri="{FF2B5EF4-FFF2-40B4-BE49-F238E27FC236}">
                <a16:creationId xmlns:a16="http://schemas.microsoft.com/office/drawing/2014/main" id="{904B725D-DDB7-D933-2D1B-32D0C897B874}"/>
              </a:ext>
            </a:extLst>
          </p:cNvPr>
          <p:cNvSpPr/>
          <p:nvPr/>
        </p:nvSpPr>
        <p:spPr>
          <a:xfrm>
            <a:off x="10269439" y="224010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Social bonds</a:t>
            </a:r>
          </a:p>
        </p:txBody>
      </p:sp>
      <p:sp>
        <p:nvSpPr>
          <p:cNvPr id="22" name="Rectangle 21">
            <a:extLst>
              <a:ext uri="{FF2B5EF4-FFF2-40B4-BE49-F238E27FC236}">
                <a16:creationId xmlns:a16="http://schemas.microsoft.com/office/drawing/2014/main" id="{E2FF5F03-2C4C-AF70-0823-07509B9227F8}"/>
              </a:ext>
            </a:extLst>
          </p:cNvPr>
          <p:cNvSpPr/>
          <p:nvPr/>
        </p:nvSpPr>
        <p:spPr>
          <a:xfrm>
            <a:off x="3760548" y="2891855"/>
            <a:ext cx="1416458"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Sustainability-linked</a:t>
            </a:r>
            <a:r>
              <a:rPr lang="fr-FR" sz="1600" noProof="0" dirty="0">
                <a:solidFill>
                  <a:schemeClr val="bg1"/>
                </a:solidFill>
              </a:rPr>
              <a:t> bonds</a:t>
            </a:r>
          </a:p>
        </p:txBody>
      </p:sp>
      <p:sp>
        <p:nvSpPr>
          <p:cNvPr id="23" name="Rectangle 22">
            <a:extLst>
              <a:ext uri="{FF2B5EF4-FFF2-40B4-BE49-F238E27FC236}">
                <a16:creationId xmlns:a16="http://schemas.microsoft.com/office/drawing/2014/main" id="{70953136-D9FD-4655-C445-A3D90EBCB41C}"/>
              </a:ext>
            </a:extLst>
          </p:cNvPr>
          <p:cNvSpPr/>
          <p:nvPr/>
        </p:nvSpPr>
        <p:spPr>
          <a:xfrm>
            <a:off x="5387771" y="2902395"/>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Green bonds</a:t>
            </a:r>
          </a:p>
        </p:txBody>
      </p:sp>
      <p:sp>
        <p:nvSpPr>
          <p:cNvPr id="24" name="Rectangle 23">
            <a:extLst>
              <a:ext uri="{FF2B5EF4-FFF2-40B4-BE49-F238E27FC236}">
                <a16:creationId xmlns:a16="http://schemas.microsoft.com/office/drawing/2014/main" id="{B41A6A5F-DC85-F7E4-1C36-F9E15175976E}"/>
              </a:ext>
            </a:extLst>
          </p:cNvPr>
          <p:cNvSpPr/>
          <p:nvPr/>
        </p:nvSpPr>
        <p:spPr>
          <a:xfrm>
            <a:off x="7014994" y="2891856"/>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Sustainability</a:t>
            </a:r>
            <a:r>
              <a:rPr lang="fr-FR" sz="1600" noProof="0" dirty="0">
                <a:solidFill>
                  <a:schemeClr val="bg1"/>
                </a:solidFill>
              </a:rPr>
              <a:t> bonds</a:t>
            </a:r>
          </a:p>
        </p:txBody>
      </p:sp>
      <p:sp>
        <p:nvSpPr>
          <p:cNvPr id="25" name="Rectangle 24">
            <a:extLst>
              <a:ext uri="{FF2B5EF4-FFF2-40B4-BE49-F238E27FC236}">
                <a16:creationId xmlns:a16="http://schemas.microsoft.com/office/drawing/2014/main" id="{F8454551-28B8-DE1B-A01E-099BD992D409}"/>
              </a:ext>
            </a:extLst>
          </p:cNvPr>
          <p:cNvSpPr/>
          <p:nvPr/>
        </p:nvSpPr>
        <p:spPr>
          <a:xfrm>
            <a:off x="8667084" y="2902394"/>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Blue bond</a:t>
            </a:r>
          </a:p>
        </p:txBody>
      </p:sp>
      <p:sp>
        <p:nvSpPr>
          <p:cNvPr id="26" name="Rectangle 25">
            <a:extLst>
              <a:ext uri="{FF2B5EF4-FFF2-40B4-BE49-F238E27FC236}">
                <a16:creationId xmlns:a16="http://schemas.microsoft.com/office/drawing/2014/main" id="{3C9D8331-2CCB-4978-0EEE-8013CAC61559}"/>
              </a:ext>
            </a:extLst>
          </p:cNvPr>
          <p:cNvSpPr/>
          <p:nvPr/>
        </p:nvSpPr>
        <p:spPr>
          <a:xfrm>
            <a:off x="3789355" y="3639424"/>
            <a:ext cx="1416458" cy="5447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Private</a:t>
            </a:r>
            <a:r>
              <a:rPr lang="fr-FR" sz="1600" noProof="0" dirty="0">
                <a:solidFill>
                  <a:schemeClr val="bg1"/>
                </a:solidFill>
              </a:rPr>
              <a:t> </a:t>
            </a:r>
            <a:r>
              <a:rPr lang="fr-FR" sz="1600" noProof="0" dirty="0" err="1">
                <a:solidFill>
                  <a:schemeClr val="bg1"/>
                </a:solidFill>
              </a:rPr>
              <a:t>equity</a:t>
            </a:r>
            <a:endParaRPr lang="fr-FR" sz="1600" noProof="0" dirty="0">
              <a:solidFill>
                <a:schemeClr val="bg1"/>
              </a:solidFill>
            </a:endParaRPr>
          </a:p>
        </p:txBody>
      </p:sp>
      <p:sp>
        <p:nvSpPr>
          <p:cNvPr id="27" name="Rectangle 26">
            <a:extLst>
              <a:ext uri="{FF2B5EF4-FFF2-40B4-BE49-F238E27FC236}">
                <a16:creationId xmlns:a16="http://schemas.microsoft.com/office/drawing/2014/main" id="{765069CC-FB04-4DD7-34E4-B0F15EA3ED7B}"/>
              </a:ext>
            </a:extLst>
          </p:cNvPr>
          <p:cNvSpPr/>
          <p:nvPr/>
        </p:nvSpPr>
        <p:spPr>
          <a:xfrm>
            <a:off x="5416577" y="3639423"/>
            <a:ext cx="1416458" cy="5447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Public </a:t>
            </a:r>
            <a:r>
              <a:rPr lang="fr-FR" sz="1600" noProof="0" dirty="0" err="1">
                <a:solidFill>
                  <a:schemeClr val="bg1"/>
                </a:solidFill>
              </a:rPr>
              <a:t>equity</a:t>
            </a:r>
            <a:endParaRPr lang="fr-FR" sz="1600" noProof="0" dirty="0">
              <a:solidFill>
                <a:schemeClr val="bg1"/>
              </a:solidFill>
            </a:endParaRPr>
          </a:p>
        </p:txBody>
      </p:sp>
      <p:sp>
        <p:nvSpPr>
          <p:cNvPr id="28" name="Rectangle 27">
            <a:extLst>
              <a:ext uri="{FF2B5EF4-FFF2-40B4-BE49-F238E27FC236}">
                <a16:creationId xmlns:a16="http://schemas.microsoft.com/office/drawing/2014/main" id="{4F0F73EE-807D-6EFF-E819-9B3FEC33FB0A}"/>
              </a:ext>
            </a:extLst>
          </p:cNvPr>
          <p:cNvSpPr/>
          <p:nvPr/>
        </p:nvSpPr>
        <p:spPr>
          <a:xfrm>
            <a:off x="7043799" y="3639422"/>
            <a:ext cx="1416458" cy="5447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ESG </a:t>
            </a:r>
            <a:r>
              <a:rPr lang="fr-FR" sz="1600" noProof="0" dirty="0" err="1">
                <a:solidFill>
                  <a:schemeClr val="bg1"/>
                </a:solidFill>
              </a:rPr>
              <a:t>ETFs</a:t>
            </a:r>
            <a:endParaRPr lang="fr-FR" sz="1600" noProof="0" dirty="0">
              <a:solidFill>
                <a:schemeClr val="bg1"/>
              </a:solidFill>
            </a:endParaRPr>
          </a:p>
        </p:txBody>
      </p:sp>
      <p:sp>
        <p:nvSpPr>
          <p:cNvPr id="31" name="Rectangle 30">
            <a:extLst>
              <a:ext uri="{FF2B5EF4-FFF2-40B4-BE49-F238E27FC236}">
                <a16:creationId xmlns:a16="http://schemas.microsoft.com/office/drawing/2014/main" id="{75A84222-E534-9EC2-5909-3302554A0231}"/>
              </a:ext>
            </a:extLst>
          </p:cNvPr>
          <p:cNvSpPr/>
          <p:nvPr/>
        </p:nvSpPr>
        <p:spPr>
          <a:xfrm>
            <a:off x="3789355" y="4381375"/>
            <a:ext cx="1416458" cy="544749"/>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Carbon </a:t>
            </a:r>
            <a:r>
              <a:rPr lang="fr-FR" sz="1600" noProof="0" dirty="0" err="1">
                <a:solidFill>
                  <a:schemeClr val="bg1"/>
                </a:solidFill>
              </a:rPr>
              <a:t>credits</a:t>
            </a:r>
            <a:endParaRPr lang="fr-FR" sz="1600" noProof="0" dirty="0">
              <a:solidFill>
                <a:schemeClr val="bg1"/>
              </a:solidFill>
            </a:endParaRPr>
          </a:p>
        </p:txBody>
      </p:sp>
      <p:sp>
        <p:nvSpPr>
          <p:cNvPr id="36" name="Rectangle 35">
            <a:extLst>
              <a:ext uri="{FF2B5EF4-FFF2-40B4-BE49-F238E27FC236}">
                <a16:creationId xmlns:a16="http://schemas.microsoft.com/office/drawing/2014/main" id="{05A07222-93E7-6E29-57C1-2F4AF2FF229C}"/>
              </a:ext>
            </a:extLst>
          </p:cNvPr>
          <p:cNvSpPr/>
          <p:nvPr/>
        </p:nvSpPr>
        <p:spPr>
          <a:xfrm>
            <a:off x="3789355" y="5123328"/>
            <a:ext cx="1416458"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Nature-</a:t>
            </a:r>
            <a:r>
              <a:rPr lang="fr-FR" sz="1600" noProof="0" dirty="0" err="1">
                <a:solidFill>
                  <a:schemeClr val="tx1"/>
                </a:solidFill>
              </a:rPr>
              <a:t>based</a:t>
            </a:r>
            <a:r>
              <a:rPr lang="fr-FR" sz="1600" noProof="0" dirty="0">
                <a:solidFill>
                  <a:schemeClr val="tx1"/>
                </a:solidFill>
              </a:rPr>
              <a:t> </a:t>
            </a:r>
            <a:r>
              <a:rPr lang="fr-FR" sz="1600" noProof="0" dirty="0" err="1">
                <a:solidFill>
                  <a:schemeClr val="tx1"/>
                </a:solidFill>
              </a:rPr>
              <a:t>credits</a:t>
            </a:r>
            <a:endParaRPr lang="fr-FR" sz="1600" noProof="0" dirty="0">
              <a:solidFill>
                <a:schemeClr val="tx1"/>
              </a:solidFill>
            </a:endParaRPr>
          </a:p>
        </p:txBody>
      </p:sp>
      <p:sp>
        <p:nvSpPr>
          <p:cNvPr id="37" name="Rectangle 36">
            <a:extLst>
              <a:ext uri="{FF2B5EF4-FFF2-40B4-BE49-F238E27FC236}">
                <a16:creationId xmlns:a16="http://schemas.microsoft.com/office/drawing/2014/main" id="{FD28699B-7D9A-B17D-1889-8126087FA60E}"/>
              </a:ext>
            </a:extLst>
          </p:cNvPr>
          <p:cNvSpPr/>
          <p:nvPr/>
        </p:nvSpPr>
        <p:spPr>
          <a:xfrm>
            <a:off x="5416577" y="5123328"/>
            <a:ext cx="1416458"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tx1"/>
                </a:solidFill>
              </a:rPr>
              <a:t>Debt</a:t>
            </a:r>
            <a:r>
              <a:rPr lang="fr-FR" sz="1600" noProof="0" dirty="0">
                <a:solidFill>
                  <a:schemeClr val="tx1"/>
                </a:solidFill>
              </a:rPr>
              <a:t> for nature swaps </a:t>
            </a:r>
          </a:p>
        </p:txBody>
      </p:sp>
      <p:sp>
        <p:nvSpPr>
          <p:cNvPr id="38" name="Rectangle 37">
            <a:extLst>
              <a:ext uri="{FF2B5EF4-FFF2-40B4-BE49-F238E27FC236}">
                <a16:creationId xmlns:a16="http://schemas.microsoft.com/office/drawing/2014/main" id="{4A0FEF1E-97A6-2DCF-97CF-EB0CB9E7A1C0}"/>
              </a:ext>
            </a:extLst>
          </p:cNvPr>
          <p:cNvSpPr/>
          <p:nvPr/>
        </p:nvSpPr>
        <p:spPr>
          <a:xfrm>
            <a:off x="7014994" y="5123328"/>
            <a:ext cx="1416458"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Adaptation </a:t>
            </a:r>
            <a:r>
              <a:rPr lang="fr-FR" sz="1400" noProof="0" dirty="0" err="1">
                <a:solidFill>
                  <a:schemeClr val="tx1"/>
                </a:solidFill>
              </a:rPr>
              <a:t>Benefits</a:t>
            </a:r>
            <a:r>
              <a:rPr lang="fr-FR" sz="1400" noProof="0" dirty="0">
                <a:solidFill>
                  <a:schemeClr val="tx1"/>
                </a:solidFill>
              </a:rPr>
              <a:t> </a:t>
            </a:r>
            <a:r>
              <a:rPr lang="fr-FR" sz="1400" noProof="0" dirty="0" err="1">
                <a:solidFill>
                  <a:schemeClr val="tx1"/>
                </a:solidFill>
              </a:rPr>
              <a:t>Mechanism</a:t>
            </a:r>
            <a:r>
              <a:rPr lang="fr-FR" sz="1400" noProof="0" dirty="0">
                <a:solidFill>
                  <a:schemeClr val="tx1"/>
                </a:solidFill>
              </a:rPr>
              <a:t> </a:t>
            </a:r>
          </a:p>
        </p:txBody>
      </p:sp>
      <p:sp>
        <p:nvSpPr>
          <p:cNvPr id="39" name="Rectangle 38">
            <a:extLst>
              <a:ext uri="{FF2B5EF4-FFF2-40B4-BE49-F238E27FC236}">
                <a16:creationId xmlns:a16="http://schemas.microsoft.com/office/drawing/2014/main" id="{4B23E72F-81EF-500E-5FDD-3177CEF1BE0A}"/>
              </a:ext>
            </a:extLst>
          </p:cNvPr>
          <p:cNvSpPr/>
          <p:nvPr/>
        </p:nvSpPr>
        <p:spPr>
          <a:xfrm>
            <a:off x="8656622" y="5137984"/>
            <a:ext cx="1416458"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noProof="0" dirty="0" err="1">
                <a:solidFill>
                  <a:schemeClr val="tx1"/>
                </a:solidFill>
              </a:rPr>
              <a:t>Development</a:t>
            </a:r>
            <a:r>
              <a:rPr lang="fr-FR" sz="1400" noProof="0" dirty="0">
                <a:solidFill>
                  <a:schemeClr val="tx1"/>
                </a:solidFill>
              </a:rPr>
              <a:t> Policy </a:t>
            </a:r>
            <a:r>
              <a:rPr lang="fr-FR" sz="1400" noProof="0" dirty="0" err="1">
                <a:solidFill>
                  <a:schemeClr val="tx1"/>
                </a:solidFill>
              </a:rPr>
              <a:t>Lending</a:t>
            </a:r>
            <a:endParaRPr lang="fr-FR" sz="1400" noProof="0" dirty="0">
              <a:solidFill>
                <a:schemeClr val="tx1"/>
              </a:solidFill>
            </a:endParaRPr>
          </a:p>
        </p:txBody>
      </p:sp>
      <p:sp>
        <p:nvSpPr>
          <p:cNvPr id="40" name="Rectangle 39">
            <a:extLst>
              <a:ext uri="{FF2B5EF4-FFF2-40B4-BE49-F238E27FC236}">
                <a16:creationId xmlns:a16="http://schemas.microsoft.com/office/drawing/2014/main" id="{16BC51B5-69DC-5BCB-685A-4A3A5E0EAD7C}"/>
              </a:ext>
            </a:extLst>
          </p:cNvPr>
          <p:cNvSpPr/>
          <p:nvPr/>
        </p:nvSpPr>
        <p:spPr>
          <a:xfrm>
            <a:off x="10255039" y="5137984"/>
            <a:ext cx="1416458" cy="675045"/>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Project </a:t>
            </a:r>
            <a:r>
              <a:rPr lang="fr-FR" sz="1400" noProof="0" dirty="0" err="1">
                <a:solidFill>
                  <a:schemeClr val="tx1"/>
                </a:solidFill>
              </a:rPr>
              <a:t>preparation</a:t>
            </a:r>
            <a:r>
              <a:rPr lang="fr-FR" sz="1400" noProof="0" dirty="0">
                <a:solidFill>
                  <a:schemeClr val="tx1"/>
                </a:solidFill>
              </a:rPr>
              <a:t> </a:t>
            </a:r>
            <a:r>
              <a:rPr lang="fr-FR" sz="1400" noProof="0" dirty="0" err="1">
                <a:solidFill>
                  <a:schemeClr val="tx1"/>
                </a:solidFill>
              </a:rPr>
              <a:t>facility</a:t>
            </a:r>
            <a:r>
              <a:rPr lang="fr-FR" sz="1400" noProof="0" dirty="0">
                <a:solidFill>
                  <a:schemeClr val="tx1"/>
                </a:solidFill>
              </a:rPr>
              <a:t> </a:t>
            </a:r>
          </a:p>
        </p:txBody>
      </p:sp>
      <p:pic>
        <p:nvPicPr>
          <p:cNvPr id="42" name="Graphic 41" descr="Bank with solid fill">
            <a:extLst>
              <a:ext uri="{FF2B5EF4-FFF2-40B4-BE49-F238E27FC236}">
                <a16:creationId xmlns:a16="http://schemas.microsoft.com/office/drawing/2014/main" id="{0CC6323E-B295-737B-C333-D2B8BC6ADFF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6879" y="2410800"/>
            <a:ext cx="842591" cy="842591"/>
          </a:xfrm>
          <a:prstGeom prst="rect">
            <a:avLst/>
          </a:prstGeom>
        </p:spPr>
      </p:pic>
      <p:pic>
        <p:nvPicPr>
          <p:cNvPr id="44" name="Graphic 43" descr="Bar graph with upward trend outline">
            <a:extLst>
              <a:ext uri="{FF2B5EF4-FFF2-40B4-BE49-F238E27FC236}">
                <a16:creationId xmlns:a16="http://schemas.microsoft.com/office/drawing/2014/main" id="{403C8E20-B554-533F-9421-80845CFDEFC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56566" y="3542826"/>
            <a:ext cx="718631" cy="718631"/>
          </a:xfrm>
          <a:prstGeom prst="rect">
            <a:avLst/>
          </a:prstGeom>
        </p:spPr>
      </p:pic>
      <p:pic>
        <p:nvPicPr>
          <p:cNvPr id="46" name="Graphic 45" descr="Upward trend outline">
            <a:extLst>
              <a:ext uri="{FF2B5EF4-FFF2-40B4-BE49-F238E27FC236}">
                <a16:creationId xmlns:a16="http://schemas.microsoft.com/office/drawing/2014/main" id="{DF4BB8D0-FE56-714F-5ADE-518C28B2B06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54683" y="4294432"/>
            <a:ext cx="718631" cy="718631"/>
          </a:xfrm>
          <a:prstGeom prst="rect">
            <a:avLst/>
          </a:prstGeom>
        </p:spPr>
      </p:pic>
      <p:pic>
        <p:nvPicPr>
          <p:cNvPr id="48" name="Graphic 47" descr="Document with solid fill">
            <a:extLst>
              <a:ext uri="{FF2B5EF4-FFF2-40B4-BE49-F238E27FC236}">
                <a16:creationId xmlns:a16="http://schemas.microsoft.com/office/drawing/2014/main" id="{3082582F-3D42-9AB8-D551-FB0FEDDA496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8268" y="5137983"/>
            <a:ext cx="675046" cy="675046"/>
          </a:xfrm>
          <a:prstGeom prst="rect">
            <a:avLst/>
          </a:prstGeom>
        </p:spPr>
      </p:pic>
      <p:pic>
        <p:nvPicPr>
          <p:cNvPr id="50" name="Graphic 49" descr="Treasure chest with solid fill">
            <a:extLst>
              <a:ext uri="{FF2B5EF4-FFF2-40B4-BE49-F238E27FC236}">
                <a16:creationId xmlns:a16="http://schemas.microsoft.com/office/drawing/2014/main" id="{2D8F5C54-FF97-12D7-AA85-AF3D6F89C7C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34342" y="1373796"/>
            <a:ext cx="747569" cy="747569"/>
          </a:xfrm>
          <a:prstGeom prst="rect">
            <a:avLst/>
          </a:prstGeom>
        </p:spPr>
      </p:pic>
      <p:sp>
        <p:nvSpPr>
          <p:cNvPr id="7" name="Rectangle 6">
            <a:extLst>
              <a:ext uri="{FF2B5EF4-FFF2-40B4-BE49-F238E27FC236}">
                <a16:creationId xmlns:a16="http://schemas.microsoft.com/office/drawing/2014/main" id="{15294372-7ABF-C741-8346-EACA909E9D1C}"/>
              </a:ext>
            </a:extLst>
          </p:cNvPr>
          <p:cNvSpPr/>
          <p:nvPr/>
        </p:nvSpPr>
        <p:spPr>
          <a:xfrm>
            <a:off x="8697091" y="2321119"/>
            <a:ext cx="1294334" cy="374053"/>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Billets Privés</a:t>
            </a:r>
          </a:p>
        </p:txBody>
      </p:sp>
      <p:sp>
        <p:nvSpPr>
          <p:cNvPr id="34" name="Rectangle 33">
            <a:extLst>
              <a:ext uri="{FF2B5EF4-FFF2-40B4-BE49-F238E27FC236}">
                <a16:creationId xmlns:a16="http://schemas.microsoft.com/office/drawing/2014/main" id="{DC905354-0354-884A-9249-A196FD2857CA}"/>
              </a:ext>
            </a:extLst>
          </p:cNvPr>
          <p:cNvSpPr/>
          <p:nvPr/>
        </p:nvSpPr>
        <p:spPr>
          <a:xfrm>
            <a:off x="10330501" y="2325451"/>
            <a:ext cx="1340996" cy="374053"/>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Obligations Sociales</a:t>
            </a:r>
          </a:p>
        </p:txBody>
      </p:sp>
      <p:sp>
        <p:nvSpPr>
          <p:cNvPr id="35" name="Rectangle 34">
            <a:extLst>
              <a:ext uri="{FF2B5EF4-FFF2-40B4-BE49-F238E27FC236}">
                <a16:creationId xmlns:a16="http://schemas.microsoft.com/office/drawing/2014/main" id="{F868D5CD-D6B9-0840-9950-88D631B0B0EF}"/>
              </a:ext>
            </a:extLst>
          </p:cNvPr>
          <p:cNvSpPr/>
          <p:nvPr/>
        </p:nvSpPr>
        <p:spPr>
          <a:xfrm>
            <a:off x="3601491" y="2886272"/>
            <a:ext cx="1680897" cy="699661"/>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Obligations Liées au Développement Durable</a:t>
            </a:r>
          </a:p>
        </p:txBody>
      </p:sp>
      <p:sp>
        <p:nvSpPr>
          <p:cNvPr id="41" name="Rectangle 40">
            <a:extLst>
              <a:ext uri="{FF2B5EF4-FFF2-40B4-BE49-F238E27FC236}">
                <a16:creationId xmlns:a16="http://schemas.microsoft.com/office/drawing/2014/main" id="{BBB1E2E0-D4B0-F74F-8DAC-B52AE16A589B}"/>
              </a:ext>
            </a:extLst>
          </p:cNvPr>
          <p:cNvSpPr/>
          <p:nvPr/>
        </p:nvSpPr>
        <p:spPr>
          <a:xfrm>
            <a:off x="5387770" y="2976440"/>
            <a:ext cx="1340996" cy="374053"/>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Obligations Vertes</a:t>
            </a:r>
          </a:p>
        </p:txBody>
      </p:sp>
      <p:sp>
        <p:nvSpPr>
          <p:cNvPr id="43" name="Rectangle 42">
            <a:extLst>
              <a:ext uri="{FF2B5EF4-FFF2-40B4-BE49-F238E27FC236}">
                <a16:creationId xmlns:a16="http://schemas.microsoft.com/office/drawing/2014/main" id="{A36CA261-1E8A-B94B-B63C-CBBB693BBBCB}"/>
              </a:ext>
            </a:extLst>
          </p:cNvPr>
          <p:cNvSpPr/>
          <p:nvPr/>
        </p:nvSpPr>
        <p:spPr>
          <a:xfrm>
            <a:off x="8681484" y="2976440"/>
            <a:ext cx="1340996" cy="374053"/>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Obligations Bleues</a:t>
            </a:r>
          </a:p>
        </p:txBody>
      </p:sp>
      <p:sp>
        <p:nvSpPr>
          <p:cNvPr id="45" name="Rectangle 44">
            <a:extLst>
              <a:ext uri="{FF2B5EF4-FFF2-40B4-BE49-F238E27FC236}">
                <a16:creationId xmlns:a16="http://schemas.microsoft.com/office/drawing/2014/main" id="{FB61EEC7-8A75-CE40-86F9-2E741D0EBCBC}"/>
              </a:ext>
            </a:extLst>
          </p:cNvPr>
          <p:cNvSpPr/>
          <p:nvPr/>
        </p:nvSpPr>
        <p:spPr>
          <a:xfrm>
            <a:off x="5425502" y="3731879"/>
            <a:ext cx="1340996" cy="374053"/>
          </a:xfrm>
          <a:prstGeom prst="rect">
            <a:avLst/>
          </a:prstGeom>
          <a:solidFill>
            <a:srgbClr val="0B5EB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Actions Cotées</a:t>
            </a:r>
          </a:p>
        </p:txBody>
      </p:sp>
      <p:sp>
        <p:nvSpPr>
          <p:cNvPr id="49" name="Rectangle 48">
            <a:extLst>
              <a:ext uri="{FF2B5EF4-FFF2-40B4-BE49-F238E27FC236}">
                <a16:creationId xmlns:a16="http://schemas.microsoft.com/office/drawing/2014/main" id="{A3A31464-8348-A94A-A9B9-A61209C5B6FB}"/>
              </a:ext>
            </a:extLst>
          </p:cNvPr>
          <p:cNvSpPr/>
          <p:nvPr/>
        </p:nvSpPr>
        <p:spPr>
          <a:xfrm>
            <a:off x="3836011" y="3714861"/>
            <a:ext cx="1340996" cy="374053"/>
          </a:xfrm>
          <a:prstGeom prst="rect">
            <a:avLst/>
          </a:prstGeom>
          <a:solidFill>
            <a:srgbClr val="0B5EB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Actions non Cotées</a:t>
            </a:r>
          </a:p>
        </p:txBody>
      </p:sp>
      <p:sp>
        <p:nvSpPr>
          <p:cNvPr id="51" name="Rectangle 50">
            <a:extLst>
              <a:ext uri="{FF2B5EF4-FFF2-40B4-BE49-F238E27FC236}">
                <a16:creationId xmlns:a16="http://schemas.microsoft.com/office/drawing/2014/main" id="{111ADA39-2374-7340-9D89-C826BAF41196}"/>
              </a:ext>
            </a:extLst>
          </p:cNvPr>
          <p:cNvSpPr/>
          <p:nvPr/>
        </p:nvSpPr>
        <p:spPr>
          <a:xfrm>
            <a:off x="1805865" y="2560870"/>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Basé sur la Dette</a:t>
            </a:r>
          </a:p>
        </p:txBody>
      </p:sp>
      <p:sp>
        <p:nvSpPr>
          <p:cNvPr id="53" name="Rectangle 52">
            <a:extLst>
              <a:ext uri="{FF2B5EF4-FFF2-40B4-BE49-F238E27FC236}">
                <a16:creationId xmlns:a16="http://schemas.microsoft.com/office/drawing/2014/main" id="{B5270B37-EF70-2D4C-AF7C-8C8921ED202D}"/>
              </a:ext>
            </a:extLst>
          </p:cNvPr>
          <p:cNvSpPr/>
          <p:nvPr/>
        </p:nvSpPr>
        <p:spPr>
          <a:xfrm>
            <a:off x="10292770" y="5137983"/>
            <a:ext cx="1340996" cy="660390"/>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Facilités de Préparation de Projets</a:t>
            </a:r>
          </a:p>
        </p:txBody>
      </p:sp>
      <p:sp>
        <p:nvSpPr>
          <p:cNvPr id="54" name="Rectangle 53">
            <a:extLst>
              <a:ext uri="{FF2B5EF4-FFF2-40B4-BE49-F238E27FC236}">
                <a16:creationId xmlns:a16="http://schemas.microsoft.com/office/drawing/2014/main" id="{8322FEDF-434E-2947-B3E7-52D829007F92}"/>
              </a:ext>
            </a:extLst>
          </p:cNvPr>
          <p:cNvSpPr/>
          <p:nvPr/>
        </p:nvSpPr>
        <p:spPr>
          <a:xfrm>
            <a:off x="1606363" y="1504883"/>
            <a:ext cx="1829732" cy="469719"/>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Basé sur des Bourses</a:t>
            </a:r>
          </a:p>
        </p:txBody>
      </p:sp>
      <p:sp>
        <p:nvSpPr>
          <p:cNvPr id="55" name="Rectangle 54">
            <a:extLst>
              <a:ext uri="{FF2B5EF4-FFF2-40B4-BE49-F238E27FC236}">
                <a16:creationId xmlns:a16="http://schemas.microsoft.com/office/drawing/2014/main" id="{1D4DA1AC-0F2C-0D4E-BD01-7D4E2CDC9AB7}"/>
              </a:ext>
            </a:extLst>
          </p:cNvPr>
          <p:cNvSpPr/>
          <p:nvPr/>
        </p:nvSpPr>
        <p:spPr>
          <a:xfrm>
            <a:off x="3789355" y="1504883"/>
            <a:ext cx="1239846" cy="469719"/>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La Bourses</a:t>
            </a:r>
          </a:p>
        </p:txBody>
      </p:sp>
      <p:sp>
        <p:nvSpPr>
          <p:cNvPr id="56" name="Rectangle 55">
            <a:extLst>
              <a:ext uri="{FF2B5EF4-FFF2-40B4-BE49-F238E27FC236}">
                <a16:creationId xmlns:a16="http://schemas.microsoft.com/office/drawing/2014/main" id="{A6EFD350-8074-084E-927F-0CF648C6D496}"/>
              </a:ext>
            </a:extLst>
          </p:cNvPr>
          <p:cNvSpPr/>
          <p:nvPr/>
        </p:nvSpPr>
        <p:spPr>
          <a:xfrm>
            <a:off x="5421204" y="1522528"/>
            <a:ext cx="1349127" cy="469719"/>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Bourse d'échangeable</a:t>
            </a:r>
          </a:p>
        </p:txBody>
      </p:sp>
      <p:sp>
        <p:nvSpPr>
          <p:cNvPr id="58" name="Rectangle 57">
            <a:extLst>
              <a:ext uri="{FF2B5EF4-FFF2-40B4-BE49-F238E27FC236}">
                <a16:creationId xmlns:a16="http://schemas.microsoft.com/office/drawing/2014/main" id="{DB648BF7-0081-E841-A09F-84738CD10495}"/>
              </a:ext>
            </a:extLst>
          </p:cNvPr>
          <p:cNvSpPr/>
          <p:nvPr/>
        </p:nvSpPr>
        <p:spPr>
          <a:xfrm>
            <a:off x="3798278" y="2324576"/>
            <a:ext cx="1340996" cy="374053"/>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Prêts Privés</a:t>
            </a:r>
          </a:p>
        </p:txBody>
      </p:sp>
      <p:sp>
        <p:nvSpPr>
          <p:cNvPr id="59" name="Rectangle 58">
            <a:extLst>
              <a:ext uri="{FF2B5EF4-FFF2-40B4-BE49-F238E27FC236}">
                <a16:creationId xmlns:a16="http://schemas.microsoft.com/office/drawing/2014/main" id="{B9E5B33E-B821-C645-A218-98F881907738}"/>
              </a:ext>
            </a:extLst>
          </p:cNvPr>
          <p:cNvSpPr/>
          <p:nvPr/>
        </p:nvSpPr>
        <p:spPr>
          <a:xfrm>
            <a:off x="5449925" y="2281454"/>
            <a:ext cx="1340996" cy="469719"/>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Prêts Mezzanine</a:t>
            </a:r>
          </a:p>
        </p:txBody>
      </p:sp>
      <p:sp>
        <p:nvSpPr>
          <p:cNvPr id="60" name="Rectangle 59">
            <a:extLst>
              <a:ext uri="{FF2B5EF4-FFF2-40B4-BE49-F238E27FC236}">
                <a16:creationId xmlns:a16="http://schemas.microsoft.com/office/drawing/2014/main" id="{68ED81AD-92E8-C144-9B40-7438C0746832}"/>
              </a:ext>
            </a:extLst>
          </p:cNvPr>
          <p:cNvSpPr/>
          <p:nvPr/>
        </p:nvSpPr>
        <p:spPr>
          <a:xfrm>
            <a:off x="7003164" y="2239225"/>
            <a:ext cx="1457093" cy="544750"/>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Prêts Concessionnels</a:t>
            </a:r>
          </a:p>
        </p:txBody>
      </p:sp>
      <p:sp>
        <p:nvSpPr>
          <p:cNvPr id="61" name="Rectangle 60">
            <a:extLst>
              <a:ext uri="{FF2B5EF4-FFF2-40B4-BE49-F238E27FC236}">
                <a16:creationId xmlns:a16="http://schemas.microsoft.com/office/drawing/2014/main" id="{80886C44-DB91-D34F-821F-EC1D51A90BC6}"/>
              </a:ext>
            </a:extLst>
          </p:cNvPr>
          <p:cNvSpPr/>
          <p:nvPr/>
        </p:nvSpPr>
        <p:spPr>
          <a:xfrm>
            <a:off x="7039860" y="2930104"/>
            <a:ext cx="1340996" cy="448099"/>
          </a:xfrm>
          <a:prstGeom prst="rect">
            <a:avLst/>
          </a:prstGeom>
          <a:solidFill>
            <a:srgbClr val="08478B"/>
          </a:solidFill>
          <a:ln>
            <a:solidFill>
              <a:srgbClr val="084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Obligations Durabilité</a:t>
            </a:r>
          </a:p>
        </p:txBody>
      </p:sp>
      <p:sp>
        <p:nvSpPr>
          <p:cNvPr id="62" name="Rectangle 61">
            <a:extLst>
              <a:ext uri="{FF2B5EF4-FFF2-40B4-BE49-F238E27FC236}">
                <a16:creationId xmlns:a16="http://schemas.microsoft.com/office/drawing/2014/main" id="{A4040A0D-3D4C-C84E-8744-3DB59D03C04E}"/>
              </a:ext>
            </a:extLst>
          </p:cNvPr>
          <p:cNvSpPr/>
          <p:nvPr/>
        </p:nvSpPr>
        <p:spPr>
          <a:xfrm>
            <a:off x="1606362" y="3714861"/>
            <a:ext cx="1918553" cy="374053"/>
          </a:xfrm>
          <a:prstGeom prst="rect">
            <a:avLst/>
          </a:prstGeom>
          <a:solidFill>
            <a:srgbClr val="0B5EB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Fondé sur les Capitaux Propres</a:t>
            </a:r>
          </a:p>
        </p:txBody>
      </p:sp>
      <p:sp>
        <p:nvSpPr>
          <p:cNvPr id="63" name="Rectangle 62">
            <a:extLst>
              <a:ext uri="{FF2B5EF4-FFF2-40B4-BE49-F238E27FC236}">
                <a16:creationId xmlns:a16="http://schemas.microsoft.com/office/drawing/2014/main" id="{B49A9A9B-2034-5D40-B1D0-30601C670EFE}"/>
              </a:ext>
            </a:extLst>
          </p:cNvPr>
          <p:cNvSpPr/>
          <p:nvPr/>
        </p:nvSpPr>
        <p:spPr>
          <a:xfrm>
            <a:off x="1591030" y="4529758"/>
            <a:ext cx="1918553" cy="374053"/>
          </a:xfrm>
          <a:prstGeom prst="rect">
            <a:avLst/>
          </a:prstGeom>
          <a:solidFill>
            <a:srgbClr val="89BEF9"/>
          </a:solidFill>
          <a:ln>
            <a:solidFill>
              <a:srgbClr val="89BE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Basé sur des Produits Dérivés</a:t>
            </a:r>
          </a:p>
        </p:txBody>
      </p:sp>
      <p:sp>
        <p:nvSpPr>
          <p:cNvPr id="64" name="Rectangle 63">
            <a:extLst>
              <a:ext uri="{FF2B5EF4-FFF2-40B4-BE49-F238E27FC236}">
                <a16:creationId xmlns:a16="http://schemas.microsoft.com/office/drawing/2014/main" id="{475C2C17-5E8A-8F4E-AC4C-C99BC95AA9E0}"/>
              </a:ext>
            </a:extLst>
          </p:cNvPr>
          <p:cNvSpPr/>
          <p:nvPr/>
        </p:nvSpPr>
        <p:spPr>
          <a:xfrm>
            <a:off x="3857962" y="4474374"/>
            <a:ext cx="1347851" cy="374053"/>
          </a:xfrm>
          <a:prstGeom prst="rect">
            <a:avLst/>
          </a:prstGeom>
          <a:solidFill>
            <a:srgbClr val="89BEF9"/>
          </a:solidFill>
          <a:ln>
            <a:solidFill>
              <a:srgbClr val="89BE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Crédits Carbone</a:t>
            </a:r>
          </a:p>
        </p:txBody>
      </p:sp>
      <p:sp>
        <p:nvSpPr>
          <p:cNvPr id="65" name="Rectangle 64">
            <a:extLst>
              <a:ext uri="{FF2B5EF4-FFF2-40B4-BE49-F238E27FC236}">
                <a16:creationId xmlns:a16="http://schemas.microsoft.com/office/drawing/2014/main" id="{DB1BA2B1-7FC1-C945-A6F8-430F64A169D5}"/>
              </a:ext>
            </a:extLst>
          </p:cNvPr>
          <p:cNvSpPr/>
          <p:nvPr/>
        </p:nvSpPr>
        <p:spPr>
          <a:xfrm>
            <a:off x="1728447" y="5213733"/>
            <a:ext cx="1535442" cy="466632"/>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Autre</a:t>
            </a:r>
          </a:p>
        </p:txBody>
      </p:sp>
      <p:sp>
        <p:nvSpPr>
          <p:cNvPr id="66" name="Rectangle 65">
            <a:extLst>
              <a:ext uri="{FF2B5EF4-FFF2-40B4-BE49-F238E27FC236}">
                <a16:creationId xmlns:a16="http://schemas.microsoft.com/office/drawing/2014/main" id="{BB4CC7ED-B92B-6844-962A-A5FAA0DCCFAB}"/>
              </a:ext>
            </a:extLst>
          </p:cNvPr>
          <p:cNvSpPr/>
          <p:nvPr/>
        </p:nvSpPr>
        <p:spPr>
          <a:xfrm>
            <a:off x="3840941" y="5199877"/>
            <a:ext cx="1298121" cy="554075"/>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Crédits Basés sur la Nature</a:t>
            </a:r>
          </a:p>
        </p:txBody>
      </p:sp>
      <p:sp>
        <p:nvSpPr>
          <p:cNvPr id="67" name="Rectangle 66">
            <a:extLst>
              <a:ext uri="{FF2B5EF4-FFF2-40B4-BE49-F238E27FC236}">
                <a16:creationId xmlns:a16="http://schemas.microsoft.com/office/drawing/2014/main" id="{E18BBF4F-2E72-CC4C-A810-57771D4B0D1E}"/>
              </a:ext>
            </a:extLst>
          </p:cNvPr>
          <p:cNvSpPr/>
          <p:nvPr/>
        </p:nvSpPr>
        <p:spPr>
          <a:xfrm>
            <a:off x="5491703" y="5199877"/>
            <a:ext cx="1298121" cy="554075"/>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Échanges Dette contre Nature</a:t>
            </a:r>
          </a:p>
        </p:txBody>
      </p:sp>
      <p:sp>
        <p:nvSpPr>
          <p:cNvPr id="68" name="Rectangle 67">
            <a:extLst>
              <a:ext uri="{FF2B5EF4-FFF2-40B4-BE49-F238E27FC236}">
                <a16:creationId xmlns:a16="http://schemas.microsoft.com/office/drawing/2014/main" id="{8C46C399-7A69-E140-B673-E9633FEFF303}"/>
              </a:ext>
            </a:extLst>
          </p:cNvPr>
          <p:cNvSpPr/>
          <p:nvPr/>
        </p:nvSpPr>
        <p:spPr>
          <a:xfrm>
            <a:off x="7029399" y="5123328"/>
            <a:ext cx="1388197" cy="660390"/>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Mécanisme des Avantages de l’Adaptation</a:t>
            </a:r>
          </a:p>
        </p:txBody>
      </p:sp>
      <p:sp>
        <p:nvSpPr>
          <p:cNvPr id="70" name="Rectangle 69">
            <a:extLst>
              <a:ext uri="{FF2B5EF4-FFF2-40B4-BE49-F238E27FC236}">
                <a16:creationId xmlns:a16="http://schemas.microsoft.com/office/drawing/2014/main" id="{9BB1CBFB-FF45-AB46-9C6C-B354505FA9FD}"/>
              </a:ext>
            </a:extLst>
          </p:cNvPr>
          <p:cNvSpPr/>
          <p:nvPr/>
        </p:nvSpPr>
        <p:spPr>
          <a:xfrm>
            <a:off x="8538459" y="5137183"/>
            <a:ext cx="1586098" cy="660390"/>
          </a:xfrm>
          <a:prstGeom prst="rect">
            <a:avLst/>
          </a:prstGeom>
          <a:solidFill>
            <a:srgbClr val="C4DFFD"/>
          </a:solidFill>
          <a:ln>
            <a:solidFill>
              <a:srgbClr val="C4D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solidFill>
                  <a:schemeClr val="tx1"/>
                </a:solidFill>
              </a:rPr>
              <a:t>Prêts à l’Appui des Politiques de Développement</a:t>
            </a:r>
          </a:p>
        </p:txBody>
      </p:sp>
    </p:spTree>
    <p:extLst>
      <p:ext uri="{BB962C8B-B14F-4D97-AF65-F5344CB8AC3E}">
        <p14:creationId xmlns:p14="http://schemas.microsoft.com/office/powerpoint/2010/main" val="4118087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5E458A4-0904-1227-C853-5F52699780F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864" r="63519" b="4841"/>
          <a:stretch/>
        </p:blipFill>
        <p:spPr bwMode="auto">
          <a:xfrm>
            <a:off x="225754" y="838931"/>
            <a:ext cx="3335868" cy="578093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a:xfrm>
            <a:off x="656053" y="265235"/>
            <a:ext cx="8196904" cy="842591"/>
          </a:xfrm>
        </p:spPr>
        <p:txBody>
          <a:bodyPr/>
          <a:lstStyle/>
          <a:p>
            <a:r>
              <a:rPr lang="fr-FR" noProof="0" dirty="0"/>
              <a:t>Financer les </a:t>
            </a:r>
            <a:r>
              <a:rPr lang="fr-FR" noProof="0" dirty="0" err="1"/>
              <a:t>SfN</a:t>
            </a:r>
            <a:r>
              <a:rPr lang="fr-FR" noProof="0" dirty="0"/>
              <a:t> pour les infrastructures</a:t>
            </a:r>
            <a:br>
              <a:rPr lang="fr-FR" noProof="0" dirty="0">
                <a:effectLst/>
              </a:rPr>
            </a:br>
            <a:endParaRPr lang="fr-FR" noProof="0" dirty="0"/>
          </a:p>
        </p:txBody>
      </p:sp>
      <p:sp>
        <p:nvSpPr>
          <p:cNvPr id="11" name="Rectangle 10">
            <a:extLst>
              <a:ext uri="{FF2B5EF4-FFF2-40B4-BE49-F238E27FC236}">
                <a16:creationId xmlns:a16="http://schemas.microsoft.com/office/drawing/2014/main" id="{4FD90D47-8CC8-7189-A822-FA37FB8AA434}"/>
              </a:ext>
            </a:extLst>
          </p:cNvPr>
          <p:cNvSpPr/>
          <p:nvPr/>
        </p:nvSpPr>
        <p:spPr>
          <a:xfrm>
            <a:off x="2700281" y="4149953"/>
            <a:ext cx="3505200" cy="247346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 name="Rectangle 1">
            <a:extLst>
              <a:ext uri="{FF2B5EF4-FFF2-40B4-BE49-F238E27FC236}">
                <a16:creationId xmlns:a16="http://schemas.microsoft.com/office/drawing/2014/main" id="{24569C95-9FCA-E833-540B-78FED88E4BC2}"/>
              </a:ext>
            </a:extLst>
          </p:cNvPr>
          <p:cNvSpPr/>
          <p:nvPr/>
        </p:nvSpPr>
        <p:spPr>
          <a:xfrm>
            <a:off x="3971305" y="4451094"/>
            <a:ext cx="1998945" cy="54474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Grant-</a:t>
            </a:r>
            <a:r>
              <a:rPr lang="fr-FR" sz="1600" noProof="0" dirty="0" err="1">
                <a:solidFill>
                  <a:schemeClr val="bg1"/>
                </a:solidFill>
              </a:rPr>
              <a:t>based</a:t>
            </a:r>
            <a:endParaRPr lang="fr-FR" sz="1600" noProof="0" dirty="0">
              <a:solidFill>
                <a:schemeClr val="bg1"/>
              </a:solidFill>
            </a:endParaRPr>
          </a:p>
        </p:txBody>
      </p:sp>
      <p:sp>
        <p:nvSpPr>
          <p:cNvPr id="3" name="Rectangle 2">
            <a:extLst>
              <a:ext uri="{FF2B5EF4-FFF2-40B4-BE49-F238E27FC236}">
                <a16:creationId xmlns:a16="http://schemas.microsoft.com/office/drawing/2014/main" id="{56B3EB86-2A6C-4D3C-212D-BCCF724E7315}"/>
              </a:ext>
            </a:extLst>
          </p:cNvPr>
          <p:cNvSpPr/>
          <p:nvPr/>
        </p:nvSpPr>
        <p:spPr>
          <a:xfrm>
            <a:off x="3966820" y="5193046"/>
            <a:ext cx="1978566" cy="123216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err="1">
                <a:solidFill>
                  <a:schemeClr val="bg1"/>
                </a:solidFill>
              </a:rPr>
              <a:t>Debt-based</a:t>
            </a:r>
            <a:endParaRPr lang="fr-FR" sz="1600" noProof="0" dirty="0">
              <a:solidFill>
                <a:schemeClr val="bg1"/>
              </a:solidFill>
            </a:endParaRPr>
          </a:p>
        </p:txBody>
      </p:sp>
      <p:pic>
        <p:nvPicPr>
          <p:cNvPr id="42" name="Graphic 41" descr="Bank with solid fill">
            <a:extLst>
              <a:ext uri="{FF2B5EF4-FFF2-40B4-BE49-F238E27FC236}">
                <a16:creationId xmlns:a16="http://schemas.microsoft.com/office/drawing/2014/main" id="{0CC6323E-B295-737B-C333-D2B8BC6ADF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937349" y="5386686"/>
            <a:ext cx="842591" cy="842591"/>
          </a:xfrm>
          <a:prstGeom prst="rect">
            <a:avLst/>
          </a:prstGeom>
        </p:spPr>
      </p:pic>
      <p:pic>
        <p:nvPicPr>
          <p:cNvPr id="50" name="Graphic 49" descr="Treasure chest with solid fill">
            <a:extLst>
              <a:ext uri="{FF2B5EF4-FFF2-40B4-BE49-F238E27FC236}">
                <a16:creationId xmlns:a16="http://schemas.microsoft.com/office/drawing/2014/main" id="{2D8F5C54-FF97-12D7-AA85-AF3D6F89C7C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954812" y="4349682"/>
            <a:ext cx="747569" cy="747569"/>
          </a:xfrm>
          <a:prstGeom prst="rect">
            <a:avLst/>
          </a:prstGeom>
        </p:spPr>
      </p:pic>
      <p:sp>
        <p:nvSpPr>
          <p:cNvPr id="7" name="Rectangle 6">
            <a:extLst>
              <a:ext uri="{FF2B5EF4-FFF2-40B4-BE49-F238E27FC236}">
                <a16:creationId xmlns:a16="http://schemas.microsoft.com/office/drawing/2014/main" id="{FFDD520D-2FCA-EBB5-392F-A4231B2304E7}"/>
              </a:ext>
            </a:extLst>
          </p:cNvPr>
          <p:cNvSpPr/>
          <p:nvPr/>
        </p:nvSpPr>
        <p:spPr>
          <a:xfrm>
            <a:off x="6888333" y="1773500"/>
            <a:ext cx="4961467" cy="393171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fr-FR" b="1" noProof="0" dirty="0">
                <a:solidFill>
                  <a:schemeClr val="accent4"/>
                </a:solidFill>
              </a:rPr>
              <a:t>Paiement pour Services Écosystémiques</a:t>
            </a:r>
          </a:p>
          <a:p>
            <a:endParaRPr lang="fr-FR" sz="1800" b="1" noProof="0" dirty="0">
              <a:solidFill>
                <a:schemeClr val="accent1"/>
              </a:solidFill>
              <a:effectLst/>
              <a:latin typeface="ArialMT"/>
            </a:endParaRPr>
          </a:p>
          <a:p>
            <a:pPr marL="285750" indent="-285750">
              <a:buFont typeface="Arial" panose="020B0604020202020204" pitchFamily="34" charset="0"/>
              <a:buChar char="•"/>
            </a:pPr>
            <a:r>
              <a:rPr lang="fr-FR" b="1" noProof="0" dirty="0">
                <a:solidFill>
                  <a:schemeClr val="accent1"/>
                </a:solidFill>
              </a:rPr>
              <a:t>Réduction des risques d’</a:t>
            </a:r>
            <a:r>
              <a:rPr lang="fr-FR" b="1" noProof="0" dirty="0" err="1">
                <a:solidFill>
                  <a:schemeClr val="accent1"/>
                </a:solidFill>
              </a:rPr>
              <a:t>erosion</a:t>
            </a:r>
            <a:endParaRPr lang="fr-FR" b="1" noProof="0" dirty="0">
              <a:solidFill>
                <a:schemeClr val="accent1"/>
              </a:solidFill>
            </a:endParaRPr>
          </a:p>
          <a:p>
            <a:pPr marL="285750" indent="-285750">
              <a:buFont typeface="Arial" panose="020B0604020202020204" pitchFamily="34" charset="0"/>
              <a:buChar char="•"/>
            </a:pPr>
            <a:r>
              <a:rPr lang="fr-FR" b="1" noProof="0" dirty="0">
                <a:solidFill>
                  <a:schemeClr val="accent1"/>
                </a:solidFill>
              </a:rPr>
              <a:t>de glissements de terrain et des coûts</a:t>
            </a:r>
          </a:p>
          <a:p>
            <a:pPr marL="285750" indent="-285750">
              <a:buFont typeface="Arial" panose="020B0604020202020204" pitchFamily="34" charset="0"/>
              <a:buChar char="•"/>
            </a:pPr>
            <a:r>
              <a:rPr lang="fr-FR" b="1" noProof="0" dirty="0">
                <a:solidFill>
                  <a:schemeClr val="accent1"/>
                </a:solidFill>
              </a:rPr>
              <a:t>de réparation et d’interruption</a:t>
            </a:r>
          </a:p>
          <a:p>
            <a:pPr marL="285750" indent="-285750">
              <a:buFont typeface="Arial" panose="020B0604020202020204" pitchFamily="34" charset="0"/>
              <a:buChar char="•"/>
            </a:pPr>
            <a:r>
              <a:rPr lang="fr-FR" b="1" noProof="0" dirty="0">
                <a:solidFill>
                  <a:schemeClr val="accent1"/>
                </a:solidFill>
              </a:rPr>
              <a:t>Éviter les coûts liés à la réponse aux catastrophes et aux responsabilités juridiques</a:t>
            </a:r>
          </a:p>
          <a:p>
            <a:endParaRPr lang="fr-FR" sz="1800" noProof="0" dirty="0">
              <a:solidFill>
                <a:srgbClr val="0A5EB7"/>
              </a:solidFill>
              <a:effectLst/>
              <a:latin typeface="ArialMT"/>
            </a:endParaRPr>
          </a:p>
        </p:txBody>
      </p:sp>
      <p:sp>
        <p:nvSpPr>
          <p:cNvPr id="10" name="Rectangle 9">
            <a:extLst>
              <a:ext uri="{FF2B5EF4-FFF2-40B4-BE49-F238E27FC236}">
                <a16:creationId xmlns:a16="http://schemas.microsoft.com/office/drawing/2014/main" id="{F58C9756-9F13-8B36-697F-785709259095}"/>
              </a:ext>
            </a:extLst>
          </p:cNvPr>
          <p:cNvSpPr/>
          <p:nvPr/>
        </p:nvSpPr>
        <p:spPr>
          <a:xfrm>
            <a:off x="2700281" y="2325391"/>
            <a:ext cx="3505200" cy="125629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dirty="0">
                <a:solidFill>
                  <a:srgbClr val="006DBF"/>
                </a:solidFill>
                <a:latin typeface="Roboto" panose="02000000000000000000" pitchFamily="2" charset="0"/>
              </a:rPr>
              <a:t>Investissement initial pour l'achat, l'installation et/ou la construction d'infrastructures</a:t>
            </a:r>
            <a:endParaRPr lang="fr-FR" noProof="0" dirty="0">
              <a:effectLst/>
              <a:highlight>
                <a:srgbClr val="FFFF00"/>
              </a:highlight>
            </a:endParaRPr>
          </a:p>
        </p:txBody>
      </p:sp>
      <p:sp>
        <p:nvSpPr>
          <p:cNvPr id="16" name="Rectangle 15">
            <a:extLst>
              <a:ext uri="{FF2B5EF4-FFF2-40B4-BE49-F238E27FC236}">
                <a16:creationId xmlns:a16="http://schemas.microsoft.com/office/drawing/2014/main" id="{286A7A3C-F1E8-7832-90F1-7EC6A1740CA7}"/>
              </a:ext>
            </a:extLst>
          </p:cNvPr>
          <p:cNvSpPr/>
          <p:nvPr/>
        </p:nvSpPr>
        <p:spPr>
          <a:xfrm>
            <a:off x="2700281" y="1056665"/>
            <a:ext cx="3505200" cy="70046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800" b="1" noProof="0" dirty="0">
              <a:solidFill>
                <a:srgbClr val="0A5EB7"/>
              </a:solidFill>
              <a:effectLst/>
              <a:latin typeface="Roboto" panose="02000000000000000000" pitchFamily="2" charset="0"/>
            </a:endParaRPr>
          </a:p>
          <a:p>
            <a:pPr algn="ctr"/>
            <a:r>
              <a:rPr lang="fr-FR" sz="1800" noProof="0" dirty="0">
                <a:solidFill>
                  <a:srgbClr val="0A5EB7"/>
                </a:solidFill>
                <a:effectLst/>
                <a:latin typeface="Roboto" panose="02000000000000000000" pitchFamily="2" charset="0"/>
              </a:rPr>
              <a:t>Stabilisation des pentes</a:t>
            </a:r>
            <a:endParaRPr lang="fr-FR" noProof="0" dirty="0">
              <a:effectLst/>
            </a:endParaRPr>
          </a:p>
        </p:txBody>
      </p:sp>
      <p:sp>
        <p:nvSpPr>
          <p:cNvPr id="18" name="Rectangle 17">
            <a:extLst>
              <a:ext uri="{FF2B5EF4-FFF2-40B4-BE49-F238E27FC236}">
                <a16:creationId xmlns:a16="http://schemas.microsoft.com/office/drawing/2014/main" id="{DB07F94A-A737-5242-F8D8-2AE5EA223A61}"/>
              </a:ext>
            </a:extLst>
          </p:cNvPr>
          <p:cNvSpPr/>
          <p:nvPr/>
        </p:nvSpPr>
        <p:spPr>
          <a:xfrm>
            <a:off x="2212978" y="3787501"/>
            <a:ext cx="3505200" cy="54474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Type de Financement</a:t>
            </a:r>
          </a:p>
        </p:txBody>
      </p:sp>
      <p:sp>
        <p:nvSpPr>
          <p:cNvPr id="20" name="Rectangle 19">
            <a:extLst>
              <a:ext uri="{FF2B5EF4-FFF2-40B4-BE49-F238E27FC236}">
                <a16:creationId xmlns:a16="http://schemas.microsoft.com/office/drawing/2014/main" id="{5FAD60D1-7B64-EBEC-CA59-57E92AD217AC}"/>
              </a:ext>
            </a:extLst>
          </p:cNvPr>
          <p:cNvSpPr/>
          <p:nvPr/>
        </p:nvSpPr>
        <p:spPr>
          <a:xfrm>
            <a:off x="2212978" y="1954329"/>
            <a:ext cx="3505200" cy="54474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Besoins Financiers de Base</a:t>
            </a:r>
          </a:p>
        </p:txBody>
      </p:sp>
      <p:sp>
        <p:nvSpPr>
          <p:cNvPr id="29" name="Rectangle 28">
            <a:extLst>
              <a:ext uri="{FF2B5EF4-FFF2-40B4-BE49-F238E27FC236}">
                <a16:creationId xmlns:a16="http://schemas.microsoft.com/office/drawing/2014/main" id="{CCA58777-50A6-5286-C808-5DC89D1E333A}"/>
              </a:ext>
            </a:extLst>
          </p:cNvPr>
          <p:cNvSpPr/>
          <p:nvPr/>
        </p:nvSpPr>
        <p:spPr>
          <a:xfrm>
            <a:off x="2212978" y="816341"/>
            <a:ext cx="3505200" cy="54474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Objectif du Projet </a:t>
            </a:r>
          </a:p>
        </p:txBody>
      </p:sp>
      <p:sp>
        <p:nvSpPr>
          <p:cNvPr id="30" name="Rectangle 29">
            <a:extLst>
              <a:ext uri="{FF2B5EF4-FFF2-40B4-BE49-F238E27FC236}">
                <a16:creationId xmlns:a16="http://schemas.microsoft.com/office/drawing/2014/main" id="{E8ABDB9D-9C99-D59E-9B96-97965727D611}"/>
              </a:ext>
            </a:extLst>
          </p:cNvPr>
          <p:cNvSpPr/>
          <p:nvPr/>
        </p:nvSpPr>
        <p:spPr>
          <a:xfrm>
            <a:off x="6350584" y="1332239"/>
            <a:ext cx="3763234" cy="54474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noProof="0" dirty="0">
                <a:solidFill>
                  <a:schemeClr val="accent1"/>
                </a:solidFill>
              </a:rPr>
              <a:t>Revenus et Économies Attendus</a:t>
            </a:r>
          </a:p>
        </p:txBody>
      </p:sp>
      <p:pic>
        <p:nvPicPr>
          <p:cNvPr id="33" name="Picture 32" descr="A graph with blue and grey squares&#10;&#10;Description automatically generated">
            <a:extLst>
              <a:ext uri="{FF2B5EF4-FFF2-40B4-BE49-F238E27FC236}">
                <a16:creationId xmlns:a16="http://schemas.microsoft.com/office/drawing/2014/main" id="{6002F8A1-6258-4DF4-0531-A234B397B4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69725" y="5246512"/>
            <a:ext cx="4980075" cy="1373351"/>
          </a:xfrm>
          <a:prstGeom prst="rect">
            <a:avLst/>
          </a:prstGeom>
        </p:spPr>
      </p:pic>
      <p:sp>
        <p:nvSpPr>
          <p:cNvPr id="4" name="Rectangle 3">
            <a:extLst>
              <a:ext uri="{FF2B5EF4-FFF2-40B4-BE49-F238E27FC236}">
                <a16:creationId xmlns:a16="http://schemas.microsoft.com/office/drawing/2014/main" id="{1A21F17A-98F8-5C47-9EBF-8D3D81C8B41A}"/>
              </a:ext>
            </a:extLst>
          </p:cNvPr>
          <p:cNvSpPr/>
          <p:nvPr/>
        </p:nvSpPr>
        <p:spPr>
          <a:xfrm>
            <a:off x="7008191" y="5297333"/>
            <a:ext cx="4527812" cy="507721"/>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solidFill>
                  <a:schemeClr val="accent1"/>
                </a:solidFill>
              </a:rPr>
              <a:t>Profil des flux de trésorerie dans le temps</a:t>
            </a:r>
          </a:p>
        </p:txBody>
      </p:sp>
      <p:sp>
        <p:nvSpPr>
          <p:cNvPr id="19" name="Rectangle 18">
            <a:extLst>
              <a:ext uri="{FF2B5EF4-FFF2-40B4-BE49-F238E27FC236}">
                <a16:creationId xmlns:a16="http://schemas.microsoft.com/office/drawing/2014/main" id="{5AE1DEE8-3593-F640-B6C6-BB36E85DC05F}"/>
              </a:ext>
            </a:extLst>
          </p:cNvPr>
          <p:cNvSpPr/>
          <p:nvPr/>
        </p:nvSpPr>
        <p:spPr>
          <a:xfrm>
            <a:off x="3997120" y="4488606"/>
            <a:ext cx="1829732" cy="469719"/>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noProof="0" dirty="0"/>
              <a:t>Basé sur des Bourses</a:t>
            </a:r>
          </a:p>
        </p:txBody>
      </p:sp>
      <p:sp>
        <p:nvSpPr>
          <p:cNvPr id="22" name="Rectangle 21">
            <a:extLst>
              <a:ext uri="{FF2B5EF4-FFF2-40B4-BE49-F238E27FC236}">
                <a16:creationId xmlns:a16="http://schemas.microsoft.com/office/drawing/2014/main" id="{9DD68F9A-7A7B-B64D-A9A7-62F9D4079C5D}"/>
              </a:ext>
            </a:extLst>
          </p:cNvPr>
          <p:cNvSpPr/>
          <p:nvPr/>
        </p:nvSpPr>
        <p:spPr>
          <a:xfrm>
            <a:off x="4225866" y="5584265"/>
            <a:ext cx="1416459" cy="54474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bg1"/>
                </a:solidFill>
              </a:rPr>
              <a:t>Basé sur la Dette</a:t>
            </a:r>
          </a:p>
        </p:txBody>
      </p:sp>
    </p:spTree>
    <p:extLst>
      <p:ext uri="{BB962C8B-B14F-4D97-AF65-F5344CB8AC3E}">
        <p14:creationId xmlns:p14="http://schemas.microsoft.com/office/powerpoint/2010/main" val="2563584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du Module</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1934889"/>
          </a:xfrm>
        </p:spPr>
        <p:txBody>
          <a:bodyPr/>
          <a:lstStyle/>
          <a:p>
            <a:pPr marL="0" indent="0">
              <a:buNone/>
            </a:pPr>
            <a:r>
              <a:rPr lang="fr-FR" noProof="0" dirty="0"/>
              <a:t>Financement et mobilisation de fonds pour les PPP</a:t>
            </a:r>
          </a:p>
          <a:p>
            <a:pPr marL="0" indent="0">
              <a:buNone/>
            </a:pPr>
            <a:r>
              <a:rPr lang="fr-FR" noProof="0" dirty="0"/>
              <a:t>Panorama du financement climatique</a:t>
            </a:r>
          </a:p>
          <a:p>
            <a:pPr marL="0" indent="0">
              <a:buNone/>
            </a:pPr>
            <a:r>
              <a:rPr lang="fr-FR" noProof="0" dirty="0"/>
              <a:t>Financement climatique pour les PPP d’infrastructure</a:t>
            </a:r>
          </a:p>
          <a:p>
            <a:pPr marL="0" indent="0">
              <a:buNone/>
            </a:pPr>
            <a:r>
              <a:rPr lang="fr-FR" noProof="0" dirty="0"/>
              <a:t>Financement des solutions fondées sur la nature</a:t>
            </a:r>
          </a:p>
          <a:p>
            <a:pPr marL="0" indent="0">
              <a:buNone/>
            </a:pPr>
            <a:r>
              <a:rPr lang="fr-FR" noProof="0" dirty="0"/>
              <a:t>Recommandations pour les professionnels et les décideurs politiques</a:t>
            </a:r>
          </a:p>
        </p:txBody>
      </p:sp>
    </p:spTree>
    <p:extLst>
      <p:ext uri="{BB962C8B-B14F-4D97-AF65-F5344CB8AC3E}">
        <p14:creationId xmlns:p14="http://schemas.microsoft.com/office/powerpoint/2010/main" val="3606543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p:txBody>
          <a:bodyPr/>
          <a:lstStyle/>
          <a:p>
            <a:r>
              <a:rPr lang="fr-FR" noProof="0" dirty="0"/>
              <a:t>Étude de cas </a:t>
            </a:r>
            <a:r>
              <a:rPr lang="fr-FR" noProof="0" dirty="0" err="1"/>
              <a:t>SfN</a:t>
            </a:r>
            <a:r>
              <a:rPr lang="fr-FR" noProof="0" dirty="0"/>
              <a:t>: </a:t>
            </a:r>
            <a:r>
              <a:rPr lang="fr-FR" noProof="0" dirty="0" err="1"/>
              <a:t>Climate</a:t>
            </a:r>
            <a:r>
              <a:rPr lang="fr-FR" noProof="0" dirty="0"/>
              <a:t> </a:t>
            </a:r>
            <a:r>
              <a:rPr lang="fr-FR" noProof="0" dirty="0" err="1"/>
              <a:t>Investor</a:t>
            </a:r>
            <a:r>
              <a:rPr lang="fr-FR" noProof="0" dirty="0"/>
              <a:t> 2</a:t>
            </a:r>
          </a:p>
        </p:txBody>
      </p:sp>
      <p:sp>
        <p:nvSpPr>
          <p:cNvPr id="6" name="Content Placeholder 2">
            <a:extLst>
              <a:ext uri="{FF2B5EF4-FFF2-40B4-BE49-F238E27FC236}">
                <a16:creationId xmlns:a16="http://schemas.microsoft.com/office/drawing/2014/main" id="{F9BA9366-88FA-72BC-BEF6-5A619ED1CE5D}"/>
              </a:ext>
            </a:extLst>
          </p:cNvPr>
          <p:cNvSpPr txBox="1">
            <a:spLocks/>
          </p:cNvSpPr>
          <p:nvPr/>
        </p:nvSpPr>
        <p:spPr>
          <a:xfrm>
            <a:off x="596900" y="1075531"/>
            <a:ext cx="10515600" cy="47069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800" i="1" noProof="0" dirty="0">
              <a:solidFill>
                <a:srgbClr val="000000"/>
              </a:solidFill>
              <a:latin typeface="Roboto" panose="02000000000000000000" pitchFamily="2" charset="0"/>
            </a:endParaRPr>
          </a:p>
        </p:txBody>
      </p:sp>
      <p:sp>
        <p:nvSpPr>
          <p:cNvPr id="7" name="TextBox 6">
            <a:extLst>
              <a:ext uri="{FF2B5EF4-FFF2-40B4-BE49-F238E27FC236}">
                <a16:creationId xmlns:a16="http://schemas.microsoft.com/office/drawing/2014/main" id="{2611F8B2-20C8-B359-DC34-B26AE9A65148}"/>
              </a:ext>
            </a:extLst>
          </p:cNvPr>
          <p:cNvSpPr txBox="1"/>
          <p:nvPr/>
        </p:nvSpPr>
        <p:spPr>
          <a:xfrm>
            <a:off x="596900" y="5977885"/>
            <a:ext cx="9221820" cy="553998"/>
          </a:xfrm>
          <a:prstGeom prst="rect">
            <a:avLst/>
          </a:prstGeom>
        </p:spPr>
        <p:txBody>
          <a:bodyPr wrap="none" rtlCol="0">
            <a:spAutoFit/>
          </a:bodyPr>
          <a:lstStyle/>
          <a:p>
            <a:r>
              <a:rPr lang="fr-FR" sz="1200" u="sng" noProof="0" dirty="0">
                <a:latin typeface="Calibri" panose="020F0502020204030204" pitchFamily="34" charset="0"/>
              </a:rPr>
              <a:t>Source: </a:t>
            </a:r>
            <a:r>
              <a:rPr lang="fr-FR" sz="1200" u="sng" noProof="0" dirty="0" err="1">
                <a:latin typeface="Calibri" panose="020F0502020204030204" pitchFamily="34" charset="0"/>
              </a:rPr>
              <a:t>Financing</a:t>
            </a:r>
            <a:r>
              <a:rPr lang="fr-FR" sz="1200" u="sng" noProof="0" dirty="0">
                <a:latin typeface="Calibri" panose="020F0502020204030204" pitchFamily="34" charset="0"/>
              </a:rPr>
              <a:t> Nature- </a:t>
            </a:r>
            <a:r>
              <a:rPr lang="fr-FR" sz="1200" u="sng" noProof="0" dirty="0" err="1">
                <a:latin typeface="Calibri" panose="020F0502020204030204" pitchFamily="34" charset="0"/>
              </a:rPr>
              <a:t>Based</a:t>
            </a:r>
            <a:r>
              <a:rPr lang="fr-FR" sz="1200" u="sng" noProof="0" dirty="0">
                <a:latin typeface="Calibri" panose="020F0502020204030204" pitchFamily="34" charset="0"/>
              </a:rPr>
              <a:t> Solutions for Adaptation at </a:t>
            </a:r>
            <a:r>
              <a:rPr lang="fr-FR" sz="1200" u="sng" noProof="0" dirty="0" err="1">
                <a:latin typeface="Calibri" panose="020F0502020204030204" pitchFamily="34" charset="0"/>
              </a:rPr>
              <a:t>Scale</a:t>
            </a:r>
            <a:r>
              <a:rPr lang="fr-FR" sz="1200" u="sng" noProof="0" dirty="0">
                <a:latin typeface="Calibri" panose="020F0502020204030204" pitchFamily="34" charset="0"/>
              </a:rPr>
              <a:t> GCA (2023) Learning </a:t>
            </a:r>
            <a:r>
              <a:rPr lang="fr-FR" sz="1200" u="sng" noProof="0" dirty="0" err="1">
                <a:latin typeface="Calibri" panose="020F0502020204030204" pitchFamily="34" charset="0"/>
              </a:rPr>
              <a:t>from</a:t>
            </a:r>
            <a:r>
              <a:rPr lang="fr-FR" sz="1200" u="sng" noProof="0" dirty="0">
                <a:latin typeface="Calibri" panose="020F0502020204030204" pitchFamily="34" charset="0"/>
              </a:rPr>
              <a:t> </a:t>
            </a:r>
            <a:r>
              <a:rPr lang="fr-FR" sz="1200" u="sng" noProof="0" dirty="0" err="1">
                <a:latin typeface="Calibri" panose="020F0502020204030204" pitchFamily="34" charset="0"/>
              </a:rPr>
              <a:t>Specialised</a:t>
            </a:r>
            <a:r>
              <a:rPr lang="fr-FR" sz="1200" u="sng" noProof="0" dirty="0">
                <a:latin typeface="Calibri" panose="020F0502020204030204" pitchFamily="34" charset="0"/>
              </a:rPr>
              <a:t> Investment Managers and Nature Funds </a:t>
            </a:r>
          </a:p>
          <a:p>
            <a:pPr marL="342900" indent="-342900" algn="l">
              <a:buClr>
                <a:schemeClr val="accent1"/>
              </a:buClr>
              <a:buSzPct val="65000"/>
              <a:buFont typeface="Wingdings" panose="05000000000000000000" pitchFamily="2" charset="2"/>
              <a:buChar char="n"/>
            </a:pPr>
            <a:endParaRPr lang="fr-FR" noProof="0" dirty="0"/>
          </a:p>
        </p:txBody>
      </p:sp>
      <p:sp>
        <p:nvSpPr>
          <p:cNvPr id="11" name="TextBox 10">
            <a:extLst>
              <a:ext uri="{FF2B5EF4-FFF2-40B4-BE49-F238E27FC236}">
                <a16:creationId xmlns:a16="http://schemas.microsoft.com/office/drawing/2014/main" id="{B33BA794-F43B-318F-A07F-58A3C94D279B}"/>
              </a:ext>
            </a:extLst>
          </p:cNvPr>
          <p:cNvSpPr txBox="1"/>
          <p:nvPr/>
        </p:nvSpPr>
        <p:spPr>
          <a:xfrm>
            <a:off x="596900" y="889843"/>
            <a:ext cx="5773920" cy="5016758"/>
          </a:xfrm>
          <a:prstGeom prst="rect">
            <a:avLst/>
          </a:prstGeom>
          <a:noFill/>
        </p:spPr>
        <p:txBody>
          <a:bodyPr wrap="square">
            <a:spAutoFit/>
          </a:bodyPr>
          <a:lstStyle/>
          <a:p>
            <a:r>
              <a:rPr lang="fr-FR" sz="2000" noProof="0" dirty="0"/>
              <a:t>CI2 est composé de trois fonds ciblant différentes phases de projet</a:t>
            </a:r>
            <a:r>
              <a:rPr lang="fr-FR" sz="2000" noProof="0" dirty="0">
                <a:effectLst/>
              </a:rPr>
              <a:t>: </a:t>
            </a:r>
          </a:p>
          <a:p>
            <a:endParaRPr lang="fr-FR" sz="2000" noProof="0" dirty="0">
              <a:effectLst/>
            </a:endParaRPr>
          </a:p>
          <a:p>
            <a:pPr marL="285750" indent="-285750">
              <a:buFont typeface="Courier New" panose="02070309020205020404" pitchFamily="49" charset="0"/>
              <a:buChar char="o"/>
            </a:pPr>
            <a:r>
              <a:rPr lang="fr-FR" sz="2000" b="1" noProof="0" dirty="0"/>
              <a:t>Fonds de développement</a:t>
            </a:r>
            <a:r>
              <a:rPr lang="fr-FR" sz="2000" noProof="0" dirty="0"/>
              <a:t> (90 M USD): finance jusqu’à 50 % de la phase de planification et de développement avec assistance technique et financement</a:t>
            </a:r>
          </a:p>
          <a:p>
            <a:endParaRPr lang="fr-FR" sz="2000" noProof="0" dirty="0"/>
          </a:p>
          <a:p>
            <a:pPr marL="285750" indent="-285750">
              <a:buFont typeface="Courier New" panose="02070309020205020404" pitchFamily="49" charset="0"/>
              <a:buChar char="o"/>
            </a:pPr>
            <a:r>
              <a:rPr lang="fr-FR" sz="2000" b="1" noProof="0" dirty="0"/>
              <a:t>Fonds de capital construction</a:t>
            </a:r>
            <a:r>
              <a:rPr lang="fr-FR" sz="2000" noProof="0" dirty="0"/>
              <a:t> (1 Md USD) : finance jusqu’à 75 % de la construction en fonds propres, supprimant le besoin de dette</a:t>
            </a:r>
          </a:p>
          <a:p>
            <a:endParaRPr lang="fr-FR" sz="2000" noProof="0" dirty="0">
              <a:effectLst/>
            </a:endParaRPr>
          </a:p>
          <a:p>
            <a:pPr marL="285750" indent="-285750">
              <a:buFont typeface="Courier New" panose="02070309020205020404" pitchFamily="49" charset="0"/>
              <a:buChar char="o"/>
            </a:pPr>
            <a:r>
              <a:rPr lang="fr-FR" sz="2000" b="1" noProof="0" dirty="0"/>
              <a:t>Fonds de refinancement</a:t>
            </a:r>
            <a:r>
              <a:rPr lang="fr-FR" sz="2000" noProof="0" dirty="0"/>
              <a:t> (1 Md USD, à créer) : fournit une dette senior à long terme après la mise en service</a:t>
            </a:r>
          </a:p>
          <a:p>
            <a:pPr marL="285750" indent="-285750">
              <a:buFont typeface="Courier New" panose="02070309020205020404" pitchFamily="49" charset="0"/>
              <a:buChar char="o"/>
            </a:pPr>
            <a:endParaRPr lang="fr-FR" sz="2000" noProof="0" dirty="0">
              <a:effectLst/>
            </a:endParaRPr>
          </a:p>
        </p:txBody>
      </p:sp>
      <p:pic>
        <p:nvPicPr>
          <p:cNvPr id="1028" name="Picture 4">
            <a:extLst>
              <a:ext uri="{FF2B5EF4-FFF2-40B4-BE49-F238E27FC236}">
                <a16:creationId xmlns:a16="http://schemas.microsoft.com/office/drawing/2014/main" id="{E15E411F-A34D-A420-8EC9-5A603CB14D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041" y="1777999"/>
            <a:ext cx="4902200" cy="3302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6F1D109-0D28-E343-9943-1E08C46E2EAF}"/>
              </a:ext>
            </a:extLst>
          </p:cNvPr>
          <p:cNvSpPr/>
          <p:nvPr/>
        </p:nvSpPr>
        <p:spPr>
          <a:xfrm>
            <a:off x="9102436" y="3255818"/>
            <a:ext cx="2277805" cy="18241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noProof="0" dirty="0">
                <a:solidFill>
                  <a:schemeClr val="accent6"/>
                </a:solidFill>
                <a:latin typeface="Abadi MT Condensed Light" panose="020B0306030101010103" pitchFamily="34" charset="77"/>
              </a:rPr>
              <a:t>FONDS VERT POUR LE CLIMAT</a:t>
            </a:r>
            <a:endParaRPr lang="fr-FR" sz="2800" noProof="0" dirty="0">
              <a:solidFill>
                <a:schemeClr val="accent6"/>
              </a:solidFill>
              <a:latin typeface="Abadi MT Condensed Light" panose="020B0306030101010103" pitchFamily="34" charset="77"/>
            </a:endParaRPr>
          </a:p>
        </p:txBody>
      </p:sp>
    </p:spTree>
    <p:extLst>
      <p:ext uri="{BB962C8B-B14F-4D97-AF65-F5344CB8AC3E}">
        <p14:creationId xmlns:p14="http://schemas.microsoft.com/office/powerpoint/2010/main" val="1519970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C95743-00F7-30EE-C723-87862B6550CC}"/>
              </a:ext>
            </a:extLst>
          </p:cNvPr>
          <p:cNvSpPr>
            <a:spLocks noGrp="1"/>
          </p:cNvSpPr>
          <p:nvPr>
            <p:ph type="title"/>
          </p:nvPr>
        </p:nvSpPr>
        <p:spPr/>
        <p:txBody>
          <a:bodyPr/>
          <a:lstStyle/>
          <a:p>
            <a:r>
              <a:rPr lang="fr-FR" dirty="0"/>
              <a:t>Étude de cas </a:t>
            </a:r>
            <a:r>
              <a:rPr lang="fr-FR" dirty="0" err="1"/>
              <a:t>SfN</a:t>
            </a:r>
            <a:r>
              <a:rPr lang="fr-FR" dirty="0"/>
              <a:t>: </a:t>
            </a:r>
            <a:r>
              <a:rPr lang="fr-FR" dirty="0" err="1"/>
              <a:t>Climate</a:t>
            </a:r>
            <a:r>
              <a:rPr lang="fr-FR" dirty="0"/>
              <a:t> </a:t>
            </a:r>
            <a:r>
              <a:rPr lang="fr-FR" dirty="0" err="1"/>
              <a:t>Investor</a:t>
            </a:r>
            <a:r>
              <a:rPr lang="fr-FR" dirty="0"/>
              <a:t> 2</a:t>
            </a:r>
            <a:endParaRPr lang="fr-FR" noProof="0" dirty="0"/>
          </a:p>
        </p:txBody>
      </p:sp>
      <p:sp>
        <p:nvSpPr>
          <p:cNvPr id="6" name="Content Placeholder 2">
            <a:extLst>
              <a:ext uri="{FF2B5EF4-FFF2-40B4-BE49-F238E27FC236}">
                <a16:creationId xmlns:a16="http://schemas.microsoft.com/office/drawing/2014/main" id="{F9BA9366-88FA-72BC-BEF6-5A619ED1CE5D}"/>
              </a:ext>
            </a:extLst>
          </p:cNvPr>
          <p:cNvSpPr txBox="1">
            <a:spLocks/>
          </p:cNvSpPr>
          <p:nvPr/>
        </p:nvSpPr>
        <p:spPr>
          <a:xfrm>
            <a:off x="596900" y="1075531"/>
            <a:ext cx="10515600" cy="47069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sz="1800" i="1" noProof="0" dirty="0">
              <a:solidFill>
                <a:srgbClr val="000000"/>
              </a:solidFill>
              <a:latin typeface="Roboto" panose="02000000000000000000" pitchFamily="2" charset="0"/>
            </a:endParaRPr>
          </a:p>
        </p:txBody>
      </p:sp>
      <p:sp>
        <p:nvSpPr>
          <p:cNvPr id="7" name="TextBox 6">
            <a:extLst>
              <a:ext uri="{FF2B5EF4-FFF2-40B4-BE49-F238E27FC236}">
                <a16:creationId xmlns:a16="http://schemas.microsoft.com/office/drawing/2014/main" id="{2611F8B2-20C8-B359-DC34-B26AE9A65148}"/>
              </a:ext>
            </a:extLst>
          </p:cNvPr>
          <p:cNvSpPr txBox="1"/>
          <p:nvPr/>
        </p:nvSpPr>
        <p:spPr>
          <a:xfrm>
            <a:off x="596900" y="6338740"/>
            <a:ext cx="2809167" cy="553998"/>
          </a:xfrm>
          <a:prstGeom prst="rect">
            <a:avLst/>
          </a:prstGeom>
        </p:spPr>
        <p:txBody>
          <a:bodyPr wrap="none" rtlCol="0">
            <a:spAutoFit/>
          </a:bodyPr>
          <a:lstStyle/>
          <a:p>
            <a:r>
              <a:rPr lang="fr-FR" sz="1200" u="sng" noProof="0" dirty="0">
                <a:latin typeface="Calibri" panose="020F0502020204030204" pitchFamily="34" charset="0"/>
              </a:rPr>
              <a:t>Source: </a:t>
            </a:r>
            <a:r>
              <a:rPr lang="fr-FR" sz="1200" u="sng" noProof="0" dirty="0" err="1">
                <a:latin typeface="Calibri" panose="020F0502020204030204" pitchFamily="34" charset="0"/>
              </a:rPr>
              <a:t>Climate</a:t>
            </a:r>
            <a:r>
              <a:rPr lang="fr-FR" sz="1200" u="sng" noProof="0" dirty="0">
                <a:latin typeface="Calibri" panose="020F0502020204030204" pitchFamily="34" charset="0"/>
              </a:rPr>
              <a:t> </a:t>
            </a:r>
            <a:r>
              <a:rPr lang="fr-FR" sz="1200" u="sng" noProof="0" dirty="0" err="1">
                <a:latin typeface="Calibri" panose="020F0502020204030204" pitchFamily="34" charset="0"/>
              </a:rPr>
              <a:t>Fund</a:t>
            </a:r>
            <a:r>
              <a:rPr lang="fr-FR" sz="1200" u="sng" noProof="0" dirty="0">
                <a:latin typeface="Calibri" panose="020F0502020204030204" pitchFamily="34" charset="0"/>
              </a:rPr>
              <a:t> Managers, Xylo Jinja</a:t>
            </a:r>
          </a:p>
          <a:p>
            <a:pPr marL="342900" indent="-342900" algn="l">
              <a:buClr>
                <a:schemeClr val="accent1"/>
              </a:buClr>
              <a:buSzPct val="65000"/>
              <a:buFont typeface="Wingdings" panose="05000000000000000000" pitchFamily="2" charset="2"/>
              <a:buChar char="n"/>
            </a:pPr>
            <a:endParaRPr lang="fr-FR" noProof="0" dirty="0"/>
          </a:p>
        </p:txBody>
      </p:sp>
      <p:sp>
        <p:nvSpPr>
          <p:cNvPr id="11" name="TextBox 10">
            <a:extLst>
              <a:ext uri="{FF2B5EF4-FFF2-40B4-BE49-F238E27FC236}">
                <a16:creationId xmlns:a16="http://schemas.microsoft.com/office/drawing/2014/main" id="{B33BA794-F43B-318F-A07F-58A3C94D279B}"/>
              </a:ext>
            </a:extLst>
          </p:cNvPr>
          <p:cNvSpPr txBox="1"/>
          <p:nvPr/>
        </p:nvSpPr>
        <p:spPr>
          <a:xfrm>
            <a:off x="708910" y="818515"/>
            <a:ext cx="6373526" cy="5355312"/>
          </a:xfrm>
          <a:prstGeom prst="rect">
            <a:avLst/>
          </a:prstGeom>
          <a:noFill/>
        </p:spPr>
        <p:txBody>
          <a:bodyPr wrap="square">
            <a:spAutoFit/>
          </a:bodyPr>
          <a:lstStyle/>
          <a:p>
            <a:r>
              <a:rPr lang="fr-FR" dirty="0"/>
              <a:t>CI2 a investi dans Xylo Group, un développeur de projets de valorisation énergétique de la biomasse disposant d'un portefeuille de projets visant à produire de l'énergie renouvelable pour les marchés industriels et commerciaux en Ouganda, en Tanzanie et en Zambie.</a:t>
            </a:r>
          </a:p>
          <a:p>
            <a:endParaRPr lang="fr-FR" dirty="0"/>
          </a:p>
          <a:p>
            <a:r>
              <a:rPr lang="fr-FR" dirty="0"/>
              <a:t>Le projet de cogénération de Jinja est le premier de ces projets. Il utilisera de la biomasse ligneuse pour produire de l'énergie thermique (vapeur) et électrique verte pour la brasserie Nile </a:t>
            </a:r>
            <a:r>
              <a:rPr lang="fr-FR" dirty="0" err="1"/>
              <a:t>Breweries</a:t>
            </a:r>
            <a:r>
              <a:rPr lang="fr-FR" dirty="0"/>
              <a:t> (AB </a:t>
            </a:r>
            <a:r>
              <a:rPr lang="fr-FR" dirty="0" err="1"/>
              <a:t>InBev</a:t>
            </a:r>
            <a:r>
              <a:rPr lang="fr-FR" dirty="0"/>
              <a:t>) à Jinja.</a:t>
            </a:r>
          </a:p>
          <a:p>
            <a:endParaRPr lang="fr-FR" dirty="0"/>
          </a:p>
          <a:p>
            <a:r>
              <a:rPr lang="fr-FR" dirty="0"/>
              <a:t>Émissions annuelles de GES évitées (</a:t>
            </a:r>
            <a:r>
              <a:rPr lang="fr-FR" dirty="0" err="1"/>
              <a:t>tCO₂eq</a:t>
            </a:r>
            <a:r>
              <a:rPr lang="fr-FR" dirty="0"/>
              <a:t>/an) : estimées à 48 975 </a:t>
            </a:r>
            <a:r>
              <a:rPr lang="fr-FR" dirty="0" err="1"/>
              <a:t>tCO₂e</a:t>
            </a:r>
            <a:r>
              <a:rPr lang="fr-FR" dirty="0"/>
              <a:t>/an.</a:t>
            </a:r>
          </a:p>
          <a:p>
            <a:endParaRPr lang="fr-FR" dirty="0"/>
          </a:p>
          <a:p>
            <a:r>
              <a:rPr lang="fr-FR" dirty="0"/>
              <a:t>Puissance installée totale (MW) : 11 MW thermiques, dont 3 MW seront utilisés pour la production d'électricité et le reste pour la production de vapeur.</a:t>
            </a:r>
          </a:p>
          <a:p>
            <a:endParaRPr lang="fr-FR" dirty="0"/>
          </a:p>
          <a:p>
            <a:r>
              <a:rPr lang="fr-FR" dirty="0"/>
              <a:t>Énergie renouvelable totale produite (GWh/an) : 15 GWh/an.</a:t>
            </a:r>
            <a:endParaRPr lang="fr-FR" sz="2000" noProof="0" dirty="0"/>
          </a:p>
        </p:txBody>
      </p:sp>
      <p:pic>
        <p:nvPicPr>
          <p:cNvPr id="3" name="Picture 2" descr="A group of bamboo stalks&#10;&#10;Description automatically generated">
            <a:extLst>
              <a:ext uri="{FF2B5EF4-FFF2-40B4-BE49-F238E27FC236}">
                <a16:creationId xmlns:a16="http://schemas.microsoft.com/office/drawing/2014/main" id="{C2B8B80E-792D-9D75-9F2F-14A1EE75037D}"/>
              </a:ext>
            </a:extLst>
          </p:cNvPr>
          <p:cNvPicPr>
            <a:picLocks noChangeAspect="1"/>
          </p:cNvPicPr>
          <p:nvPr/>
        </p:nvPicPr>
        <p:blipFill>
          <a:blip r:embed="rId3">
            <a:extLst>
              <a:ext uri="{28A0092B-C50C-407E-A947-70E740481C1C}">
                <a14:useLocalDpi xmlns:a14="http://schemas.microsoft.com/office/drawing/2010/main" val="0"/>
              </a:ext>
            </a:extLst>
          </a:blip>
          <a:srcRect l="46762"/>
          <a:stretch/>
        </p:blipFill>
        <p:spPr>
          <a:xfrm>
            <a:off x="7457190" y="992088"/>
            <a:ext cx="4137910" cy="5181600"/>
          </a:xfrm>
          <a:prstGeom prst="rect">
            <a:avLst/>
          </a:prstGeom>
        </p:spPr>
      </p:pic>
    </p:spTree>
    <p:extLst>
      <p:ext uri="{BB962C8B-B14F-4D97-AF65-F5344CB8AC3E}">
        <p14:creationId xmlns:p14="http://schemas.microsoft.com/office/powerpoint/2010/main" val="33337357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F560B73-4928-1912-30B2-408E14D1CB85}"/>
              </a:ext>
            </a:extLst>
          </p:cNvPr>
          <p:cNvSpPr/>
          <p:nvPr/>
        </p:nvSpPr>
        <p:spPr>
          <a:xfrm>
            <a:off x="577793" y="910996"/>
            <a:ext cx="10837292" cy="5573694"/>
          </a:xfrm>
          <a:prstGeom prst="rect">
            <a:avLst/>
          </a:prstGeom>
          <a:noFill/>
          <a:ln>
            <a:solidFill>
              <a:srgbClr val="F2F2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4" name="Title 3">
            <a:extLst>
              <a:ext uri="{FF2B5EF4-FFF2-40B4-BE49-F238E27FC236}">
                <a16:creationId xmlns:a16="http://schemas.microsoft.com/office/drawing/2014/main" id="{25E9E4A6-FCFE-B817-C397-E9B7CE34FDDD}"/>
              </a:ext>
            </a:extLst>
          </p:cNvPr>
          <p:cNvSpPr>
            <a:spLocks noGrp="1"/>
          </p:cNvSpPr>
          <p:nvPr>
            <p:ph type="title"/>
          </p:nvPr>
        </p:nvSpPr>
        <p:spPr/>
        <p:txBody>
          <a:bodyPr/>
          <a:lstStyle/>
          <a:p>
            <a:r>
              <a:rPr lang="fr-FR" noProof="0" dirty="0"/>
              <a:t>Programme Infrastructures et </a:t>
            </a:r>
            <a:r>
              <a:rPr lang="fr-FR" noProof="0" dirty="0" err="1"/>
              <a:t>SfN</a:t>
            </a:r>
            <a:r>
              <a:rPr lang="fr-FR" noProof="0" dirty="0"/>
              <a:t> du GCA</a:t>
            </a:r>
          </a:p>
        </p:txBody>
      </p:sp>
      <p:sp>
        <p:nvSpPr>
          <p:cNvPr id="9" name="Rectangle 8">
            <a:extLst>
              <a:ext uri="{FF2B5EF4-FFF2-40B4-BE49-F238E27FC236}">
                <a16:creationId xmlns:a16="http://schemas.microsoft.com/office/drawing/2014/main" id="{B3565292-9E89-BDCC-ED91-F7BE6F51FF40}"/>
              </a:ext>
            </a:extLst>
          </p:cNvPr>
          <p:cNvSpPr/>
          <p:nvPr/>
        </p:nvSpPr>
        <p:spPr>
          <a:xfrm>
            <a:off x="5335399" y="1870732"/>
            <a:ext cx="6079686" cy="2869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16000" rIns="180000" bIns="45720" rtlCol="0" anchor="ctr"/>
          <a:lstStyle/>
          <a:p>
            <a:pPr>
              <a:spcAft>
                <a:spcPts val="600"/>
              </a:spcAft>
              <a:buClr>
                <a:srgbClr val="005DB9"/>
              </a:buClr>
              <a:defRPr/>
            </a:pPr>
            <a:r>
              <a:rPr lang="fr-FR" b="1" dirty="0">
                <a:solidFill>
                  <a:srgbClr val="2B2B2B"/>
                </a:solidFill>
                <a:ea typeface="Roboto"/>
                <a:cs typeface="Roboto"/>
              </a:rPr>
              <a:t>Activités structurées autour de 3 piliers :</a:t>
            </a:r>
            <a:endParaRPr lang="fr-FR" b="1" noProof="0" dirty="0">
              <a:solidFill>
                <a:srgbClr val="2B2B2B"/>
              </a:solidFill>
              <a:ea typeface="Roboto"/>
              <a:cs typeface="Roboto"/>
            </a:endParaRPr>
          </a:p>
          <a:p>
            <a:pPr>
              <a:spcAft>
                <a:spcPts val="600"/>
              </a:spcAft>
              <a:buClr>
                <a:srgbClr val="005DB9"/>
              </a:buClr>
              <a:defRPr/>
            </a:pPr>
            <a:endParaRPr lang="fr-FR" b="1" noProof="0" dirty="0">
              <a:solidFill>
                <a:srgbClr val="2B2B2B"/>
              </a:solidFill>
              <a:ea typeface="Roboto"/>
              <a:cs typeface="Roboto"/>
            </a:endParaRPr>
          </a:p>
          <a:p>
            <a:pPr lvl="1">
              <a:spcAft>
                <a:spcPts val="600"/>
              </a:spcAft>
              <a:buClr>
                <a:srgbClr val="005DB9"/>
              </a:buClr>
              <a:defRPr/>
            </a:pPr>
            <a:r>
              <a:rPr lang="fr-FR" b="1" dirty="0">
                <a:solidFill>
                  <a:srgbClr val="A0AED6"/>
                </a:solidFill>
                <a:ea typeface="Roboto"/>
                <a:cs typeface="Roboto"/>
              </a:rPr>
              <a:t>1. Infrastructures résilientes au climat</a:t>
            </a:r>
            <a:endParaRPr lang="fr-FR" b="1" noProof="0" dirty="0">
              <a:solidFill>
                <a:srgbClr val="A0AED6"/>
              </a:solidFill>
              <a:ea typeface="Roboto"/>
              <a:cs typeface="Roboto"/>
            </a:endParaRPr>
          </a:p>
          <a:p>
            <a:pPr lvl="1">
              <a:spcAft>
                <a:spcPts val="600"/>
              </a:spcAft>
              <a:buClr>
                <a:srgbClr val="005DB9"/>
              </a:buClr>
              <a:defRPr/>
            </a:pPr>
            <a:endParaRPr lang="fr-FR" noProof="0" dirty="0">
              <a:solidFill>
                <a:srgbClr val="2B2B2B"/>
              </a:solidFill>
              <a:ea typeface="Roboto"/>
              <a:cs typeface="Roboto"/>
            </a:endParaRPr>
          </a:p>
          <a:p>
            <a:pPr lvl="1">
              <a:spcAft>
                <a:spcPts val="600"/>
              </a:spcAft>
              <a:buClr>
                <a:srgbClr val="005DB9"/>
              </a:buClr>
              <a:defRPr/>
            </a:pPr>
            <a:r>
              <a:rPr lang="fr-FR" b="1" dirty="0">
                <a:solidFill>
                  <a:srgbClr val="074D99"/>
                </a:solidFill>
                <a:ea typeface="Roboto"/>
                <a:cs typeface="Roboto"/>
              </a:rPr>
              <a:t>2. Stratégies nationales d’adaptation des infrastructures</a:t>
            </a:r>
            <a:endParaRPr lang="fr-FR" b="1" noProof="0" dirty="0">
              <a:solidFill>
                <a:srgbClr val="074D99"/>
              </a:solidFill>
              <a:ea typeface="Roboto"/>
              <a:cs typeface="Roboto"/>
            </a:endParaRPr>
          </a:p>
          <a:p>
            <a:pPr lvl="1">
              <a:spcAft>
                <a:spcPts val="600"/>
              </a:spcAft>
              <a:buClr>
                <a:srgbClr val="005DB9"/>
              </a:buClr>
              <a:defRPr/>
            </a:pPr>
            <a:endParaRPr lang="fr-FR" noProof="0" dirty="0">
              <a:solidFill>
                <a:srgbClr val="2B2B2B"/>
              </a:solidFill>
              <a:ea typeface="Roboto"/>
              <a:cs typeface="Roboto"/>
            </a:endParaRPr>
          </a:p>
          <a:p>
            <a:pPr lvl="1">
              <a:spcAft>
                <a:spcPts val="600"/>
              </a:spcAft>
              <a:buClr>
                <a:srgbClr val="005DB9"/>
              </a:buClr>
              <a:defRPr/>
            </a:pPr>
            <a:r>
              <a:rPr lang="fr-FR" b="1" dirty="0">
                <a:solidFill>
                  <a:srgbClr val="0B5FBA"/>
                </a:solidFill>
                <a:ea typeface="Roboto"/>
                <a:cs typeface="Roboto"/>
              </a:rPr>
              <a:t>3. Partenariats public-privé adaptés au climat</a:t>
            </a:r>
            <a:endParaRPr lang="fr-FR" b="1" noProof="0" dirty="0">
              <a:solidFill>
                <a:srgbClr val="0B5FBA"/>
              </a:solidFill>
              <a:ea typeface="Roboto"/>
              <a:cs typeface="Roboto"/>
            </a:endParaRPr>
          </a:p>
        </p:txBody>
      </p:sp>
      <p:sp>
        <p:nvSpPr>
          <p:cNvPr id="22" name="Rectangle 21">
            <a:extLst>
              <a:ext uri="{FF2B5EF4-FFF2-40B4-BE49-F238E27FC236}">
                <a16:creationId xmlns:a16="http://schemas.microsoft.com/office/drawing/2014/main" id="{4E8EC403-DF9F-47F4-74B1-AE07F13E5DA3}"/>
              </a:ext>
            </a:extLst>
          </p:cNvPr>
          <p:cNvSpPr>
            <a:spLocks/>
          </p:cNvSpPr>
          <p:nvPr/>
        </p:nvSpPr>
        <p:spPr>
          <a:xfrm>
            <a:off x="1842351" y="777838"/>
            <a:ext cx="9572734" cy="926239"/>
          </a:xfrm>
          <a:prstGeom prst="rect">
            <a:avLst/>
          </a:prstGeom>
          <a:noFill/>
          <a:ln w="19050" cap="flat" cmpd="sng" algn="ctr">
            <a:solidFill>
              <a:srgbClr val="005DB9"/>
            </a:solidFill>
            <a:prstDash val="solid"/>
          </a:ln>
          <a:effectLst/>
        </p:spPr>
        <p:txBody>
          <a:bodyPr lIns="91440" tIns="91440" rIns="91440" bIns="91440" rtlCol="0" anchor="ctr"/>
          <a:lstStyle/>
          <a:p>
            <a:pPr marL="180975" lvl="0">
              <a:defRPr/>
            </a:pPr>
            <a:r>
              <a:rPr lang="fr-FR" b="1" noProof="0" dirty="0"/>
              <a:t>Influencer les projets et portefeuilles d’investissement à grande échelle </a:t>
            </a:r>
            <a:r>
              <a:rPr lang="fr-FR" noProof="0" dirty="0"/>
              <a:t>en identifiant et priorisant les options d’adaptation vertes et grises viables </a:t>
            </a:r>
            <a:r>
              <a:rPr lang="fr-FR" noProof="0" dirty="0">
                <a:solidFill>
                  <a:srgbClr val="2B2B2B"/>
                </a:solidFill>
                <a:latin typeface="Roboto"/>
              </a:rPr>
              <a:t>qui </a:t>
            </a:r>
            <a:r>
              <a:rPr lang="fr-FR" b="1" noProof="0" dirty="0">
                <a:solidFill>
                  <a:srgbClr val="2B2B2B"/>
                </a:solidFill>
                <a:latin typeface="Roboto"/>
              </a:rPr>
              <a:t>r</a:t>
            </a:r>
            <a:r>
              <a:rPr lang="fr-FR" b="1" noProof="0" dirty="0"/>
              <a:t>éduire les impacts du changement climatique sur les actifs, les services et les communautés desservies</a:t>
            </a:r>
            <a:endParaRPr kumimoji="0" lang="fr-FR" b="1" i="0" u="none" strike="noStrike" kern="1200" cap="none" spc="0" normalizeH="0" baseline="0" noProof="0" dirty="0">
              <a:ln>
                <a:noFill/>
              </a:ln>
              <a:solidFill>
                <a:srgbClr val="2B2B2B"/>
              </a:solidFill>
              <a:effectLst/>
              <a:uLnTx/>
              <a:uFillTx/>
              <a:latin typeface="Roboto"/>
              <a:ea typeface="Roboto"/>
              <a:cs typeface="Roboto"/>
            </a:endParaRPr>
          </a:p>
        </p:txBody>
      </p:sp>
      <p:sp>
        <p:nvSpPr>
          <p:cNvPr id="23" name="Rectangle 4">
            <a:extLst>
              <a:ext uri="{FF2B5EF4-FFF2-40B4-BE49-F238E27FC236}">
                <a16:creationId xmlns:a16="http://schemas.microsoft.com/office/drawing/2014/main" id="{7D81025B-BDE6-C13F-A131-24649B2D9FDE}"/>
              </a:ext>
            </a:extLst>
          </p:cNvPr>
          <p:cNvSpPr txBox="1">
            <a:spLocks/>
          </p:cNvSpPr>
          <p:nvPr/>
        </p:nvSpPr>
        <p:spPr bwMode="auto">
          <a:xfrm>
            <a:off x="577793" y="777836"/>
            <a:ext cx="1370750" cy="926239"/>
          </a:xfrm>
          <a:prstGeom prst="rect">
            <a:avLst/>
          </a:prstGeom>
          <a:solidFill>
            <a:srgbClr val="005DB9"/>
          </a:solidFill>
          <a:ln w="19050">
            <a:solidFill>
              <a:srgbClr val="0070C0"/>
            </a:solidFill>
            <a:miter lim="800000"/>
            <a:headEnd/>
            <a:tailEnd/>
          </a:ln>
          <a:effectLst/>
        </p:spPr>
        <p:txBody>
          <a:bodyPr vert="horz" wrap="square" lIns="72000" tIns="36000" rIns="72000" bIns="36000" numCol="1" anchor="ctr" anchorCtr="0" compatLnSpc="1">
            <a:prstTxWarp prst="textNoShape">
              <a:avLst/>
            </a:prstTxWarp>
            <a:noAutofit/>
          </a:bodyPr>
          <a:lstStyle>
            <a:defPPr>
              <a:defRPr lang="en-US"/>
            </a:defPPr>
            <a:lvl1pPr lvl="0" indent="0" defTabSz="913705" fontAlgn="base">
              <a:spcBef>
                <a:spcPct val="0"/>
              </a:spcBef>
              <a:spcAft>
                <a:spcPct val="0"/>
              </a:spcAft>
              <a:buClr>
                <a:srgbClr val="FDA81A"/>
              </a:buClr>
              <a:defRPr sz="1400" b="1" kern="0" baseline="0">
                <a:solidFill>
                  <a:schemeClr val="bg1"/>
                </a:solidFill>
                <a:ea typeface="ＭＳ Ｐゴシック"/>
                <a:cs typeface="Calibri" pitchFamily="34" charset="0"/>
              </a:defRPr>
            </a:lvl1pPr>
            <a:lvl2pPr marL="197645" lvl="1" indent="-196026" defTabSz="913705">
              <a:buClr>
                <a:srgbClr val="625641"/>
              </a:buClr>
              <a:buSzPct val="125000"/>
              <a:buFont typeface="Arial" charset="0"/>
              <a:buChar char="▪"/>
              <a:defRPr baseline="0">
                <a:latin typeface="Calibri" pitchFamily="34" charset="0"/>
                <a:cs typeface="Calibri" pitchFamily="34" charset="0"/>
              </a:defRPr>
            </a:lvl2pPr>
            <a:lvl3pPr marL="466573" lvl="2" indent="-267308" defTabSz="913705">
              <a:buClr>
                <a:srgbClr val="625641"/>
              </a:buClr>
              <a:buSzPct val="120000"/>
              <a:buFont typeface="Arial" charset="0"/>
              <a:buChar char="–"/>
              <a:defRPr baseline="0">
                <a:latin typeface="Calibri" pitchFamily="34" charset="0"/>
                <a:cs typeface="Calibri" pitchFamily="34" charset="0"/>
              </a:defRPr>
            </a:lvl3pPr>
            <a:lvl4pPr marL="626957" lvl="3" indent="-158764" defTabSz="913705">
              <a:buClr>
                <a:srgbClr val="625641"/>
              </a:buClr>
              <a:buSzPct val="120000"/>
              <a:buFont typeface="Arial" charset="0"/>
              <a:buChar char="▫"/>
              <a:defRPr baseline="0">
                <a:latin typeface="Calibri" pitchFamily="34" charset="0"/>
                <a:cs typeface="Calibri" pitchFamily="34" charset="0"/>
              </a:defRPr>
            </a:lvl4pPr>
            <a:lvl5pPr marL="765179" lvl="4" indent="-132844" defTabSz="913705">
              <a:buClr>
                <a:srgbClr val="625641"/>
              </a:buClr>
              <a:buSzPct val="89000"/>
              <a:buFont typeface="Arial" charset="0"/>
              <a:buChar char="-"/>
              <a:defRPr baseline="0">
                <a:latin typeface="Calibri" pitchFamily="34" charset="0"/>
                <a:cs typeface="Calibri" pitchFamily="34" charset="0"/>
              </a:defRPr>
            </a:lvl5pPr>
            <a:lvl6pPr marL="765179" indent="-132844" defTabSz="913705" fontAlgn="base">
              <a:spcBef>
                <a:spcPct val="0"/>
              </a:spcBef>
              <a:spcAft>
                <a:spcPct val="0"/>
              </a:spcAft>
              <a:buClr>
                <a:schemeClr val="tx2"/>
              </a:buClr>
              <a:buSzPct val="89000"/>
              <a:buFont typeface="Arial" charset="0"/>
              <a:buChar char="-"/>
              <a:defRPr baseline="0"/>
            </a:lvl6pPr>
            <a:lvl7pPr marL="765179" indent="-132844" defTabSz="913705" fontAlgn="base">
              <a:spcBef>
                <a:spcPct val="0"/>
              </a:spcBef>
              <a:spcAft>
                <a:spcPct val="0"/>
              </a:spcAft>
              <a:buClr>
                <a:schemeClr val="tx2"/>
              </a:buClr>
              <a:buSzPct val="89000"/>
              <a:buFont typeface="Arial" charset="0"/>
              <a:buChar char="-"/>
              <a:defRPr baseline="0"/>
            </a:lvl7pPr>
            <a:lvl8pPr marL="765179" indent="-132844" defTabSz="913705" fontAlgn="base">
              <a:spcBef>
                <a:spcPct val="0"/>
              </a:spcBef>
              <a:spcAft>
                <a:spcPct val="0"/>
              </a:spcAft>
              <a:buClr>
                <a:schemeClr val="tx2"/>
              </a:buClr>
              <a:buSzPct val="89000"/>
              <a:buFont typeface="Arial" charset="0"/>
              <a:buChar char="-"/>
              <a:defRPr baseline="0"/>
            </a:lvl8pPr>
            <a:lvl9pPr marL="765179" indent="-132844" defTabSz="913705" fontAlgn="base">
              <a:spcBef>
                <a:spcPct val="0"/>
              </a:spcBef>
              <a:spcAft>
                <a:spcPct val="0"/>
              </a:spcAft>
              <a:buClr>
                <a:schemeClr val="tx2"/>
              </a:buClr>
              <a:buSzPct val="89000"/>
              <a:buFont typeface="Arial" charset="0"/>
              <a:buChar char="-"/>
              <a:defRPr baseline="0"/>
            </a:lvl9pPr>
          </a:lstStyle>
          <a:p>
            <a:pPr lvl="0" algn="ctr">
              <a:defRPr/>
            </a:pPr>
            <a:r>
              <a:rPr lang="fr-FR" sz="1800" b="0" noProof="0" dirty="0">
                <a:solidFill>
                  <a:srgbClr val="FFFFFF"/>
                </a:solidFill>
              </a:rPr>
              <a:t>STRATÉGIE</a:t>
            </a:r>
            <a:endParaRPr kumimoji="0" lang="fr-FR" sz="1800" b="0" i="0" u="none" strike="noStrike" kern="0" cap="none" spc="0" normalizeH="0" baseline="0" noProof="0" dirty="0">
              <a:ln>
                <a:noFill/>
              </a:ln>
              <a:solidFill>
                <a:srgbClr val="FFFFFF"/>
              </a:solidFill>
              <a:effectLst/>
              <a:uLnTx/>
              <a:uFillTx/>
              <a:latin typeface="Roboto" panose="02020603050405020304"/>
              <a:ea typeface="ＭＳ Ｐゴシック"/>
              <a:cs typeface="Calibri" pitchFamily="34" charset="0"/>
            </a:endParaRPr>
          </a:p>
        </p:txBody>
      </p:sp>
      <p:cxnSp>
        <p:nvCxnSpPr>
          <p:cNvPr id="24" name="Straight Connector 23">
            <a:extLst>
              <a:ext uri="{FF2B5EF4-FFF2-40B4-BE49-F238E27FC236}">
                <a16:creationId xmlns:a16="http://schemas.microsoft.com/office/drawing/2014/main" id="{F614EBFD-1CF8-B98B-7EE5-82B181A328B2}"/>
              </a:ext>
            </a:extLst>
          </p:cNvPr>
          <p:cNvCxnSpPr>
            <a:cxnSpLocks/>
          </p:cNvCxnSpPr>
          <p:nvPr/>
        </p:nvCxnSpPr>
        <p:spPr>
          <a:xfrm>
            <a:off x="5758328" y="2617365"/>
            <a:ext cx="0" cy="2122415"/>
          </a:xfrm>
          <a:prstGeom prst="line">
            <a:avLst/>
          </a:prstGeom>
          <a:ln>
            <a:solidFill>
              <a:srgbClr val="005DB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F085498-4F9B-ED19-B4C6-CB38A4DFCEE3}"/>
              </a:ext>
            </a:extLst>
          </p:cNvPr>
          <p:cNvCxnSpPr>
            <a:cxnSpLocks/>
          </p:cNvCxnSpPr>
          <p:nvPr/>
        </p:nvCxnSpPr>
        <p:spPr>
          <a:xfrm>
            <a:off x="4398711" y="3558082"/>
            <a:ext cx="1359617" cy="0"/>
          </a:xfrm>
          <a:prstGeom prst="line">
            <a:avLst/>
          </a:prstGeom>
          <a:ln>
            <a:solidFill>
              <a:srgbClr val="005DB9"/>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cx6="http://schemas.microsoft.com/office/drawing/2016/5/12/chartex">
        <mc:Choice Requires="cx6">
          <p:graphicFrame>
            <p:nvGraphicFramePr>
              <p:cNvPr id="2" name="Chart 1">
                <a:extLst>
                  <a:ext uri="{FF2B5EF4-FFF2-40B4-BE49-F238E27FC236}">
                    <a16:creationId xmlns:a16="http://schemas.microsoft.com/office/drawing/2014/main" id="{57A52466-DD1B-9846-01F9-BAE3317FCEA5}"/>
                  </a:ext>
                </a:extLst>
              </p:cNvPr>
              <p:cNvGraphicFramePr/>
              <p:nvPr/>
            </p:nvGraphicFramePr>
            <p:xfrm>
              <a:off x="-114366" y="1953050"/>
              <a:ext cx="6281229" cy="4127112"/>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2" name="Chart 1">
                <a:extLst>
                  <a:ext uri="{FF2B5EF4-FFF2-40B4-BE49-F238E27FC236}">
                    <a16:creationId xmlns:a16="http://schemas.microsoft.com/office/drawing/2014/main" id="{57A52466-DD1B-9846-01F9-BAE3317FCEA5}"/>
                  </a:ext>
                </a:extLst>
              </p:cNvPr>
              <p:cNvPicPr>
                <a:picLocks noGrp="1" noRot="1" noChangeAspect="1" noMove="1" noResize="1" noEditPoints="1" noAdjustHandles="1" noChangeArrowheads="1" noChangeShapeType="1"/>
              </p:cNvPicPr>
              <p:nvPr/>
            </p:nvPicPr>
            <p:blipFill>
              <a:blip r:embed="rId4"/>
              <a:stretch>
                <a:fillRect/>
              </a:stretch>
            </p:blipFill>
            <p:spPr>
              <a:xfrm>
                <a:off x="-114366" y="1953050"/>
                <a:ext cx="6281229" cy="4127112"/>
              </a:xfrm>
              <a:prstGeom prst="rect">
                <a:avLst/>
              </a:prstGeom>
            </p:spPr>
          </p:pic>
        </mc:Fallback>
      </mc:AlternateContent>
      <p:sp>
        <p:nvSpPr>
          <p:cNvPr id="3" name="Rectangle 2">
            <a:extLst>
              <a:ext uri="{FF2B5EF4-FFF2-40B4-BE49-F238E27FC236}">
                <a16:creationId xmlns:a16="http://schemas.microsoft.com/office/drawing/2014/main" id="{9F42AFCC-4F82-BDD4-D9C0-FF424BF59733}"/>
              </a:ext>
            </a:extLst>
          </p:cNvPr>
          <p:cNvSpPr/>
          <p:nvPr/>
        </p:nvSpPr>
        <p:spPr>
          <a:xfrm>
            <a:off x="169334" y="5680494"/>
            <a:ext cx="11772286" cy="9708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à"/>
            </a:pPr>
            <a:r>
              <a:rPr lang="fr-FR" sz="1400" dirty="0">
                <a:solidFill>
                  <a:schemeClr val="tx1"/>
                </a:solidFill>
                <a:sym typeface="Wingdings" panose="05000000000000000000" pitchFamily="2" charset="2"/>
              </a:rPr>
              <a:t>En collaboration avec les </a:t>
            </a:r>
            <a:r>
              <a:rPr lang="fr-FR" sz="1400" b="1" dirty="0">
                <a:solidFill>
                  <a:schemeClr val="tx1"/>
                </a:solidFill>
                <a:sym typeface="Wingdings" panose="05000000000000000000" pitchFamily="2" charset="2"/>
              </a:rPr>
              <a:t>banques multilatérales de développement, les institutions financières internationales </a:t>
            </a:r>
            <a:r>
              <a:rPr lang="fr-FR" sz="1400" dirty="0">
                <a:solidFill>
                  <a:schemeClr val="tx1"/>
                </a:solidFill>
                <a:sym typeface="Wingdings" panose="05000000000000000000" pitchFamily="2" charset="2"/>
              </a:rPr>
              <a:t>et les </a:t>
            </a:r>
            <a:r>
              <a:rPr lang="fr-FR" sz="1400" b="1" dirty="0">
                <a:solidFill>
                  <a:schemeClr val="tx1"/>
                </a:solidFill>
                <a:sym typeface="Wingdings" panose="05000000000000000000" pitchFamily="2" charset="2"/>
              </a:rPr>
              <a:t>gouvernements.</a:t>
            </a:r>
          </a:p>
          <a:p>
            <a:pPr marL="285750" indent="-285750" algn="ctr">
              <a:buFont typeface="Wingdings" panose="05000000000000000000" pitchFamily="2" charset="2"/>
              <a:buChar char="à"/>
            </a:pPr>
            <a:r>
              <a:rPr lang="fr-FR" sz="1400" dirty="0">
                <a:solidFill>
                  <a:schemeClr val="tx1"/>
                </a:solidFill>
                <a:sym typeface="Wingdings" panose="05000000000000000000" pitchFamily="2" charset="2"/>
              </a:rPr>
              <a:t>Déployé dans le cadre du </a:t>
            </a:r>
            <a:r>
              <a:rPr lang="fr-FR" sz="1400" b="1" dirty="0">
                <a:solidFill>
                  <a:schemeClr val="tx1"/>
                </a:solidFill>
                <a:sym typeface="Wingdings" panose="05000000000000000000" pitchFamily="2" charset="2"/>
              </a:rPr>
              <a:t>Programme d’accélération de l’adaptation en Afrique (AAAP).</a:t>
            </a:r>
          </a:p>
          <a:p>
            <a:pPr marL="285750" indent="-285750" algn="ctr">
              <a:buFont typeface="Wingdings" panose="05000000000000000000" pitchFamily="2" charset="2"/>
              <a:buChar char="à"/>
            </a:pPr>
            <a:r>
              <a:rPr lang="fr-FR" sz="1400" dirty="0">
                <a:solidFill>
                  <a:schemeClr val="tx1"/>
                </a:solidFill>
                <a:sym typeface="Wingdings" panose="05000000000000000000" pitchFamily="2" charset="2"/>
              </a:rPr>
              <a:t>Programme est actif dans </a:t>
            </a:r>
            <a:r>
              <a:rPr lang="fr-FR" sz="1400" b="1" dirty="0">
                <a:solidFill>
                  <a:schemeClr val="tx1"/>
                </a:solidFill>
                <a:sym typeface="Wingdings" panose="05000000000000000000" pitchFamily="2" charset="2"/>
              </a:rPr>
              <a:t>24 pays </a:t>
            </a:r>
            <a:r>
              <a:rPr lang="fr-FR" sz="1400" dirty="0">
                <a:solidFill>
                  <a:schemeClr val="tx1"/>
                </a:solidFill>
                <a:sym typeface="Wingdings" panose="05000000000000000000" pitchFamily="2" charset="2"/>
              </a:rPr>
              <a:t>à ce jour et a permis de mobiliser jusqu’à </a:t>
            </a:r>
            <a:r>
              <a:rPr lang="fr-FR" sz="1400" b="1" dirty="0">
                <a:solidFill>
                  <a:schemeClr val="tx1"/>
                </a:solidFill>
                <a:sym typeface="Wingdings" panose="05000000000000000000" pitchFamily="2" charset="2"/>
              </a:rPr>
              <a:t>6,1 milliards de dollars d’investissements dans les infrastructures.</a:t>
            </a:r>
            <a:endParaRPr lang="fr-FR" sz="1400" b="1" noProof="0" dirty="0">
              <a:solidFill>
                <a:schemeClr val="tx1"/>
              </a:solidFill>
              <a:sym typeface="Wingdings" panose="05000000000000000000" pitchFamily="2" charset="2"/>
            </a:endParaRPr>
          </a:p>
        </p:txBody>
      </p:sp>
      <p:sp>
        <p:nvSpPr>
          <p:cNvPr id="5" name="Rectangle 4">
            <a:extLst>
              <a:ext uri="{FF2B5EF4-FFF2-40B4-BE49-F238E27FC236}">
                <a16:creationId xmlns:a16="http://schemas.microsoft.com/office/drawing/2014/main" id="{652C3DBC-8EA5-B3DE-C925-53984FA870CB}"/>
              </a:ext>
            </a:extLst>
          </p:cNvPr>
          <p:cNvSpPr/>
          <p:nvPr/>
        </p:nvSpPr>
        <p:spPr>
          <a:xfrm>
            <a:off x="169333" y="6450826"/>
            <a:ext cx="270934" cy="2769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1579412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6604E-9A22-C9A7-9F35-1441E6E2A3D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65BC5B6D-4D49-2428-5C0A-191FF4293AE9}"/>
              </a:ext>
            </a:extLst>
          </p:cNvPr>
          <p:cNvSpPr/>
          <p:nvPr/>
        </p:nvSpPr>
        <p:spPr>
          <a:xfrm>
            <a:off x="491320" y="1265581"/>
            <a:ext cx="11103780" cy="216342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Rounded Corners 6">
            <a:extLst>
              <a:ext uri="{FF2B5EF4-FFF2-40B4-BE49-F238E27FC236}">
                <a16:creationId xmlns:a16="http://schemas.microsoft.com/office/drawing/2014/main" id="{0AB56DD8-4900-3CB3-232C-0BD3F36F65FE}"/>
              </a:ext>
            </a:extLst>
          </p:cNvPr>
          <p:cNvSpPr/>
          <p:nvPr/>
        </p:nvSpPr>
        <p:spPr>
          <a:xfrm>
            <a:off x="596900" y="4089055"/>
            <a:ext cx="11058387" cy="97249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7" name="Title 1">
            <a:extLst>
              <a:ext uri="{FF2B5EF4-FFF2-40B4-BE49-F238E27FC236}">
                <a16:creationId xmlns:a16="http://schemas.microsoft.com/office/drawing/2014/main" id="{512E2CDB-BEEC-0262-8EE6-44321285B013}"/>
              </a:ext>
            </a:extLst>
          </p:cNvPr>
          <p:cNvSpPr>
            <a:spLocks noGrp="1"/>
          </p:cNvSpPr>
          <p:nvPr>
            <p:ph type="title"/>
          </p:nvPr>
        </p:nvSpPr>
        <p:spPr>
          <a:xfrm>
            <a:off x="596900" y="130175"/>
            <a:ext cx="10756900" cy="535531"/>
          </a:xfrm>
          <a:prstGeom prst="rect">
            <a:avLst/>
          </a:prstGeom>
        </p:spPr>
        <p:txBody>
          <a:bodyPr/>
          <a:lstStyle/>
          <a:p>
            <a:r>
              <a:rPr lang="fr-FR" noProof="0" dirty="0"/>
              <a:t>Évaluation économique des options </a:t>
            </a:r>
            <a:r>
              <a:rPr lang="fr-FR" noProof="0" dirty="0" err="1"/>
              <a:t>SfN</a:t>
            </a:r>
            <a:br>
              <a:rPr lang="fr-FR" sz="2800" noProof="0" dirty="0"/>
            </a:br>
            <a:endParaRPr lang="fr-FR" sz="2800" noProof="0" dirty="0"/>
          </a:p>
        </p:txBody>
      </p:sp>
      <p:sp>
        <p:nvSpPr>
          <p:cNvPr id="2" name="Content Placeholder 11">
            <a:extLst>
              <a:ext uri="{FF2B5EF4-FFF2-40B4-BE49-F238E27FC236}">
                <a16:creationId xmlns:a16="http://schemas.microsoft.com/office/drawing/2014/main" id="{27E7E475-56D7-F306-800C-800A25DB6DD9}"/>
              </a:ext>
            </a:extLst>
          </p:cNvPr>
          <p:cNvSpPr txBox="1">
            <a:spLocks/>
          </p:cNvSpPr>
          <p:nvPr/>
        </p:nvSpPr>
        <p:spPr>
          <a:xfrm>
            <a:off x="634567" y="1492329"/>
            <a:ext cx="10922865" cy="2911726"/>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 lvl="0">
              <a:spcAft>
                <a:spcPts val="600"/>
              </a:spcAft>
              <a:buClr>
                <a:srgbClr val="0B5FBA"/>
              </a:buClr>
              <a:defRPr/>
            </a:pPr>
            <a:r>
              <a:rPr lang="fr-FR" b="1" noProof="0" dirty="0">
                <a:solidFill>
                  <a:schemeClr val="accent1"/>
                </a:solidFill>
              </a:rPr>
              <a:t>Analyse coûts-bénéfices (ACB): </a:t>
            </a:r>
          </a:p>
          <a:p>
            <a:pPr marL="57150" lvl="0">
              <a:spcAft>
                <a:spcPts val="600"/>
              </a:spcAft>
              <a:buClr>
                <a:srgbClr val="0B5FBA"/>
              </a:buClr>
              <a:defRPr/>
            </a:pPr>
            <a:r>
              <a:rPr lang="fr-FR" noProof="0" dirty="0"/>
              <a:t>Évalue si les bénéfices dépassent les coûts comparativement aux autres options</a:t>
            </a:r>
          </a:p>
          <a:p>
            <a:pPr marL="57150" lvl="0">
              <a:spcAft>
                <a:spcPts val="600"/>
              </a:spcAft>
              <a:buClr>
                <a:srgbClr val="0B5FBA"/>
              </a:buClr>
              <a:defRPr/>
            </a:pPr>
            <a:r>
              <a:rPr lang="fr-FR" b="1" noProof="0" dirty="0">
                <a:solidFill>
                  <a:schemeClr val="accent1"/>
                </a:solidFill>
              </a:rPr>
              <a:t>Analyse multicritère (AMC)</a:t>
            </a:r>
            <a:r>
              <a:rPr kumimoji="0" lang="fr-FR" b="1" i="0" u="none" strike="noStrike" kern="1200" cap="none" spc="0" normalizeH="0" baseline="0" noProof="0" dirty="0">
                <a:ln>
                  <a:noFill/>
                </a:ln>
                <a:solidFill>
                  <a:schemeClr val="accent1"/>
                </a:solidFill>
                <a:effectLst/>
                <a:uLnTx/>
                <a:uFillTx/>
                <a:latin typeface="Roboto" panose="02020603050405020304"/>
                <a:ea typeface="+mn-ea"/>
                <a:cs typeface="+mn-cs"/>
              </a:rPr>
              <a:t>: </a:t>
            </a:r>
          </a:p>
          <a:p>
            <a:pPr marL="57150" lvl="0">
              <a:spcAft>
                <a:spcPts val="600"/>
              </a:spcAft>
              <a:buClr>
                <a:srgbClr val="0B5FBA"/>
              </a:buClr>
              <a:defRPr/>
            </a:pPr>
            <a:r>
              <a:rPr lang="fr-FR" noProof="0" dirty="0"/>
              <a:t>Évalue les </a:t>
            </a:r>
            <a:r>
              <a:rPr lang="fr-FR" noProof="0" dirty="0" err="1"/>
              <a:t>co</a:t>
            </a:r>
            <a:r>
              <a:rPr lang="fr-FR" noProof="0" dirty="0"/>
              <a:t>-bénéfices indirects selon les indicateurs socio-économiques, l’alignement politique et la résilience des populations vulnérables</a:t>
            </a:r>
            <a:endParaRPr kumimoji="0" lang="fr-FR" sz="1800" b="0" i="0" u="none" strike="noStrike" kern="1200" cap="none" spc="0" normalizeH="0" baseline="0" noProof="0" dirty="0">
              <a:ln>
                <a:noFill/>
              </a:ln>
              <a:solidFill>
                <a:srgbClr val="2B2B2B"/>
              </a:solidFill>
              <a:effectLst/>
              <a:uLnTx/>
              <a:uFillTx/>
              <a:latin typeface="Roboto" panose="02020603050405020304"/>
              <a:ea typeface="+mn-ea"/>
              <a:cs typeface="+mn-cs"/>
            </a:endParaRPr>
          </a:p>
          <a:p>
            <a:pPr marL="342900" marR="0" lvl="0" indent="-285750" algn="l" defTabSz="914400" rtl="0" eaLnBrk="1" fontAlgn="auto" latinLnBrk="0" hangingPunct="1">
              <a:lnSpc>
                <a:spcPct val="100000"/>
              </a:lnSpc>
              <a:spcBef>
                <a:spcPts val="0"/>
              </a:spcBef>
              <a:spcAft>
                <a:spcPts val="600"/>
              </a:spcAft>
              <a:buClr>
                <a:srgbClr val="0B5FBA"/>
              </a:buClr>
              <a:buSzTx/>
              <a:buFont typeface="Courier New" panose="02070309020205020404" pitchFamily="49" charset="0"/>
              <a:buChar char="o"/>
              <a:tabLst/>
              <a:defRPr/>
            </a:pPr>
            <a:endParaRPr kumimoji="0" lang="fr-FR" sz="1800" b="0" i="0" u="none" strike="noStrike" kern="1200" cap="none" spc="0" normalizeH="0" baseline="0" noProof="0" dirty="0">
              <a:ln>
                <a:noFill/>
              </a:ln>
              <a:solidFill>
                <a:srgbClr val="2B2B2B"/>
              </a:solidFill>
              <a:effectLst/>
              <a:uLnTx/>
              <a:uFillTx/>
              <a:latin typeface="Roboto" panose="02020603050405020304"/>
              <a:ea typeface="+mn-ea"/>
              <a:cs typeface="+mn-cs"/>
            </a:endParaRPr>
          </a:p>
        </p:txBody>
      </p:sp>
      <p:sp>
        <p:nvSpPr>
          <p:cNvPr id="6" name="TextBox 5">
            <a:extLst>
              <a:ext uri="{FF2B5EF4-FFF2-40B4-BE49-F238E27FC236}">
                <a16:creationId xmlns:a16="http://schemas.microsoft.com/office/drawing/2014/main" id="{08171438-EF29-A187-0565-D74FF3F53474}"/>
              </a:ext>
            </a:extLst>
          </p:cNvPr>
          <p:cNvSpPr txBox="1"/>
          <p:nvPr/>
        </p:nvSpPr>
        <p:spPr>
          <a:xfrm>
            <a:off x="1007165" y="4252138"/>
            <a:ext cx="10346635" cy="646331"/>
          </a:xfrm>
          <a:prstGeom prst="rect">
            <a:avLst/>
          </a:prstGeom>
          <a:noFill/>
        </p:spPr>
        <p:txBody>
          <a:bodyPr wrap="square" rtlCol="0">
            <a:spAutoFit/>
          </a:bodyPr>
          <a:lstStyle/>
          <a:p>
            <a:r>
              <a:rPr lang="fr-FR" noProof="0" dirty="0">
                <a:solidFill>
                  <a:schemeClr val="bg1"/>
                </a:solidFill>
              </a:rPr>
              <a:t>La décision d’investissement repose sur le retour économique et financier net (incluant les </a:t>
            </a:r>
            <a:r>
              <a:rPr lang="fr-FR" noProof="0" dirty="0" err="1">
                <a:solidFill>
                  <a:schemeClr val="bg1"/>
                </a:solidFill>
              </a:rPr>
              <a:t>co</a:t>
            </a:r>
            <a:r>
              <a:rPr lang="fr-FR" noProof="0" dirty="0">
                <a:solidFill>
                  <a:schemeClr val="bg1"/>
                </a:solidFill>
              </a:rPr>
              <a:t>-bénéfices) justifiant les coûts de mise en œuvre</a:t>
            </a:r>
          </a:p>
        </p:txBody>
      </p:sp>
      <p:sp>
        <p:nvSpPr>
          <p:cNvPr id="11" name="Arrow: Chevron 10">
            <a:extLst>
              <a:ext uri="{FF2B5EF4-FFF2-40B4-BE49-F238E27FC236}">
                <a16:creationId xmlns:a16="http://schemas.microsoft.com/office/drawing/2014/main" id="{0F64ECE7-5A37-229F-F87A-E57638AEA889}"/>
              </a:ext>
            </a:extLst>
          </p:cNvPr>
          <p:cNvSpPr/>
          <p:nvPr/>
        </p:nvSpPr>
        <p:spPr>
          <a:xfrm rot="5400000">
            <a:off x="5802154" y="3544530"/>
            <a:ext cx="253573" cy="33411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spTree>
    <p:extLst>
      <p:ext uri="{BB962C8B-B14F-4D97-AF65-F5344CB8AC3E}">
        <p14:creationId xmlns:p14="http://schemas.microsoft.com/office/powerpoint/2010/main" val="108656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613C6-31A1-9E14-D9BB-D5D5CA32C6E7}"/>
              </a:ext>
            </a:extLst>
          </p:cNvPr>
          <p:cNvSpPr>
            <a:spLocks noGrp="1"/>
          </p:cNvSpPr>
          <p:nvPr>
            <p:ph type="title"/>
          </p:nvPr>
        </p:nvSpPr>
        <p:spPr>
          <a:xfrm>
            <a:off x="1261705" y="170742"/>
            <a:ext cx="8186153" cy="535531"/>
          </a:xfrm>
        </p:spPr>
        <p:txBody>
          <a:bodyPr wrap="square" lIns="91440" tIns="45720" rIns="91440" bIns="45720" anchor="t">
            <a:noAutofit/>
          </a:bodyPr>
          <a:lstStyle/>
          <a:p>
            <a:r>
              <a:rPr lang="fr-FR" noProof="0" dirty="0"/>
              <a:t>Extension du Port de Banjul (4ᵉ) – BAD</a:t>
            </a:r>
            <a:endParaRPr lang="fr-FR" sz="2800" noProof="0" dirty="0"/>
          </a:p>
        </p:txBody>
      </p:sp>
      <p:sp>
        <p:nvSpPr>
          <p:cNvPr id="3" name="Rectangle 2">
            <a:extLst>
              <a:ext uri="{FF2B5EF4-FFF2-40B4-BE49-F238E27FC236}">
                <a16:creationId xmlns:a16="http://schemas.microsoft.com/office/drawing/2014/main" id="{D82A639F-8311-763A-2EF9-8BA83AE455EF}"/>
              </a:ext>
            </a:extLst>
          </p:cNvPr>
          <p:cNvSpPr/>
          <p:nvPr/>
        </p:nvSpPr>
        <p:spPr>
          <a:xfrm>
            <a:off x="348343" y="1143577"/>
            <a:ext cx="5540297" cy="11796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16000" rIns="180000" rtlCol="0" anchor="ctr"/>
          <a:lstStyle/>
          <a:p>
            <a:pPr>
              <a:buClr>
                <a:srgbClr val="005DB9"/>
              </a:buClr>
            </a:pPr>
            <a:r>
              <a:rPr lang="fr-FR" sz="1300" dirty="0">
                <a:solidFill>
                  <a:schemeClr val="tx1"/>
                </a:solidFill>
                <a:ea typeface="Roboto" panose="02000000000000000000" pitchFamily="2" charset="0"/>
                <a:cs typeface="Arial" pitchFamily="34"/>
              </a:rPr>
              <a:t>Améliorer les flux commerciaux de la Gambie en augmentant l'efficacité du port, en modernisant et en agrandissant les installations, en mettant en œuvre une stratégie numérique pour rationaliser les opérations et en appliquant une stratégie de maintenance et des ajustements tarifaires afin d'optimiser les recettes.</a:t>
            </a:r>
            <a:endParaRPr lang="fr-FR" sz="1300" noProof="0" dirty="0">
              <a:solidFill>
                <a:schemeClr val="tx1"/>
              </a:solidFill>
              <a:highlight>
                <a:srgbClr val="FFFF00"/>
              </a:highlight>
            </a:endParaRPr>
          </a:p>
        </p:txBody>
      </p:sp>
      <p:sp>
        <p:nvSpPr>
          <p:cNvPr id="6" name="Rectangle 5">
            <a:extLst>
              <a:ext uri="{FF2B5EF4-FFF2-40B4-BE49-F238E27FC236}">
                <a16:creationId xmlns:a16="http://schemas.microsoft.com/office/drawing/2014/main" id="{FA2DD1D3-94A4-36E6-6B54-D285922AE29B}"/>
              </a:ext>
            </a:extLst>
          </p:cNvPr>
          <p:cNvSpPr/>
          <p:nvPr/>
        </p:nvSpPr>
        <p:spPr>
          <a:xfrm>
            <a:off x="346719" y="827401"/>
            <a:ext cx="1323473"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a:t>Objectif</a:t>
            </a:r>
          </a:p>
        </p:txBody>
      </p:sp>
      <p:graphicFrame>
        <p:nvGraphicFramePr>
          <p:cNvPr id="9" name="Table 9">
            <a:extLst>
              <a:ext uri="{FF2B5EF4-FFF2-40B4-BE49-F238E27FC236}">
                <a16:creationId xmlns:a16="http://schemas.microsoft.com/office/drawing/2014/main" id="{43B6F6DE-3E78-713E-EB32-31BD2E6B6BFB}"/>
              </a:ext>
            </a:extLst>
          </p:cNvPr>
          <p:cNvGraphicFramePr>
            <a:graphicFrameLocks noGrp="1"/>
          </p:cNvGraphicFramePr>
          <p:nvPr>
            <p:extLst>
              <p:ext uri="{D42A27DB-BD31-4B8C-83A1-F6EECF244321}">
                <p14:modId xmlns:p14="http://schemas.microsoft.com/office/powerpoint/2010/main" val="2473359100"/>
              </p:ext>
            </p:extLst>
          </p:nvPr>
        </p:nvGraphicFramePr>
        <p:xfrm>
          <a:off x="346721" y="4673250"/>
          <a:ext cx="5511411" cy="1762217"/>
        </p:xfrm>
        <a:graphic>
          <a:graphicData uri="http://schemas.openxmlformats.org/drawingml/2006/table">
            <a:tbl>
              <a:tblPr bandRow="1">
                <a:tableStyleId>{073A0DAA-6AF3-43AB-8588-CEC1D06C72B9}</a:tableStyleId>
              </a:tblPr>
              <a:tblGrid>
                <a:gridCol w="1427650">
                  <a:extLst>
                    <a:ext uri="{9D8B030D-6E8A-4147-A177-3AD203B41FA5}">
                      <a16:colId xmlns:a16="http://schemas.microsoft.com/office/drawing/2014/main" val="2080081849"/>
                    </a:ext>
                  </a:extLst>
                </a:gridCol>
                <a:gridCol w="1306286">
                  <a:extLst>
                    <a:ext uri="{9D8B030D-6E8A-4147-A177-3AD203B41FA5}">
                      <a16:colId xmlns:a16="http://schemas.microsoft.com/office/drawing/2014/main" val="3250724150"/>
                    </a:ext>
                  </a:extLst>
                </a:gridCol>
                <a:gridCol w="1001486">
                  <a:extLst>
                    <a:ext uri="{9D8B030D-6E8A-4147-A177-3AD203B41FA5}">
                      <a16:colId xmlns:a16="http://schemas.microsoft.com/office/drawing/2014/main" val="3444378362"/>
                    </a:ext>
                  </a:extLst>
                </a:gridCol>
                <a:gridCol w="1775989">
                  <a:extLst>
                    <a:ext uri="{9D8B030D-6E8A-4147-A177-3AD203B41FA5}">
                      <a16:colId xmlns:a16="http://schemas.microsoft.com/office/drawing/2014/main" val="66620204"/>
                    </a:ext>
                  </a:extLst>
                </a:gridCol>
              </a:tblGrid>
              <a:tr h="385796">
                <a:tc gridSpan="4">
                  <a:txBody>
                    <a:bodyPr/>
                    <a:lstStyle/>
                    <a:p>
                      <a:pPr marL="173736" marR="0" lvl="0" indent="-173736" algn="l" defTabSz="914400" rtl="0" eaLnBrk="1" fontAlgn="t" latinLnBrk="0" hangingPunct="1">
                        <a:lnSpc>
                          <a:spcPct val="100000"/>
                        </a:lnSpc>
                        <a:spcBef>
                          <a:spcPts val="0"/>
                        </a:spcBef>
                        <a:spcAft>
                          <a:spcPts val="600"/>
                        </a:spcAft>
                        <a:buClr>
                          <a:schemeClr val="bg1"/>
                        </a:buClr>
                        <a:buSzTx/>
                        <a:buFont typeface="Arial" panose="020B0604020202020204" pitchFamily="34" charset="0"/>
                        <a:buChar char="•"/>
                        <a:tabLst/>
                        <a:defRPr/>
                      </a:pPr>
                      <a:endParaRPr kumimoji="0" lang="fr-FR" sz="1400" b="0" i="0" u="none" strike="noStrike" kern="1200" cap="none" spc="0" normalizeH="0" baseline="0" noProof="0" dirty="0">
                        <a:ln>
                          <a:noFill/>
                        </a:ln>
                        <a:solidFill>
                          <a:schemeClr val="bg1"/>
                        </a:solidFill>
                        <a:effectLst/>
                        <a:uLnTx/>
                        <a:uFillTx/>
                        <a:latin typeface="+mn-lt"/>
                        <a:ea typeface="+mn-ea"/>
                        <a:cs typeface="+mn-cs"/>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tc hMerge="1">
                  <a:txBody>
                    <a:bodyPr/>
                    <a:lstStyle/>
                    <a:p>
                      <a:pPr marL="648000"/>
                      <a:endParaRPr lang="en-NL" sz="1400"/>
                    </a:p>
                  </a:txBody>
                  <a:tcPr marB="180000" anchor="b">
                    <a:solidFill>
                      <a:schemeClr val="bg1">
                        <a:lumMod val="95000"/>
                      </a:schemeClr>
                    </a:solidFill>
                  </a:tcPr>
                </a:tc>
                <a:tc hMerge="1">
                  <a:txBody>
                    <a:bodyPr/>
                    <a:lstStyle/>
                    <a:p>
                      <a:pPr marL="648000"/>
                      <a:endParaRPr lang="en-NL" sz="1400"/>
                    </a:p>
                  </a:txBody>
                  <a:tcPr marB="180000" anchor="b">
                    <a:solidFill>
                      <a:schemeClr val="bg1">
                        <a:lumMod val="95000"/>
                      </a:schemeClr>
                    </a:solidFill>
                  </a:tcPr>
                </a:tc>
                <a:tc hMerge="1">
                  <a:txBody>
                    <a:bodyPr/>
                    <a:lstStyle/>
                    <a:p>
                      <a:pPr marL="173736" marR="0" lvl="0" indent="-173736" algn="l" defTabSz="914400" rtl="0" eaLnBrk="1" fontAlgn="t" latinLnBrk="0" hangingPunct="1">
                        <a:lnSpc>
                          <a:spcPct val="100000"/>
                        </a:lnSpc>
                        <a:spcBef>
                          <a:spcPts val="0"/>
                        </a:spcBef>
                        <a:spcAft>
                          <a:spcPts val="600"/>
                        </a:spcAft>
                        <a:buClr>
                          <a:schemeClr val="bg1"/>
                        </a:buClr>
                        <a:buSzTx/>
                        <a:buFont typeface="Arial" panose="020B0604020202020204" pitchFamily="34" charset="0"/>
                        <a:buChar char="•"/>
                        <a:tabLst/>
                        <a:defRPr/>
                      </a:pPr>
                      <a:endParaRPr kumimoji="0" lang="en-US" sz="1400" b="0" i="0" u="none" strike="noStrike" kern="1200" cap="none" spc="0" normalizeH="0" baseline="0" noProof="0">
                        <a:ln>
                          <a:noFill/>
                        </a:ln>
                        <a:solidFill>
                          <a:schemeClr val="bg1"/>
                        </a:solidFill>
                        <a:effectLst/>
                        <a:uLnTx/>
                        <a:uFillTx/>
                        <a:latin typeface="+mn-lt"/>
                        <a:ea typeface="+mn-ea"/>
                        <a:cs typeface="+mn-cs"/>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extLst>
                  <a:ext uri="{0D108BD9-81ED-4DB2-BD59-A6C34878D82A}">
                    <a16:rowId xmlns:a16="http://schemas.microsoft.com/office/drawing/2014/main" val="497609313"/>
                  </a:ext>
                </a:extLst>
              </a:tr>
              <a:tr h="1323137">
                <a:tc>
                  <a:txBody>
                    <a:bodyPr/>
                    <a:lstStyle/>
                    <a:p>
                      <a:pPr marL="72000"/>
                      <a:r>
                        <a:rPr lang="fr-FR" sz="1400" b="0" i="0" u="none" strike="noStrike" kern="1200" noProof="0" dirty="0">
                          <a:solidFill>
                            <a:schemeClr val="bg1"/>
                          </a:solidFill>
                          <a:effectLst/>
                          <a:latin typeface="+mn-lt"/>
                          <a:ea typeface="+mn-ea"/>
                          <a:cs typeface="+mn-cs"/>
                        </a:rPr>
                        <a:t>3 km de routes/voies résilientes construites ou réhabilitées</a:t>
                      </a:r>
                      <a:endParaRPr kumimoji="0" lang="fr-FR" sz="1400" b="0" i="0" u="none" strike="noStrike" kern="1200" cap="none" spc="0" normalizeH="0" baseline="0" noProof="0" dirty="0">
                        <a:ln>
                          <a:noFill/>
                        </a:ln>
                        <a:solidFill>
                          <a:schemeClr val="bg1"/>
                        </a:solidFill>
                        <a:effectLst/>
                        <a:uLnTx/>
                        <a:uFillTx/>
                        <a:latin typeface="+mn-lt"/>
                        <a:ea typeface="+mn-ea"/>
                        <a:cs typeface="+mn-cs"/>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tc>
                  <a:txBody>
                    <a:bodyPr/>
                    <a:lstStyle/>
                    <a:p>
                      <a:pPr marL="72000"/>
                      <a:r>
                        <a:rPr kumimoji="0" lang="fr-FR" sz="1400" b="1" i="0" u="none" strike="noStrike" kern="1200" cap="none" spc="0" normalizeH="0" baseline="0" noProof="0" dirty="0">
                          <a:ln>
                            <a:noFill/>
                          </a:ln>
                          <a:solidFill>
                            <a:schemeClr val="bg1"/>
                          </a:solidFill>
                          <a:effectLst/>
                          <a:uLnTx/>
                          <a:uFillTx/>
                          <a:latin typeface="+mn-lt"/>
                          <a:ea typeface="+mn-ea"/>
                          <a:cs typeface="+mn-cs"/>
                        </a:rPr>
                        <a:t>6 019 </a:t>
                      </a:r>
                      <a:r>
                        <a:rPr kumimoji="0" lang="fr-FR" sz="1400" b="0" i="0" u="none" strike="noStrike" kern="1200" cap="none" spc="0" normalizeH="0" baseline="0" noProof="0" dirty="0">
                          <a:ln>
                            <a:noFill/>
                          </a:ln>
                          <a:solidFill>
                            <a:schemeClr val="bg1"/>
                          </a:solidFill>
                          <a:effectLst/>
                          <a:uLnTx/>
                          <a:uFillTx/>
                          <a:latin typeface="+mn-lt"/>
                          <a:ea typeface="+mn-ea"/>
                          <a:cs typeface="+mn-cs"/>
                        </a:rPr>
                        <a:t>bénéficiaires directs et indirects</a:t>
                      </a:r>
                      <a:endParaRPr kumimoji="0" lang="fr-FR" sz="1400" b="0" i="0" u="none" strike="noStrike" kern="1200" cap="none" spc="0" normalizeH="0" baseline="0" noProof="0" dirty="0">
                        <a:ln>
                          <a:noFill/>
                        </a:ln>
                        <a:solidFill>
                          <a:schemeClr val="bg1"/>
                        </a:solidFill>
                        <a:effectLst/>
                        <a:highlight>
                          <a:srgbClr val="FF00FF"/>
                        </a:highlight>
                        <a:uLnTx/>
                        <a:uFillTx/>
                        <a:latin typeface="+mn-lt"/>
                        <a:ea typeface="+mn-ea"/>
                        <a:cs typeface="+mn-cs"/>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tc>
                  <a:txBody>
                    <a:bodyPr/>
                    <a:lstStyle/>
                    <a:p>
                      <a:pPr marL="0"/>
                      <a:r>
                        <a:rPr kumimoji="0" lang="fr-FR" sz="1400" b="1" i="0" u="none" strike="noStrike" kern="1200" cap="none" spc="0" normalizeH="0" baseline="0" noProof="0" dirty="0">
                          <a:ln>
                            <a:noFill/>
                          </a:ln>
                          <a:solidFill>
                            <a:schemeClr val="bg1"/>
                          </a:solidFill>
                          <a:effectLst/>
                          <a:uLnTx/>
                          <a:uFillTx/>
                          <a:latin typeface="+mn-lt"/>
                          <a:ea typeface="+mn-ea"/>
                          <a:cs typeface="+mn-cs"/>
                        </a:rPr>
                        <a:t>20 emplois </a:t>
                      </a:r>
                      <a:r>
                        <a:rPr kumimoji="0" lang="fr-FR" sz="1400" b="0" i="0" u="none" strike="noStrike" kern="1200" cap="none" spc="0" normalizeH="0" baseline="0" noProof="0" dirty="0">
                          <a:ln>
                            <a:noFill/>
                          </a:ln>
                          <a:solidFill>
                            <a:schemeClr val="bg1"/>
                          </a:solidFill>
                          <a:effectLst/>
                          <a:uLnTx/>
                          <a:uFillTx/>
                          <a:latin typeface="+mn-lt"/>
                          <a:ea typeface="+mn-ea"/>
                          <a:cs typeface="+mn-cs"/>
                        </a:rPr>
                        <a:t>indirects créés</a:t>
                      </a:r>
                      <a:endParaRPr kumimoji="0" lang="fr-FR" sz="1400" b="0" i="0" u="none" strike="noStrike" kern="1200" cap="none" spc="0" normalizeH="0" baseline="0" noProof="0" dirty="0">
                        <a:ln>
                          <a:noFill/>
                        </a:ln>
                        <a:solidFill>
                          <a:schemeClr val="bg1"/>
                        </a:solidFill>
                        <a:effectLst/>
                        <a:highlight>
                          <a:srgbClr val="FF00FF"/>
                        </a:highlight>
                        <a:uLnTx/>
                        <a:uFillTx/>
                        <a:latin typeface="+mn-lt"/>
                        <a:ea typeface="+mn-ea"/>
                        <a:cs typeface="+mn-cs"/>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tc>
                  <a:txBody>
                    <a:bodyPr/>
                    <a:lstStyle/>
                    <a:p>
                      <a:pPr marL="0"/>
                      <a:r>
                        <a:rPr lang="fr-FR" sz="1400" b="1" noProof="0" dirty="0">
                          <a:solidFill>
                            <a:schemeClr val="bg1"/>
                          </a:solidFill>
                        </a:rPr>
                        <a:t>30 fonctionnaires </a:t>
                      </a:r>
                      <a:r>
                        <a:rPr lang="fr-FR" sz="1400" b="0" noProof="0" dirty="0">
                          <a:solidFill>
                            <a:schemeClr val="bg1"/>
                          </a:solidFill>
                        </a:rPr>
                        <a:t>formés pour intégrer l'adaptation dans les projets</a:t>
                      </a:r>
                      <a:endParaRPr lang="fr-FR" sz="1400" b="0" noProof="0" dirty="0">
                        <a:solidFill>
                          <a:schemeClr val="bg1"/>
                        </a:solidFill>
                        <a:highlight>
                          <a:srgbClr val="FF00FF"/>
                        </a:highlight>
                      </a:endParaRPr>
                    </a:p>
                  </a:txBody>
                  <a:tcPr marB="18000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8BD7"/>
                    </a:solidFill>
                  </a:tcPr>
                </a:tc>
                <a:extLst>
                  <a:ext uri="{0D108BD9-81ED-4DB2-BD59-A6C34878D82A}">
                    <a16:rowId xmlns:a16="http://schemas.microsoft.com/office/drawing/2014/main" val="4039534147"/>
                  </a:ext>
                </a:extLst>
              </a:tr>
            </a:tbl>
          </a:graphicData>
        </a:graphic>
      </p:graphicFrame>
      <p:sp>
        <p:nvSpPr>
          <p:cNvPr id="8" name="Rectangle 7">
            <a:extLst>
              <a:ext uri="{FF2B5EF4-FFF2-40B4-BE49-F238E27FC236}">
                <a16:creationId xmlns:a16="http://schemas.microsoft.com/office/drawing/2014/main" id="{AD68C832-D378-57C2-D036-8665AE56B4E6}"/>
              </a:ext>
            </a:extLst>
          </p:cNvPr>
          <p:cNvSpPr/>
          <p:nvPr/>
        </p:nvSpPr>
        <p:spPr>
          <a:xfrm>
            <a:off x="346719" y="4349424"/>
            <a:ext cx="2800827"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a:t>Résultats attendus</a:t>
            </a:r>
          </a:p>
        </p:txBody>
      </p:sp>
      <p:sp>
        <p:nvSpPr>
          <p:cNvPr id="14" name="Rectangle 13">
            <a:extLst>
              <a:ext uri="{FF2B5EF4-FFF2-40B4-BE49-F238E27FC236}">
                <a16:creationId xmlns:a16="http://schemas.microsoft.com/office/drawing/2014/main" id="{16D956FA-79C1-12DB-9151-48D1A6146863}"/>
              </a:ext>
            </a:extLst>
          </p:cNvPr>
          <p:cNvSpPr/>
          <p:nvPr/>
        </p:nvSpPr>
        <p:spPr>
          <a:xfrm>
            <a:off x="6093050" y="910996"/>
            <a:ext cx="5827748" cy="3438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16000" rIns="180000" bIns="45720" rtlCol="0" anchor="ctr"/>
          <a:lstStyle/>
          <a:p>
            <a:pPr marL="173355" indent="-173355">
              <a:spcAft>
                <a:spcPts val="600"/>
              </a:spcAft>
              <a:buClr>
                <a:srgbClr val="005DB9"/>
              </a:buClr>
              <a:buFont typeface="Arial" panose="020B0604020202020204" pitchFamily="34" charset="0"/>
              <a:buChar char="•"/>
              <a:defRPr/>
            </a:pPr>
            <a:endParaRPr lang="fr-FR" sz="1300" noProof="0" dirty="0">
              <a:solidFill>
                <a:srgbClr val="2B2B2B"/>
              </a:solidFill>
              <a:ea typeface="Roboto"/>
              <a:cs typeface="Roboto"/>
            </a:endParaRPr>
          </a:p>
          <a:p>
            <a:pPr marL="173355" indent="-173355">
              <a:spcAft>
                <a:spcPts val="600"/>
              </a:spcAft>
              <a:buClr>
                <a:srgbClr val="005DB9"/>
              </a:buClr>
              <a:buFont typeface="Arial" panose="020B0604020202020204" pitchFamily="34" charset="0"/>
              <a:buChar char="•"/>
              <a:defRPr/>
            </a:pPr>
            <a:r>
              <a:rPr lang="fr-FR" sz="1300" dirty="0">
                <a:solidFill>
                  <a:srgbClr val="2B2B2B"/>
                </a:solidFill>
                <a:ea typeface="Roboto"/>
                <a:cs typeface="Roboto"/>
              </a:rPr>
              <a:t>Tests de résistance des infrastructures et services portuaires face à des scénarios de risques climatiques robustes et fondés sur des données probantes.</a:t>
            </a:r>
          </a:p>
          <a:p>
            <a:pPr marL="173355" indent="-173355">
              <a:spcAft>
                <a:spcPts val="600"/>
              </a:spcAft>
              <a:buClr>
                <a:srgbClr val="005DB9"/>
              </a:buClr>
              <a:buFont typeface="Arial" panose="020B0604020202020204" pitchFamily="34" charset="0"/>
              <a:buChar char="•"/>
              <a:defRPr/>
            </a:pPr>
            <a:r>
              <a:rPr lang="fr-FR" sz="1300" dirty="0">
                <a:solidFill>
                  <a:srgbClr val="2B2B2B"/>
                </a:solidFill>
                <a:ea typeface="Roboto"/>
                <a:cs typeface="Roboto"/>
              </a:rPr>
              <a:t>Identification de 20 options d'adaptation (mesures physiques, sociales et institutionnelles) pour faire face aux risques climatiques.</a:t>
            </a:r>
          </a:p>
          <a:p>
            <a:pPr marL="173355" indent="-173355">
              <a:spcAft>
                <a:spcPts val="600"/>
              </a:spcAft>
              <a:buClr>
                <a:srgbClr val="005DB9"/>
              </a:buClr>
              <a:buFont typeface="Arial" panose="020B0604020202020204" pitchFamily="34" charset="0"/>
              <a:buChar char="•"/>
              <a:defRPr/>
            </a:pPr>
            <a:r>
              <a:rPr lang="fr-FR" sz="1300" b="1" dirty="0">
                <a:solidFill>
                  <a:srgbClr val="2B2B2B"/>
                </a:solidFill>
                <a:ea typeface="Roboto"/>
                <a:cs typeface="Roboto"/>
              </a:rPr>
              <a:t>Quantification du rôle et de la valeur des actifs naturels existants, notamment le complexe de zones humides de </a:t>
            </a:r>
            <a:r>
              <a:rPr lang="fr-FR" sz="1300" b="1" dirty="0" err="1">
                <a:solidFill>
                  <a:srgbClr val="2B2B2B"/>
                </a:solidFill>
                <a:ea typeface="Roboto"/>
                <a:cs typeface="Roboto"/>
              </a:rPr>
              <a:t>Tanbi</a:t>
            </a:r>
            <a:r>
              <a:rPr lang="fr-FR" sz="1300" b="1" dirty="0">
                <a:solidFill>
                  <a:srgbClr val="2B2B2B"/>
                </a:solidFill>
                <a:ea typeface="Roboto"/>
                <a:cs typeface="Roboto"/>
              </a:rPr>
              <a:t>, pour la protection des infrastructures et services portuaires.</a:t>
            </a:r>
          </a:p>
          <a:p>
            <a:pPr marL="173355" indent="-173355">
              <a:spcAft>
                <a:spcPts val="600"/>
              </a:spcAft>
              <a:buClr>
                <a:srgbClr val="005DB9"/>
              </a:buClr>
              <a:buFont typeface="Arial" panose="020B0604020202020204" pitchFamily="34" charset="0"/>
              <a:buChar char="•"/>
              <a:defRPr/>
            </a:pPr>
            <a:r>
              <a:rPr lang="fr-FR" sz="1300" dirty="0">
                <a:solidFill>
                  <a:srgbClr val="2B2B2B"/>
                </a:solidFill>
                <a:ea typeface="Roboto"/>
                <a:cs typeface="Roboto"/>
              </a:rPr>
              <a:t>Plan d'investissement pour l'adaptation nécessitant 10,3 millions de dollars (9 % des coûts de modernisation du port) afin de réduire les dommages estimés à 27 millions de dollars sur les 30 prochaines années et d'éviter une perte de revenus annuelle de 3 % pour les opérations portuaires.</a:t>
            </a:r>
            <a:endParaRPr lang="fr-FR" sz="1300" noProof="0" dirty="0">
              <a:solidFill>
                <a:srgbClr val="2B2B2B"/>
              </a:solidFill>
              <a:ea typeface="Roboto"/>
              <a:cs typeface="Roboto"/>
            </a:endParaRPr>
          </a:p>
          <a:p>
            <a:pPr marL="173355" indent="-173355">
              <a:spcAft>
                <a:spcPts val="600"/>
              </a:spcAft>
              <a:buClr>
                <a:srgbClr val="005DB9"/>
              </a:buClr>
              <a:buFont typeface="Arial" panose="020B0604020202020204" pitchFamily="34" charset="0"/>
              <a:buChar char="•"/>
              <a:defRPr/>
            </a:pPr>
            <a:endParaRPr lang="fr-FR" sz="1300" noProof="0" dirty="0">
              <a:solidFill>
                <a:srgbClr val="2B2B2B"/>
              </a:solidFill>
              <a:ea typeface="Roboto" panose="02000000000000000000" pitchFamily="2" charset="0"/>
              <a:cs typeface="Roboto" panose="02000000000000000000" pitchFamily="2" charset="0"/>
            </a:endParaRPr>
          </a:p>
        </p:txBody>
      </p:sp>
      <p:sp>
        <p:nvSpPr>
          <p:cNvPr id="15" name="Rectangle 14">
            <a:extLst>
              <a:ext uri="{FF2B5EF4-FFF2-40B4-BE49-F238E27FC236}">
                <a16:creationId xmlns:a16="http://schemas.microsoft.com/office/drawing/2014/main" id="{1A09A15A-702A-D844-1487-F7476EA3914A}"/>
              </a:ext>
            </a:extLst>
          </p:cNvPr>
          <p:cNvSpPr/>
          <p:nvPr/>
        </p:nvSpPr>
        <p:spPr>
          <a:xfrm>
            <a:off x="6095999" y="812127"/>
            <a:ext cx="2786743"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a:t>Contributions du GCA</a:t>
            </a:r>
          </a:p>
        </p:txBody>
      </p:sp>
      <p:pic>
        <p:nvPicPr>
          <p:cNvPr id="17" name="Picture 16">
            <a:extLst>
              <a:ext uri="{FF2B5EF4-FFF2-40B4-BE49-F238E27FC236}">
                <a16:creationId xmlns:a16="http://schemas.microsoft.com/office/drawing/2014/main" id="{4786332F-5794-59C0-127C-9B59A1D1255F}"/>
              </a:ext>
            </a:extLst>
          </p:cNvPr>
          <p:cNvPicPr>
            <a:picLocks noChangeAspect="1"/>
          </p:cNvPicPr>
          <p:nvPr/>
        </p:nvPicPr>
        <p:blipFill>
          <a:blip r:embed="rId3"/>
          <a:stretch>
            <a:fillRect/>
          </a:stretch>
        </p:blipFill>
        <p:spPr>
          <a:xfrm>
            <a:off x="7673430" y="136232"/>
            <a:ext cx="977274" cy="600081"/>
          </a:xfrm>
          <a:prstGeom prst="rect">
            <a:avLst/>
          </a:prstGeom>
        </p:spPr>
      </p:pic>
      <p:pic>
        <p:nvPicPr>
          <p:cNvPr id="7" name="Graphic 6" descr="Briefcase with solid fill">
            <a:extLst>
              <a:ext uri="{FF2B5EF4-FFF2-40B4-BE49-F238E27FC236}">
                <a16:creationId xmlns:a16="http://schemas.microsoft.com/office/drawing/2014/main" id="{092EEF5E-1212-5D41-636F-B6759E557F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96919" y="4831301"/>
            <a:ext cx="445329" cy="445329"/>
          </a:xfrm>
          <a:prstGeom prst="rect">
            <a:avLst/>
          </a:prstGeom>
        </p:spPr>
      </p:pic>
      <p:grpSp>
        <p:nvGrpSpPr>
          <p:cNvPr id="10" name="Group 9">
            <a:extLst>
              <a:ext uri="{FF2B5EF4-FFF2-40B4-BE49-F238E27FC236}">
                <a16:creationId xmlns:a16="http://schemas.microsoft.com/office/drawing/2014/main" id="{E20FB85B-277E-59C4-4ABC-FD1EC1FF7A3C}"/>
              </a:ext>
            </a:extLst>
          </p:cNvPr>
          <p:cNvGrpSpPr/>
          <p:nvPr/>
        </p:nvGrpSpPr>
        <p:grpSpPr>
          <a:xfrm>
            <a:off x="649705" y="166273"/>
            <a:ext cx="540000" cy="540000"/>
            <a:chOff x="239457" y="3775861"/>
            <a:chExt cx="540000" cy="540000"/>
          </a:xfrm>
          <a:solidFill>
            <a:srgbClr val="008BD7"/>
          </a:solidFill>
        </p:grpSpPr>
        <p:sp>
          <p:nvSpPr>
            <p:cNvPr id="11" name="Oval 10">
              <a:extLst>
                <a:ext uri="{FF2B5EF4-FFF2-40B4-BE49-F238E27FC236}">
                  <a16:creationId xmlns:a16="http://schemas.microsoft.com/office/drawing/2014/main" id="{83F23682-80B6-6C87-784E-D7EB3F45EED8}"/>
                </a:ext>
              </a:extLst>
            </p:cNvPr>
            <p:cNvSpPr>
              <a:spLocks noChangeAspect="1"/>
            </p:cNvSpPr>
            <p:nvPr/>
          </p:nvSpPr>
          <p:spPr>
            <a:xfrm>
              <a:off x="239457" y="3775861"/>
              <a:ext cx="540000" cy="5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12" name="Graphic 11" descr="Bridge scene with solid fill">
              <a:extLst>
                <a:ext uri="{FF2B5EF4-FFF2-40B4-BE49-F238E27FC236}">
                  <a16:creationId xmlns:a16="http://schemas.microsoft.com/office/drawing/2014/main" id="{82AD0C68-A50A-758A-EE44-7E31C6636D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11457" y="3799733"/>
              <a:ext cx="396000" cy="396000"/>
            </a:xfrm>
            <a:prstGeom prst="rect">
              <a:avLst/>
            </a:prstGeom>
          </p:spPr>
        </p:pic>
      </p:grpSp>
      <p:pic>
        <p:nvPicPr>
          <p:cNvPr id="16" name="Picture 15">
            <a:extLst>
              <a:ext uri="{FF2B5EF4-FFF2-40B4-BE49-F238E27FC236}">
                <a16:creationId xmlns:a16="http://schemas.microsoft.com/office/drawing/2014/main" id="{9756A30B-DAD0-DC4D-0849-8B00D365BE7A}"/>
              </a:ext>
            </a:extLst>
          </p:cNvPr>
          <p:cNvPicPr>
            <a:picLocks noChangeAspect="1"/>
          </p:cNvPicPr>
          <p:nvPr/>
        </p:nvPicPr>
        <p:blipFill>
          <a:blip r:embed="rId6"/>
          <a:srcRect/>
          <a:stretch/>
        </p:blipFill>
        <p:spPr>
          <a:xfrm>
            <a:off x="6096000" y="4189051"/>
            <a:ext cx="5824800" cy="2053906"/>
          </a:xfrm>
          <a:prstGeom prst="rect">
            <a:avLst/>
          </a:prstGeom>
        </p:spPr>
      </p:pic>
      <p:pic>
        <p:nvPicPr>
          <p:cNvPr id="19" name="Graphic 18" descr="Group with solid fill">
            <a:extLst>
              <a:ext uri="{FF2B5EF4-FFF2-40B4-BE49-F238E27FC236}">
                <a16:creationId xmlns:a16="http://schemas.microsoft.com/office/drawing/2014/main" id="{3F2F7BF7-D1D8-92DC-DB07-7BA9214D50D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949707" y="4725184"/>
            <a:ext cx="657561" cy="657561"/>
          </a:xfrm>
          <a:prstGeom prst="rect">
            <a:avLst/>
          </a:prstGeom>
        </p:spPr>
      </p:pic>
      <p:pic>
        <p:nvPicPr>
          <p:cNvPr id="22" name="Graphic 21" descr="Train Tracks with solid fill">
            <a:extLst>
              <a:ext uri="{FF2B5EF4-FFF2-40B4-BE49-F238E27FC236}">
                <a16:creationId xmlns:a16="http://schemas.microsoft.com/office/drawing/2014/main" id="{085CA657-4191-35CA-81FE-DDEE66176C8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96354" y="4770529"/>
            <a:ext cx="493028" cy="493028"/>
          </a:xfrm>
          <a:prstGeom prst="rect">
            <a:avLst/>
          </a:prstGeom>
        </p:spPr>
      </p:pic>
      <p:pic>
        <p:nvPicPr>
          <p:cNvPr id="18" name="Graphic 17" descr="Classroom">
            <a:extLst>
              <a:ext uri="{FF2B5EF4-FFF2-40B4-BE49-F238E27FC236}">
                <a16:creationId xmlns:a16="http://schemas.microsoft.com/office/drawing/2014/main" id="{C7AADC32-CEF0-394F-8A4C-B1485B6EB98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584458" y="4742882"/>
            <a:ext cx="352901" cy="352901"/>
          </a:xfrm>
          <a:prstGeom prst="rect">
            <a:avLst/>
          </a:prstGeom>
        </p:spPr>
      </p:pic>
      <p:sp>
        <p:nvSpPr>
          <p:cNvPr id="13" name="Rectangle 12">
            <a:extLst>
              <a:ext uri="{FF2B5EF4-FFF2-40B4-BE49-F238E27FC236}">
                <a16:creationId xmlns:a16="http://schemas.microsoft.com/office/drawing/2014/main" id="{CB4CA1D4-B531-682F-20E8-745702260CF1}"/>
              </a:ext>
            </a:extLst>
          </p:cNvPr>
          <p:cNvSpPr/>
          <p:nvPr/>
        </p:nvSpPr>
        <p:spPr>
          <a:xfrm>
            <a:off x="348343" y="2687399"/>
            <a:ext cx="4484914" cy="1614180"/>
          </a:xfrm>
          <a:prstGeom prst="rect">
            <a:avLst/>
          </a:prstGeom>
          <a:solidFill>
            <a:srgbClr val="0070C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80000" tIns="216000" rIns="180000" rtlCol="0" anchor="ctr"/>
          <a:lstStyle>
            <a:defPPr>
              <a:defRPr lang="en-US"/>
            </a:defPPr>
            <a:lvl1pPr marL="0" algn="l" defTabSz="914400" rtl="0" eaLnBrk="1" latinLnBrk="0" hangingPunct="1">
              <a:defRPr sz="1800" kern="1200">
                <a:solidFill>
                  <a:srgbClr val="FFFFFF"/>
                </a:solidFill>
                <a:latin typeface="Roboto" panose="02020603050405020304"/>
              </a:defRPr>
            </a:lvl1pPr>
            <a:lvl2pPr marL="457200" algn="l" defTabSz="914400" rtl="0" eaLnBrk="1" latinLnBrk="0" hangingPunct="1">
              <a:defRPr sz="1800" kern="1200">
                <a:solidFill>
                  <a:srgbClr val="FFFFFF"/>
                </a:solidFill>
                <a:latin typeface="Roboto" panose="02020603050405020304"/>
              </a:defRPr>
            </a:lvl2pPr>
            <a:lvl3pPr marL="914400" algn="l" defTabSz="914400" rtl="0" eaLnBrk="1" latinLnBrk="0" hangingPunct="1">
              <a:defRPr sz="1800" kern="1200">
                <a:solidFill>
                  <a:srgbClr val="FFFFFF"/>
                </a:solidFill>
                <a:latin typeface="Roboto" panose="02020603050405020304"/>
              </a:defRPr>
            </a:lvl3pPr>
            <a:lvl4pPr marL="1371600" algn="l" defTabSz="914400" rtl="0" eaLnBrk="1" latinLnBrk="0" hangingPunct="1">
              <a:defRPr sz="1800" kern="1200">
                <a:solidFill>
                  <a:srgbClr val="FFFFFF"/>
                </a:solidFill>
                <a:latin typeface="Roboto" panose="02020603050405020304"/>
              </a:defRPr>
            </a:lvl4pPr>
            <a:lvl5pPr marL="1828800" algn="l" defTabSz="914400" rtl="0" eaLnBrk="1" latinLnBrk="0" hangingPunct="1">
              <a:defRPr sz="1800" kern="1200">
                <a:solidFill>
                  <a:srgbClr val="FFFFFF"/>
                </a:solidFill>
                <a:latin typeface="Roboto" panose="02020603050405020304"/>
              </a:defRPr>
            </a:lvl5pPr>
            <a:lvl6pPr marL="2286000" algn="l" defTabSz="914400" rtl="0" eaLnBrk="1" latinLnBrk="0" hangingPunct="1">
              <a:defRPr sz="1800" kern="1200">
                <a:solidFill>
                  <a:srgbClr val="FFFFFF"/>
                </a:solidFill>
                <a:latin typeface="Roboto" panose="02020603050405020304"/>
              </a:defRPr>
            </a:lvl6pPr>
            <a:lvl7pPr marL="2743200" algn="l" defTabSz="914400" rtl="0" eaLnBrk="1" latinLnBrk="0" hangingPunct="1">
              <a:defRPr sz="1800" kern="1200">
                <a:solidFill>
                  <a:srgbClr val="FFFFFF"/>
                </a:solidFill>
                <a:latin typeface="Roboto" panose="02020603050405020304"/>
              </a:defRPr>
            </a:lvl7pPr>
            <a:lvl8pPr marL="3200400" algn="l" defTabSz="914400" rtl="0" eaLnBrk="1" latinLnBrk="0" hangingPunct="1">
              <a:defRPr sz="1800" kern="1200">
                <a:solidFill>
                  <a:srgbClr val="FFFFFF"/>
                </a:solidFill>
                <a:latin typeface="Roboto" panose="02020603050405020304"/>
              </a:defRPr>
            </a:lvl8pPr>
            <a:lvl9pPr marL="3657600" algn="l" defTabSz="914400" rtl="0" eaLnBrk="1" latinLnBrk="0" hangingPunct="1">
              <a:defRPr sz="1800" kern="1200">
                <a:solidFill>
                  <a:srgbClr val="FFFFFF"/>
                </a:solidFill>
                <a:latin typeface="Roboto" panose="02020603050405020304"/>
              </a:defRPr>
            </a:lvl9pPr>
          </a:lstStyle>
          <a:p>
            <a:pPr marL="285750" indent="-285750">
              <a:buFont typeface="Arial" panose="020B0604020202020204" pitchFamily="34" charset="0"/>
              <a:buChar char="•"/>
            </a:pPr>
            <a:r>
              <a:rPr lang="fr-FR" sz="1300" dirty="0">
                <a:solidFill>
                  <a:schemeClr val="bg1"/>
                </a:solidFill>
                <a:latin typeface="Roboto" panose="02000000000000000000" pitchFamily="2" charset="0"/>
              </a:rPr>
              <a:t>Subvention de l'ADF de 13,71 millions de dollars</a:t>
            </a:r>
          </a:p>
          <a:p>
            <a:pPr marL="285750" indent="-285750">
              <a:buFont typeface="Arial" panose="020B0604020202020204" pitchFamily="34" charset="0"/>
              <a:buChar char="•"/>
            </a:pPr>
            <a:r>
              <a:rPr lang="fr-FR" sz="1300" dirty="0">
                <a:solidFill>
                  <a:schemeClr val="bg1"/>
                </a:solidFill>
                <a:latin typeface="Roboto" panose="02000000000000000000" pitchFamily="2" charset="0"/>
              </a:rPr>
              <a:t>Subvention de 6,85 millions USD du programme de transition</a:t>
            </a:r>
          </a:p>
          <a:p>
            <a:pPr marL="285750" indent="-285750">
              <a:buFont typeface="Arial" panose="020B0604020202020204" pitchFamily="34" charset="0"/>
              <a:buChar char="•"/>
            </a:pPr>
            <a:r>
              <a:rPr lang="fr-FR" sz="1300" dirty="0">
                <a:solidFill>
                  <a:schemeClr val="bg1"/>
                </a:solidFill>
                <a:latin typeface="Roboto" panose="02000000000000000000" pitchFamily="2" charset="0"/>
              </a:rPr>
              <a:t>Financement de soutien</a:t>
            </a:r>
          </a:p>
          <a:p>
            <a:pPr marL="285750" indent="-285750">
              <a:buFont typeface="Arial" panose="020B0604020202020204" pitchFamily="34" charset="0"/>
              <a:buChar char="•"/>
            </a:pPr>
            <a:r>
              <a:rPr lang="fr-FR" sz="1300" dirty="0">
                <a:solidFill>
                  <a:schemeClr val="bg1"/>
                </a:solidFill>
                <a:latin typeface="Roboto" panose="02000000000000000000" pitchFamily="2" charset="0"/>
              </a:rPr>
              <a:t>Subvention de 450 000 USD pour l'assistance technique</a:t>
            </a:r>
          </a:p>
          <a:p>
            <a:pPr marL="285750" indent="-285750">
              <a:buFont typeface="Arial" panose="020B0604020202020204" pitchFamily="34" charset="0"/>
              <a:buChar char="•"/>
            </a:pPr>
            <a:r>
              <a:rPr lang="fr-FR" sz="1300" dirty="0">
                <a:solidFill>
                  <a:schemeClr val="bg1"/>
                </a:solidFill>
                <a:latin typeface="Roboto" panose="02000000000000000000" pitchFamily="2" charset="0"/>
              </a:rPr>
              <a:t>Financement privé de 98,64 millions USD</a:t>
            </a:r>
            <a:endParaRPr lang="fr-FR" sz="1300" i="0" noProof="0" dirty="0">
              <a:solidFill>
                <a:schemeClr val="bg1"/>
              </a:solidFill>
              <a:effectLst/>
              <a:highlight>
                <a:srgbClr val="FF00FF"/>
              </a:highlight>
              <a:latin typeface="Roboto" panose="02000000000000000000" pitchFamily="2" charset="0"/>
            </a:endParaRPr>
          </a:p>
        </p:txBody>
      </p:sp>
      <p:sp>
        <p:nvSpPr>
          <p:cNvPr id="20" name="Rectangle 19">
            <a:extLst>
              <a:ext uri="{FF2B5EF4-FFF2-40B4-BE49-F238E27FC236}">
                <a16:creationId xmlns:a16="http://schemas.microsoft.com/office/drawing/2014/main" id="{FEDD1DBD-3D55-DAC7-C11A-EC7E321465B9}"/>
              </a:ext>
            </a:extLst>
          </p:cNvPr>
          <p:cNvSpPr/>
          <p:nvPr/>
        </p:nvSpPr>
        <p:spPr>
          <a:xfrm>
            <a:off x="346721" y="2434363"/>
            <a:ext cx="3458811" cy="421106"/>
          </a:xfrm>
          <a:prstGeom prst="rect">
            <a:avLst/>
          </a:prstGeom>
          <a:solidFill>
            <a:srgbClr val="005DB9"/>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defPPr>
              <a:defRPr lang="en-US"/>
            </a:defPPr>
            <a:lvl1pPr marL="0" algn="l" defTabSz="914400" rtl="0" eaLnBrk="1" latinLnBrk="0" hangingPunct="1">
              <a:defRPr sz="1800" kern="1200">
                <a:solidFill>
                  <a:srgbClr val="FFFFFF"/>
                </a:solidFill>
                <a:latin typeface="Roboto" panose="02020603050405020304"/>
              </a:defRPr>
            </a:lvl1pPr>
            <a:lvl2pPr marL="457200" algn="l" defTabSz="914400" rtl="0" eaLnBrk="1" latinLnBrk="0" hangingPunct="1">
              <a:defRPr sz="1800" kern="1200">
                <a:solidFill>
                  <a:srgbClr val="FFFFFF"/>
                </a:solidFill>
                <a:latin typeface="Roboto" panose="02020603050405020304"/>
              </a:defRPr>
            </a:lvl2pPr>
            <a:lvl3pPr marL="914400" algn="l" defTabSz="914400" rtl="0" eaLnBrk="1" latinLnBrk="0" hangingPunct="1">
              <a:defRPr sz="1800" kern="1200">
                <a:solidFill>
                  <a:srgbClr val="FFFFFF"/>
                </a:solidFill>
                <a:latin typeface="Roboto" panose="02020603050405020304"/>
              </a:defRPr>
            </a:lvl3pPr>
            <a:lvl4pPr marL="1371600" algn="l" defTabSz="914400" rtl="0" eaLnBrk="1" latinLnBrk="0" hangingPunct="1">
              <a:defRPr sz="1800" kern="1200">
                <a:solidFill>
                  <a:srgbClr val="FFFFFF"/>
                </a:solidFill>
                <a:latin typeface="Roboto" panose="02020603050405020304"/>
              </a:defRPr>
            </a:lvl4pPr>
            <a:lvl5pPr marL="1828800" algn="l" defTabSz="914400" rtl="0" eaLnBrk="1" latinLnBrk="0" hangingPunct="1">
              <a:defRPr sz="1800" kern="1200">
                <a:solidFill>
                  <a:srgbClr val="FFFFFF"/>
                </a:solidFill>
                <a:latin typeface="Roboto" panose="02020603050405020304"/>
              </a:defRPr>
            </a:lvl5pPr>
            <a:lvl6pPr marL="2286000" algn="l" defTabSz="914400" rtl="0" eaLnBrk="1" latinLnBrk="0" hangingPunct="1">
              <a:defRPr sz="1800" kern="1200">
                <a:solidFill>
                  <a:srgbClr val="FFFFFF"/>
                </a:solidFill>
                <a:latin typeface="Roboto" panose="02020603050405020304"/>
              </a:defRPr>
            </a:lvl6pPr>
            <a:lvl7pPr marL="2743200" algn="l" defTabSz="914400" rtl="0" eaLnBrk="1" latinLnBrk="0" hangingPunct="1">
              <a:defRPr sz="1800" kern="1200">
                <a:solidFill>
                  <a:srgbClr val="FFFFFF"/>
                </a:solidFill>
                <a:latin typeface="Roboto" panose="02020603050405020304"/>
              </a:defRPr>
            </a:lvl7pPr>
            <a:lvl8pPr marL="3200400" algn="l" defTabSz="914400" rtl="0" eaLnBrk="1" latinLnBrk="0" hangingPunct="1">
              <a:defRPr sz="1800" kern="1200">
                <a:solidFill>
                  <a:srgbClr val="FFFFFF"/>
                </a:solidFill>
                <a:latin typeface="Roboto" panose="02020603050405020304"/>
              </a:defRPr>
            </a:lvl8pPr>
            <a:lvl9pPr marL="3657600" algn="l" defTabSz="914400" rtl="0" eaLnBrk="1" latinLnBrk="0" hangingPunct="1">
              <a:defRPr sz="1800" kern="1200">
                <a:solidFill>
                  <a:srgbClr val="FFFFFF"/>
                </a:solidFill>
                <a:latin typeface="Roboto" panose="02020603050405020304"/>
              </a:defRPr>
            </a:lvl9pPr>
          </a:lstStyle>
          <a:p>
            <a:r>
              <a:rPr lang="fr-FR" noProof="0" dirty="0"/>
              <a:t>Mécanisme de financement</a:t>
            </a:r>
          </a:p>
        </p:txBody>
      </p:sp>
      <p:sp>
        <p:nvSpPr>
          <p:cNvPr id="4" name="Rectangle 3">
            <a:extLst>
              <a:ext uri="{FF2B5EF4-FFF2-40B4-BE49-F238E27FC236}">
                <a16:creationId xmlns:a16="http://schemas.microsoft.com/office/drawing/2014/main" id="{CC683C8E-86AA-839E-D522-FFDAC0F2079E}"/>
              </a:ext>
            </a:extLst>
          </p:cNvPr>
          <p:cNvSpPr/>
          <p:nvPr/>
        </p:nvSpPr>
        <p:spPr>
          <a:xfrm>
            <a:off x="4743652" y="3118009"/>
            <a:ext cx="1137026" cy="535531"/>
          </a:xfrm>
          <a:prstGeom prst="rect">
            <a:avLst/>
          </a:prstGeom>
          <a:solidFill>
            <a:srgbClr val="00B0F0"/>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noProof="0" dirty="0"/>
              <a:t>Appui technique</a:t>
            </a:r>
          </a:p>
        </p:txBody>
      </p:sp>
      <p:sp>
        <p:nvSpPr>
          <p:cNvPr id="5" name="Rectangle 4">
            <a:extLst>
              <a:ext uri="{FF2B5EF4-FFF2-40B4-BE49-F238E27FC236}">
                <a16:creationId xmlns:a16="http://schemas.microsoft.com/office/drawing/2014/main" id="{83553004-6AAF-A1A8-43C9-D8A1D3BA1083}"/>
              </a:ext>
            </a:extLst>
          </p:cNvPr>
          <p:cNvSpPr/>
          <p:nvPr/>
        </p:nvSpPr>
        <p:spPr>
          <a:xfrm>
            <a:off x="4730400" y="2474252"/>
            <a:ext cx="1158240" cy="540083"/>
          </a:xfrm>
          <a:prstGeom prst="rect">
            <a:avLst/>
          </a:prstGeom>
          <a:solidFill>
            <a:schemeClr val="tx2"/>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noProof="0" dirty="0"/>
              <a:t>Subvention</a:t>
            </a:r>
          </a:p>
        </p:txBody>
      </p:sp>
      <p:sp>
        <p:nvSpPr>
          <p:cNvPr id="23" name="TextBox 22">
            <a:extLst>
              <a:ext uri="{FF2B5EF4-FFF2-40B4-BE49-F238E27FC236}">
                <a16:creationId xmlns:a16="http://schemas.microsoft.com/office/drawing/2014/main" id="{28C4D34E-CD68-64D8-E153-8606658D7288}"/>
              </a:ext>
            </a:extLst>
          </p:cNvPr>
          <p:cNvSpPr txBox="1"/>
          <p:nvPr/>
        </p:nvSpPr>
        <p:spPr>
          <a:xfrm>
            <a:off x="649705" y="6471814"/>
            <a:ext cx="8450752" cy="215444"/>
          </a:xfrm>
          <a:prstGeom prst="rect">
            <a:avLst/>
          </a:prstGeom>
          <a:noFill/>
        </p:spPr>
        <p:txBody>
          <a:bodyPr wrap="square" rtlCol="0">
            <a:spAutoFit/>
          </a:bodyPr>
          <a:lstStyle/>
          <a:p>
            <a:r>
              <a:rPr lang="fr-FR" sz="800" noProof="0" dirty="0">
                <a:solidFill>
                  <a:schemeClr val="accent3"/>
                </a:solidFill>
              </a:rPr>
              <a:t>Source: GCA. </a:t>
            </a:r>
            <a:r>
              <a:rPr lang="fr-FR" sz="800" noProof="0" dirty="0" err="1">
                <a:solidFill>
                  <a:schemeClr val="accent3"/>
                </a:solidFill>
              </a:rPr>
              <a:t>Adapted</a:t>
            </a:r>
            <a:r>
              <a:rPr lang="fr-FR" sz="800" noProof="0" dirty="0">
                <a:solidFill>
                  <a:schemeClr val="accent3"/>
                </a:solidFill>
              </a:rPr>
              <a:t> and </a:t>
            </a:r>
            <a:r>
              <a:rPr lang="fr-FR" sz="800" noProof="0" dirty="0" err="1">
                <a:solidFill>
                  <a:schemeClr val="accent3"/>
                </a:solidFill>
              </a:rPr>
              <a:t>enhanced</a:t>
            </a:r>
            <a:r>
              <a:rPr lang="fr-FR" sz="800" noProof="0" dirty="0">
                <a:solidFill>
                  <a:schemeClr val="accent3"/>
                </a:solidFill>
              </a:rPr>
              <a:t> by </a:t>
            </a:r>
            <a:r>
              <a:rPr lang="fr-FR" sz="800" noProof="0" dirty="0" err="1">
                <a:solidFill>
                  <a:schemeClr val="accent3"/>
                </a:solidFill>
              </a:rPr>
              <a:t>author</a:t>
            </a:r>
            <a:r>
              <a:rPr lang="fr-FR" sz="800" noProof="0" dirty="0">
                <a:solidFill>
                  <a:schemeClr val="accent3"/>
                </a:solidFill>
              </a:rPr>
              <a:t> </a:t>
            </a:r>
            <a:r>
              <a:rPr lang="fr-FR" sz="800" noProof="0" dirty="0" err="1">
                <a:solidFill>
                  <a:schemeClr val="accent3"/>
                </a:solidFill>
              </a:rPr>
              <a:t>with</a:t>
            </a:r>
            <a:r>
              <a:rPr lang="fr-FR" sz="800" noProof="0" dirty="0">
                <a:solidFill>
                  <a:schemeClr val="accent3"/>
                </a:solidFill>
              </a:rPr>
              <a:t> data </a:t>
            </a:r>
            <a:r>
              <a:rPr lang="fr-FR" sz="800" noProof="0" dirty="0" err="1">
                <a:solidFill>
                  <a:schemeClr val="accent3"/>
                </a:solidFill>
              </a:rPr>
              <a:t>from</a:t>
            </a:r>
            <a:r>
              <a:rPr lang="fr-FR" sz="800" noProof="0" dirty="0">
                <a:solidFill>
                  <a:schemeClr val="accent3"/>
                </a:solidFill>
              </a:rPr>
              <a:t>: </a:t>
            </a:r>
            <a:r>
              <a:rPr lang="fr-FR" sz="800" noProof="0" dirty="0">
                <a:hlinkClick r:id="rId10"/>
              </a:rPr>
              <a:t>Gambia - Banjul Port 4Th Expansion Project - Project Appraisal Report | African Development Bank Group (afdb.org)</a:t>
            </a:r>
            <a:r>
              <a:rPr lang="fr-FR" sz="800" noProof="0" dirty="0">
                <a:solidFill>
                  <a:schemeClr val="accent3"/>
                </a:solidFill>
              </a:rPr>
              <a:t> </a:t>
            </a:r>
          </a:p>
        </p:txBody>
      </p:sp>
      <p:sp>
        <p:nvSpPr>
          <p:cNvPr id="24" name="Rectangle 23">
            <a:extLst>
              <a:ext uri="{FF2B5EF4-FFF2-40B4-BE49-F238E27FC236}">
                <a16:creationId xmlns:a16="http://schemas.microsoft.com/office/drawing/2014/main" id="{35C153E4-BF84-A418-1CF2-9A0EACBDEEFB}"/>
              </a:ext>
            </a:extLst>
          </p:cNvPr>
          <p:cNvSpPr/>
          <p:nvPr/>
        </p:nvSpPr>
        <p:spPr>
          <a:xfrm>
            <a:off x="4730400" y="3761496"/>
            <a:ext cx="1158240" cy="540083"/>
          </a:xfrm>
          <a:prstGeom prst="rect">
            <a:avLst/>
          </a:prstGeom>
          <a:solidFill>
            <a:schemeClr val="accent1">
              <a:lumMod val="60000"/>
              <a:lumOff val="40000"/>
            </a:schemeClr>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noProof="0" dirty="0"/>
              <a:t>Financement privé</a:t>
            </a:r>
          </a:p>
        </p:txBody>
      </p:sp>
    </p:spTree>
    <p:extLst>
      <p:ext uri="{BB962C8B-B14F-4D97-AF65-F5344CB8AC3E}">
        <p14:creationId xmlns:p14="http://schemas.microsoft.com/office/powerpoint/2010/main" val="3940048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map of a country&#10;&#10;Description automatically generated">
            <a:extLst>
              <a:ext uri="{FF2B5EF4-FFF2-40B4-BE49-F238E27FC236}">
                <a16:creationId xmlns:a16="http://schemas.microsoft.com/office/drawing/2014/main" id="{C7AC4863-1474-2AC5-E8E8-7CEC2C3CC9EB}"/>
              </a:ext>
            </a:extLst>
          </p:cNvPr>
          <p:cNvPicPr>
            <a:picLocks noChangeAspect="1"/>
          </p:cNvPicPr>
          <p:nvPr/>
        </p:nvPicPr>
        <p:blipFill>
          <a:blip r:embed="rId3"/>
          <a:srcRect b="12915"/>
          <a:stretch/>
        </p:blipFill>
        <p:spPr>
          <a:xfrm>
            <a:off x="6091817" y="3024075"/>
            <a:ext cx="5827748" cy="3228664"/>
          </a:xfrm>
          <a:prstGeom prst="rect">
            <a:avLst/>
          </a:prstGeom>
        </p:spPr>
      </p:pic>
      <p:sp>
        <p:nvSpPr>
          <p:cNvPr id="2" name="Title 1">
            <a:extLst>
              <a:ext uri="{FF2B5EF4-FFF2-40B4-BE49-F238E27FC236}">
                <a16:creationId xmlns:a16="http://schemas.microsoft.com/office/drawing/2014/main" id="{E64613C6-31A1-9E14-D9BB-D5D5CA32C6E7}"/>
              </a:ext>
            </a:extLst>
          </p:cNvPr>
          <p:cNvSpPr>
            <a:spLocks noGrp="1"/>
          </p:cNvSpPr>
          <p:nvPr>
            <p:ph type="title"/>
          </p:nvPr>
        </p:nvSpPr>
        <p:spPr>
          <a:xfrm>
            <a:off x="1261705" y="170742"/>
            <a:ext cx="8837540" cy="535531"/>
          </a:xfrm>
        </p:spPr>
        <p:txBody>
          <a:bodyPr wrap="square" lIns="91440" tIns="45720" rIns="91440" bIns="45720" anchor="t">
            <a:noAutofit/>
          </a:bodyPr>
          <a:lstStyle/>
          <a:p>
            <a:r>
              <a:rPr lang="fr-FR" sz="2800" noProof="0" dirty="0"/>
              <a:t>Couloir Abidjan – Lagos (</a:t>
            </a:r>
            <a:r>
              <a:rPr lang="fr-FR" sz="2800" noProof="0" dirty="0" err="1"/>
              <a:t>AfDB</a:t>
            </a:r>
            <a:r>
              <a:rPr lang="fr-FR" sz="2800" noProof="0" dirty="0"/>
              <a:t>)</a:t>
            </a:r>
          </a:p>
        </p:txBody>
      </p:sp>
      <p:sp>
        <p:nvSpPr>
          <p:cNvPr id="3" name="Rectangle 2">
            <a:extLst>
              <a:ext uri="{FF2B5EF4-FFF2-40B4-BE49-F238E27FC236}">
                <a16:creationId xmlns:a16="http://schemas.microsoft.com/office/drawing/2014/main" id="{D82A639F-8311-763A-2EF9-8BA83AE455EF}"/>
              </a:ext>
            </a:extLst>
          </p:cNvPr>
          <p:cNvSpPr/>
          <p:nvPr/>
        </p:nvSpPr>
        <p:spPr>
          <a:xfrm>
            <a:off x="649705" y="1089513"/>
            <a:ext cx="5221706" cy="1708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16000" rIns="180000" rtlCol="0" anchor="ctr"/>
          <a:lstStyle/>
          <a:p>
            <a:pPr>
              <a:buClr>
                <a:srgbClr val="005DB9"/>
              </a:buClr>
            </a:pPr>
            <a:r>
              <a:rPr lang="fr-FR" sz="1400" dirty="0">
                <a:solidFill>
                  <a:schemeClr val="tx1"/>
                </a:solidFill>
              </a:rPr>
              <a:t>Le couloir Abidjan-Lagos relie les capitales de cinq pays d’Afrique de l’Ouest (Côte d’Ivoire, Ghana, Togo, Bénin et Nigéria), sur une distance d’environ 1 028 km et à travers huit points de passage frontaliers. Ce projet vise à créer un corridor économique facilitant les échanges commerciaux et les transports entre les principaux pôles d’activité de la région de la CEDEAO.</a:t>
            </a:r>
            <a:endParaRPr lang="fr-FR" sz="1400" noProof="0" dirty="0">
              <a:solidFill>
                <a:schemeClr val="tx1"/>
              </a:solidFill>
              <a:highlight>
                <a:srgbClr val="FFFF00"/>
              </a:highlight>
            </a:endParaRPr>
          </a:p>
        </p:txBody>
      </p:sp>
      <p:sp>
        <p:nvSpPr>
          <p:cNvPr id="6" name="Rectangle 5">
            <a:extLst>
              <a:ext uri="{FF2B5EF4-FFF2-40B4-BE49-F238E27FC236}">
                <a16:creationId xmlns:a16="http://schemas.microsoft.com/office/drawing/2014/main" id="{FA2DD1D3-94A4-36E6-6B54-D285922AE29B}"/>
              </a:ext>
            </a:extLst>
          </p:cNvPr>
          <p:cNvSpPr/>
          <p:nvPr/>
        </p:nvSpPr>
        <p:spPr>
          <a:xfrm>
            <a:off x="649706" y="818143"/>
            <a:ext cx="1323473"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a:t>Objectif</a:t>
            </a:r>
          </a:p>
        </p:txBody>
      </p:sp>
      <p:sp>
        <p:nvSpPr>
          <p:cNvPr id="14" name="Rectangle 13">
            <a:extLst>
              <a:ext uri="{FF2B5EF4-FFF2-40B4-BE49-F238E27FC236}">
                <a16:creationId xmlns:a16="http://schemas.microsoft.com/office/drawing/2014/main" id="{16D956FA-79C1-12DB-9151-48D1A6146863}"/>
              </a:ext>
            </a:extLst>
          </p:cNvPr>
          <p:cNvSpPr/>
          <p:nvPr/>
        </p:nvSpPr>
        <p:spPr>
          <a:xfrm>
            <a:off x="6091817" y="1089512"/>
            <a:ext cx="5827748" cy="28530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216000" rIns="180000" bIns="45720" rtlCol="0" anchor="ctr"/>
          <a:lstStyle/>
          <a:p>
            <a:pPr marL="173355" indent="-173355">
              <a:spcAft>
                <a:spcPts val="1200"/>
              </a:spcAft>
              <a:buClr>
                <a:srgbClr val="005DB9"/>
              </a:buClr>
              <a:buFont typeface="Arial" panose="020B0604020202020204" pitchFamily="34" charset="0"/>
              <a:buChar char="•"/>
              <a:defRPr/>
            </a:pPr>
            <a:r>
              <a:rPr lang="fr-FR" sz="1400" dirty="0">
                <a:solidFill>
                  <a:srgbClr val="2B2B2B"/>
                </a:solidFill>
                <a:ea typeface="Roboto"/>
              </a:rPr>
              <a:t>Modélisation à haute résolution des risques climatiques pour l'ensemble du corridor routier Abidjan-Lagos.</a:t>
            </a:r>
          </a:p>
          <a:p>
            <a:pPr marL="173355" indent="-173355">
              <a:spcAft>
                <a:spcPts val="1200"/>
              </a:spcAft>
              <a:buClr>
                <a:srgbClr val="005DB9"/>
              </a:buClr>
              <a:buFont typeface="Arial" panose="020B0604020202020204" pitchFamily="34" charset="0"/>
              <a:buChar char="•"/>
              <a:defRPr/>
            </a:pPr>
            <a:r>
              <a:rPr lang="fr-FR" sz="1400" dirty="0">
                <a:solidFill>
                  <a:srgbClr val="2B2B2B"/>
                </a:solidFill>
                <a:ea typeface="Roboto"/>
              </a:rPr>
              <a:t>Quantification des impacts directs et indirects des aléas climatiques sur les infrastructures et les services de transport.</a:t>
            </a:r>
          </a:p>
          <a:p>
            <a:pPr marL="173355" indent="-173355">
              <a:spcAft>
                <a:spcPts val="1200"/>
              </a:spcAft>
              <a:buClr>
                <a:srgbClr val="005DB9"/>
              </a:buClr>
              <a:buFont typeface="Arial" panose="020B0604020202020204" pitchFamily="34" charset="0"/>
              <a:buChar char="•"/>
              <a:defRPr/>
            </a:pPr>
            <a:r>
              <a:rPr lang="fr-FR" sz="1400" dirty="0">
                <a:solidFill>
                  <a:srgbClr val="2B2B2B"/>
                </a:solidFill>
                <a:ea typeface="Roboto"/>
              </a:rPr>
              <a:t>Lignes directrices pour faciliter la répartition des risques climatiques entre les partenaires publics et privés.</a:t>
            </a:r>
          </a:p>
          <a:p>
            <a:pPr marL="173355" indent="-173355">
              <a:spcAft>
                <a:spcPts val="1200"/>
              </a:spcAft>
              <a:buClr>
                <a:srgbClr val="005DB9"/>
              </a:buClr>
              <a:buFont typeface="Arial" panose="020B0604020202020204" pitchFamily="34" charset="0"/>
              <a:buChar char="•"/>
              <a:defRPr/>
            </a:pPr>
            <a:r>
              <a:rPr lang="fr-FR" sz="1400" b="1" dirty="0">
                <a:solidFill>
                  <a:srgbClr val="2B2B2B"/>
                </a:solidFill>
                <a:ea typeface="Roboto"/>
              </a:rPr>
              <a:t>Identification des options d'adaptation et de résilience à grande échelle le long du corridor, notamment les solutions fondées sur la nature (lutte contre l'érosion, protection contre les risques naturels).</a:t>
            </a:r>
            <a:endParaRPr lang="fr-FR" sz="1400" b="1" noProof="0" dirty="0">
              <a:solidFill>
                <a:srgbClr val="2B2B2B"/>
              </a:solidFill>
              <a:highlight>
                <a:srgbClr val="FFFF00"/>
              </a:highlight>
              <a:ea typeface="Roboto"/>
              <a:cs typeface="Roboto"/>
            </a:endParaRPr>
          </a:p>
        </p:txBody>
      </p:sp>
      <p:sp>
        <p:nvSpPr>
          <p:cNvPr id="15" name="Rectangle 14">
            <a:extLst>
              <a:ext uri="{FF2B5EF4-FFF2-40B4-BE49-F238E27FC236}">
                <a16:creationId xmlns:a16="http://schemas.microsoft.com/office/drawing/2014/main" id="{1A09A15A-702A-D844-1487-F7476EA3914A}"/>
              </a:ext>
            </a:extLst>
          </p:cNvPr>
          <p:cNvSpPr/>
          <p:nvPr/>
        </p:nvSpPr>
        <p:spPr>
          <a:xfrm>
            <a:off x="6096000" y="812127"/>
            <a:ext cx="2554704"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a:t>Contribution du GCA</a:t>
            </a:r>
          </a:p>
        </p:txBody>
      </p:sp>
      <p:grpSp>
        <p:nvGrpSpPr>
          <p:cNvPr id="10" name="Group 9">
            <a:extLst>
              <a:ext uri="{FF2B5EF4-FFF2-40B4-BE49-F238E27FC236}">
                <a16:creationId xmlns:a16="http://schemas.microsoft.com/office/drawing/2014/main" id="{E20FB85B-277E-59C4-4ABC-FD1EC1FF7A3C}"/>
              </a:ext>
            </a:extLst>
          </p:cNvPr>
          <p:cNvGrpSpPr/>
          <p:nvPr/>
        </p:nvGrpSpPr>
        <p:grpSpPr>
          <a:xfrm>
            <a:off x="649705" y="166273"/>
            <a:ext cx="540000" cy="540000"/>
            <a:chOff x="239457" y="3775861"/>
            <a:chExt cx="540000" cy="540000"/>
          </a:xfrm>
          <a:solidFill>
            <a:srgbClr val="008BD7"/>
          </a:solidFill>
        </p:grpSpPr>
        <p:sp>
          <p:nvSpPr>
            <p:cNvPr id="11" name="Oval 10">
              <a:extLst>
                <a:ext uri="{FF2B5EF4-FFF2-40B4-BE49-F238E27FC236}">
                  <a16:creationId xmlns:a16="http://schemas.microsoft.com/office/drawing/2014/main" id="{83F23682-80B6-6C87-784E-D7EB3F45EED8}"/>
                </a:ext>
              </a:extLst>
            </p:cNvPr>
            <p:cNvSpPr>
              <a:spLocks noChangeAspect="1"/>
            </p:cNvSpPr>
            <p:nvPr/>
          </p:nvSpPr>
          <p:spPr>
            <a:xfrm>
              <a:off x="239457" y="3775861"/>
              <a:ext cx="540000" cy="5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12" name="Graphic 11" descr="Bridge scene with solid fill">
              <a:extLst>
                <a:ext uri="{FF2B5EF4-FFF2-40B4-BE49-F238E27FC236}">
                  <a16:creationId xmlns:a16="http://schemas.microsoft.com/office/drawing/2014/main" id="{82AD0C68-A50A-758A-EE44-7E31C6636D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1457" y="3799733"/>
              <a:ext cx="396000" cy="396000"/>
            </a:xfrm>
            <a:prstGeom prst="rect">
              <a:avLst/>
            </a:prstGeom>
          </p:spPr>
        </p:pic>
      </p:grpSp>
      <p:sp>
        <p:nvSpPr>
          <p:cNvPr id="5" name="Rectangle 4">
            <a:extLst>
              <a:ext uri="{FF2B5EF4-FFF2-40B4-BE49-F238E27FC236}">
                <a16:creationId xmlns:a16="http://schemas.microsoft.com/office/drawing/2014/main" id="{197887AD-9AE8-CBD6-34FD-9CFA7469D89D}"/>
              </a:ext>
            </a:extLst>
          </p:cNvPr>
          <p:cNvSpPr/>
          <p:nvPr/>
        </p:nvSpPr>
        <p:spPr>
          <a:xfrm>
            <a:off x="649705" y="3104609"/>
            <a:ext cx="5221706" cy="321056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AD68C832-D378-57C2-D036-8665AE56B4E6}"/>
              </a:ext>
            </a:extLst>
          </p:cNvPr>
          <p:cNvSpPr/>
          <p:nvPr/>
        </p:nvSpPr>
        <p:spPr>
          <a:xfrm>
            <a:off x="649705" y="2944844"/>
            <a:ext cx="2776113" cy="421105"/>
          </a:xfrm>
          <a:prstGeom prst="rect">
            <a:avLst/>
          </a:prstGeom>
          <a:solidFill>
            <a:srgbClr val="005DB9"/>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fr-FR" noProof="0" dirty="0" err="1"/>
              <a:t>Resultats</a:t>
            </a:r>
            <a:r>
              <a:rPr lang="fr-FR" noProof="0" dirty="0"/>
              <a:t> attendus</a:t>
            </a:r>
          </a:p>
        </p:txBody>
      </p:sp>
      <p:sp>
        <p:nvSpPr>
          <p:cNvPr id="13" name="Rectangle 12">
            <a:extLst>
              <a:ext uri="{FF2B5EF4-FFF2-40B4-BE49-F238E27FC236}">
                <a16:creationId xmlns:a16="http://schemas.microsoft.com/office/drawing/2014/main" id="{3EC42B5B-0BBB-1207-1DB3-E85495061AA1}"/>
              </a:ext>
            </a:extLst>
          </p:cNvPr>
          <p:cNvSpPr/>
          <p:nvPr/>
        </p:nvSpPr>
        <p:spPr>
          <a:xfrm>
            <a:off x="1698340" y="3323990"/>
            <a:ext cx="3898232" cy="32105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3736" lvl="0" indent="-173736" fontAlgn="t">
              <a:spcAft>
                <a:spcPts val="600"/>
              </a:spcAft>
              <a:buClr>
                <a:schemeClr val="bg1"/>
              </a:buClr>
              <a:buFont typeface="Arial" panose="020B0604020202020204" pitchFamily="34" charset="0"/>
              <a:buChar char="•"/>
              <a:defRPr/>
            </a:pPr>
            <a:r>
              <a:rPr lang="fr-FR" sz="1400" noProof="0" dirty="0"/>
              <a:t>Soutenir l’accès au financement pour les mesures d’adaptation et de résilience grâce à des analyses coûts-bénéfices et à des cadres PPP intégrant le climat</a:t>
            </a:r>
          </a:p>
          <a:p>
            <a:pPr lvl="0" fontAlgn="t">
              <a:spcAft>
                <a:spcPts val="600"/>
              </a:spcAft>
              <a:buClr>
                <a:schemeClr val="bg1"/>
              </a:buClr>
              <a:defRPr/>
            </a:pPr>
            <a:endParaRPr kumimoji="0" lang="fr-FR" sz="1400" b="0" i="0" u="none" strike="noStrike" kern="1200" cap="none" spc="0" normalizeH="0" baseline="0" noProof="0" dirty="0">
              <a:ln>
                <a:noFill/>
              </a:ln>
              <a:solidFill>
                <a:schemeClr val="bg1"/>
              </a:solidFill>
              <a:effectLst/>
              <a:highlight>
                <a:srgbClr val="FFFF00"/>
              </a:highlight>
              <a:uLnTx/>
              <a:uFillTx/>
              <a:latin typeface="+mn-lt"/>
              <a:ea typeface="+mn-ea"/>
              <a:cs typeface="+mn-cs"/>
            </a:endParaRPr>
          </a:p>
          <a:p>
            <a:pPr marL="173736" lvl="0" indent="-173736" fontAlgn="t">
              <a:spcAft>
                <a:spcPts val="600"/>
              </a:spcAft>
              <a:buClr>
                <a:schemeClr val="bg1"/>
              </a:buClr>
              <a:buFont typeface="Arial" panose="020B0604020202020204" pitchFamily="34" charset="0"/>
              <a:buChar char="•"/>
              <a:defRPr/>
            </a:pPr>
            <a:r>
              <a:rPr lang="fr-FR" sz="1400" dirty="0">
                <a:solidFill>
                  <a:schemeClr val="bg1"/>
                </a:solidFill>
              </a:rPr>
              <a:t>Appuyer la CEDEAO et l'</a:t>
            </a:r>
            <a:r>
              <a:rPr lang="fr-FR" sz="1400" dirty="0" err="1">
                <a:solidFill>
                  <a:schemeClr val="bg1"/>
                </a:solidFill>
              </a:rPr>
              <a:t>ALCoMA</a:t>
            </a:r>
            <a:r>
              <a:rPr lang="fr-FR" sz="1400" dirty="0">
                <a:solidFill>
                  <a:schemeClr val="bg1"/>
                </a:solidFill>
              </a:rPr>
              <a:t> dans l'élaboration de cadres de PPP tenant compte du climat et de normes opérationnelles le long du corridor.</a:t>
            </a:r>
            <a:endParaRPr lang="fr-FR" noProof="0" dirty="0"/>
          </a:p>
        </p:txBody>
      </p:sp>
      <p:pic>
        <p:nvPicPr>
          <p:cNvPr id="18" name="Graphic 17" descr="Blueprint with solid fill">
            <a:extLst>
              <a:ext uri="{FF2B5EF4-FFF2-40B4-BE49-F238E27FC236}">
                <a16:creationId xmlns:a16="http://schemas.microsoft.com/office/drawing/2014/main" id="{8B90B241-8EE7-329A-3CBD-E184BD91739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90200" y="5084747"/>
            <a:ext cx="586502" cy="586502"/>
          </a:xfrm>
          <a:prstGeom prst="rect">
            <a:avLst/>
          </a:prstGeom>
        </p:spPr>
      </p:pic>
      <p:pic>
        <p:nvPicPr>
          <p:cNvPr id="24" name="Graphic 23" descr="Money with solid fill">
            <a:extLst>
              <a:ext uri="{FF2B5EF4-FFF2-40B4-BE49-F238E27FC236}">
                <a16:creationId xmlns:a16="http://schemas.microsoft.com/office/drawing/2014/main" id="{B71F6B0B-C8B7-D0F9-FF75-2C76BF6A2F8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63636" y="4223388"/>
            <a:ext cx="461671" cy="461671"/>
          </a:xfrm>
          <a:prstGeom prst="rect">
            <a:avLst/>
          </a:prstGeom>
        </p:spPr>
      </p:pic>
      <p:pic>
        <p:nvPicPr>
          <p:cNvPr id="26" name="Graphic 25" descr="Sustainability with solid fill">
            <a:extLst>
              <a:ext uri="{FF2B5EF4-FFF2-40B4-BE49-F238E27FC236}">
                <a16:creationId xmlns:a16="http://schemas.microsoft.com/office/drawing/2014/main" id="{97CF34B8-25D8-E5CB-4ABF-CEBF1A08988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50185" y="3666228"/>
            <a:ext cx="461671" cy="461671"/>
          </a:xfrm>
          <a:prstGeom prst="rect">
            <a:avLst/>
          </a:prstGeom>
        </p:spPr>
      </p:pic>
      <p:sp>
        <p:nvSpPr>
          <p:cNvPr id="9" name="Rectangle 8">
            <a:extLst>
              <a:ext uri="{FF2B5EF4-FFF2-40B4-BE49-F238E27FC236}">
                <a16:creationId xmlns:a16="http://schemas.microsoft.com/office/drawing/2014/main" id="{F3E84783-5DF1-E37C-88B9-F4213A525339}"/>
              </a:ext>
            </a:extLst>
          </p:cNvPr>
          <p:cNvSpPr/>
          <p:nvPr/>
        </p:nvSpPr>
        <p:spPr>
          <a:xfrm>
            <a:off x="4707169" y="2944844"/>
            <a:ext cx="1137026" cy="535531"/>
          </a:xfrm>
          <a:prstGeom prst="rect">
            <a:avLst/>
          </a:prstGeom>
          <a:solidFill>
            <a:srgbClr val="00B0F0"/>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t>Appui technique</a:t>
            </a:r>
            <a:endParaRPr lang="fr-FR" sz="1200" noProof="0" dirty="0"/>
          </a:p>
        </p:txBody>
      </p:sp>
      <p:pic>
        <p:nvPicPr>
          <p:cNvPr id="4" name="Picture 3">
            <a:extLst>
              <a:ext uri="{FF2B5EF4-FFF2-40B4-BE49-F238E27FC236}">
                <a16:creationId xmlns:a16="http://schemas.microsoft.com/office/drawing/2014/main" id="{9522BA26-0376-71E9-66EC-6A7C3FB630BD}"/>
              </a:ext>
            </a:extLst>
          </p:cNvPr>
          <p:cNvPicPr>
            <a:picLocks noChangeAspect="1"/>
          </p:cNvPicPr>
          <p:nvPr/>
        </p:nvPicPr>
        <p:blipFill>
          <a:blip r:embed="rId8"/>
          <a:stretch>
            <a:fillRect/>
          </a:stretch>
        </p:blipFill>
        <p:spPr>
          <a:xfrm>
            <a:off x="7673430" y="136232"/>
            <a:ext cx="977274" cy="600081"/>
          </a:xfrm>
          <a:prstGeom prst="rect">
            <a:avLst/>
          </a:prstGeom>
        </p:spPr>
      </p:pic>
    </p:spTree>
    <p:extLst>
      <p:ext uri="{BB962C8B-B14F-4D97-AF65-F5344CB8AC3E}">
        <p14:creationId xmlns:p14="http://schemas.microsoft.com/office/powerpoint/2010/main" val="4161528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64622" y="2341818"/>
            <a:ext cx="5082362" cy="1934889"/>
          </a:xfrm>
        </p:spPr>
        <p:txBody>
          <a:bodyPr/>
          <a:lstStyle/>
          <a:p>
            <a:pPr marL="0" indent="0">
              <a:buNone/>
            </a:pPr>
            <a:r>
              <a:rPr lang="fr-FR" noProof="0" dirty="0">
                <a:solidFill>
                  <a:schemeClr val="bg1">
                    <a:lumMod val="75000"/>
                  </a:schemeClr>
                </a:solidFill>
              </a:rPr>
              <a:t>Financement et mobilisation de fonds pour les PPP</a:t>
            </a:r>
          </a:p>
          <a:p>
            <a:pPr marL="0" indent="0">
              <a:buNone/>
            </a:pPr>
            <a:r>
              <a:rPr lang="fr-FR" noProof="0" dirty="0">
                <a:solidFill>
                  <a:schemeClr val="bg1">
                    <a:lumMod val="75000"/>
                  </a:schemeClr>
                </a:solidFill>
              </a:rPr>
              <a:t>Panorama du financement climatique</a:t>
            </a:r>
          </a:p>
          <a:p>
            <a:pPr marL="0" indent="0">
              <a:buNone/>
            </a:pPr>
            <a:r>
              <a:rPr lang="fr-FR" noProof="0" dirty="0">
                <a:solidFill>
                  <a:schemeClr val="bg1">
                    <a:lumMod val="75000"/>
                  </a:schemeClr>
                </a:solidFill>
              </a:rPr>
              <a:t>Financement climatique pour les PPP d’infrastructure</a:t>
            </a:r>
          </a:p>
          <a:p>
            <a:pPr marL="0" indent="0">
              <a:buNone/>
            </a:pPr>
            <a:r>
              <a:rPr lang="fr-FR" noProof="0" dirty="0">
                <a:solidFill>
                  <a:schemeClr val="bg1">
                    <a:lumMod val="75000"/>
                  </a:schemeClr>
                </a:solidFill>
              </a:rPr>
              <a:t>Financement des solutions fondées sur la nature</a:t>
            </a:r>
          </a:p>
          <a:p>
            <a:pPr marL="0" indent="0">
              <a:buNone/>
            </a:pPr>
            <a:r>
              <a:rPr lang="fr-FR" noProof="0" dirty="0">
                <a:solidFill>
                  <a:schemeClr val="bg1"/>
                </a:solidFill>
              </a:rPr>
              <a:t>Recommandations pour les professionnels et les décideurs politiques</a:t>
            </a:r>
          </a:p>
        </p:txBody>
      </p:sp>
      <p:sp>
        <p:nvSpPr>
          <p:cNvPr id="2" name="Title 1">
            <a:extLst>
              <a:ext uri="{FF2B5EF4-FFF2-40B4-BE49-F238E27FC236}">
                <a16:creationId xmlns:a16="http://schemas.microsoft.com/office/drawing/2014/main" id="{6E039424-B470-C942-3319-55EA16964C39}"/>
              </a:ext>
            </a:extLst>
          </p:cNvPr>
          <p:cNvSpPr>
            <a:spLocks noGrp="1"/>
          </p:cNvSpPr>
          <p:nvPr>
            <p:ph type="ctrTitle"/>
          </p:nvPr>
        </p:nvSpPr>
        <p:spPr>
          <a:xfrm>
            <a:off x="6404661" y="1805618"/>
            <a:ext cx="5082362" cy="480131"/>
          </a:xfrm>
        </p:spPr>
        <p:txBody>
          <a:bodyPr/>
          <a:lstStyle/>
          <a:p>
            <a:r>
              <a:rPr lang="fr-FR" dirty="0"/>
              <a:t>Plan du Module</a:t>
            </a:r>
            <a:endParaRPr lang="fr-FR" noProof="0" dirty="0"/>
          </a:p>
        </p:txBody>
      </p:sp>
    </p:spTree>
    <p:extLst>
      <p:ext uri="{BB962C8B-B14F-4D97-AF65-F5344CB8AC3E}">
        <p14:creationId xmlns:p14="http://schemas.microsoft.com/office/powerpoint/2010/main" val="3441963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84F6885-2F5E-A06E-92CC-B7EFB7D2C9D7}"/>
              </a:ext>
            </a:extLst>
          </p:cNvPr>
          <p:cNvSpPr/>
          <p:nvPr/>
        </p:nvSpPr>
        <p:spPr>
          <a:xfrm>
            <a:off x="596900" y="2004584"/>
            <a:ext cx="2508519" cy="28488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spcAft>
                <a:spcPts val="600"/>
              </a:spcAft>
              <a:buClr>
                <a:schemeClr val="accent1"/>
              </a:buClr>
            </a:pPr>
            <a:r>
              <a:rPr lang="fr-FR" dirty="0"/>
              <a:t>Gérer les risques financiers liés au climat pour les investisseurs en intégrant la résilience à long terme dans les projets d'infrastructure</a:t>
            </a:r>
            <a:endParaRPr lang="fr-FR" noProof="0" dirty="0">
              <a:highlight>
                <a:srgbClr val="FF00FF"/>
              </a:highlight>
            </a:endParaRPr>
          </a:p>
        </p:txBody>
      </p:sp>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Recommandations pour les professionnels et  les décideurs</a:t>
            </a:r>
          </a:p>
        </p:txBody>
      </p:sp>
      <p:sp>
        <p:nvSpPr>
          <p:cNvPr id="15" name="TextBox 14">
            <a:extLst>
              <a:ext uri="{FF2B5EF4-FFF2-40B4-BE49-F238E27FC236}">
                <a16:creationId xmlns:a16="http://schemas.microsoft.com/office/drawing/2014/main" id="{401CE1B5-5A35-40DC-E88D-160BD922C501}"/>
              </a:ext>
            </a:extLst>
          </p:cNvPr>
          <p:cNvSpPr txBox="1"/>
          <p:nvPr/>
        </p:nvSpPr>
        <p:spPr>
          <a:xfrm>
            <a:off x="888274" y="6358493"/>
            <a:ext cx="6096000" cy="276999"/>
          </a:xfrm>
          <a:prstGeom prst="rect">
            <a:avLst/>
          </a:prstGeom>
          <a:noFill/>
        </p:spPr>
        <p:txBody>
          <a:bodyPr wrap="square">
            <a:spAutoFit/>
          </a:bodyPr>
          <a:lstStyle/>
          <a:p>
            <a:r>
              <a:rPr lang="fr-FR" sz="1200" noProof="0" dirty="0">
                <a:hlinkClick r:id="rId3"/>
              </a:rPr>
              <a:t>Source: PPIAF Climate Resilience Issue Brief</a:t>
            </a:r>
            <a:endParaRPr lang="fr-FR" sz="1200" noProof="0" dirty="0"/>
          </a:p>
        </p:txBody>
      </p:sp>
      <p:sp>
        <p:nvSpPr>
          <p:cNvPr id="7" name="Rounded Rectangle 6">
            <a:extLst>
              <a:ext uri="{FF2B5EF4-FFF2-40B4-BE49-F238E27FC236}">
                <a16:creationId xmlns:a16="http://schemas.microsoft.com/office/drawing/2014/main" id="{3523F617-5E59-8980-C037-A2459F9EB954}"/>
              </a:ext>
            </a:extLst>
          </p:cNvPr>
          <p:cNvSpPr/>
          <p:nvPr/>
        </p:nvSpPr>
        <p:spPr>
          <a:xfrm>
            <a:off x="3289701" y="2004583"/>
            <a:ext cx="2266559" cy="28488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spcAft>
                <a:spcPts val="600"/>
              </a:spcAft>
              <a:buClr>
                <a:schemeClr val="accent1"/>
              </a:buClr>
            </a:pPr>
            <a:r>
              <a:rPr lang="fr-FR" dirty="0"/>
              <a:t>Convaincre les investisseurs en mettant l'accent sur la pertinence climatique du PPP</a:t>
            </a:r>
            <a:endParaRPr lang="fr-FR" noProof="0" dirty="0">
              <a:highlight>
                <a:srgbClr val="FF00FF"/>
              </a:highlight>
            </a:endParaRPr>
          </a:p>
        </p:txBody>
      </p:sp>
      <p:sp>
        <p:nvSpPr>
          <p:cNvPr id="14" name="Rounded Rectangle 13">
            <a:extLst>
              <a:ext uri="{FF2B5EF4-FFF2-40B4-BE49-F238E27FC236}">
                <a16:creationId xmlns:a16="http://schemas.microsoft.com/office/drawing/2014/main" id="{A9DD8BA4-B356-3740-AAF5-46FDDC7389D1}"/>
              </a:ext>
            </a:extLst>
          </p:cNvPr>
          <p:cNvSpPr/>
          <p:nvPr/>
        </p:nvSpPr>
        <p:spPr>
          <a:xfrm>
            <a:off x="5661765" y="2004584"/>
            <a:ext cx="3058886" cy="2848830"/>
          </a:xfrm>
          <a:prstGeom prst="roundRect">
            <a:avLst>
              <a:gd name="adj" fmla="val 109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spcAft>
                <a:spcPts val="600"/>
              </a:spcAft>
              <a:buClr>
                <a:schemeClr val="accent1"/>
              </a:buClr>
            </a:pPr>
            <a:r>
              <a:rPr lang="fr-FR" dirty="0"/>
              <a:t>Mettre en place des structures de préparation de projets afin de créer davantage d'opportunités d'investissement bien structurées pour des PPP résilients face au changement climatique.</a:t>
            </a:r>
            <a:endParaRPr lang="fr-FR" noProof="0" dirty="0">
              <a:highlight>
                <a:srgbClr val="FF00FF"/>
              </a:highlight>
            </a:endParaRPr>
          </a:p>
        </p:txBody>
      </p:sp>
      <p:sp>
        <p:nvSpPr>
          <p:cNvPr id="16" name="Rounded Rectangle 15">
            <a:extLst>
              <a:ext uri="{FF2B5EF4-FFF2-40B4-BE49-F238E27FC236}">
                <a16:creationId xmlns:a16="http://schemas.microsoft.com/office/drawing/2014/main" id="{8B27A780-FB88-5253-967B-E240CA3DD63E}"/>
              </a:ext>
            </a:extLst>
          </p:cNvPr>
          <p:cNvSpPr/>
          <p:nvPr/>
        </p:nvSpPr>
        <p:spPr>
          <a:xfrm>
            <a:off x="8830681" y="2012632"/>
            <a:ext cx="2872655" cy="2840162"/>
          </a:xfrm>
          <a:prstGeom prst="roundRect">
            <a:avLst>
              <a:gd name="adj" fmla="val 75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spcAft>
                <a:spcPts val="600"/>
              </a:spcAft>
              <a:buClr>
                <a:schemeClr val="accent1"/>
              </a:buClr>
            </a:pPr>
            <a:r>
              <a:rPr lang="fr-FR" dirty="0"/>
              <a:t>Utiliser l'aide des institutions de financement du développement (IFD) pour permettre les investissements dans la phase préparatoire du projet et dans la gestion des risques liés à sa mise en œuvre.</a:t>
            </a:r>
            <a:endParaRPr lang="fr-FR" noProof="0" dirty="0">
              <a:highlight>
                <a:srgbClr val="FF00FF"/>
              </a:highlight>
            </a:endParaRPr>
          </a:p>
        </p:txBody>
      </p:sp>
    </p:spTree>
    <p:extLst>
      <p:ext uri="{BB962C8B-B14F-4D97-AF65-F5344CB8AC3E}">
        <p14:creationId xmlns:p14="http://schemas.microsoft.com/office/powerpoint/2010/main" val="37610299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6997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61555"/>
            <a:ext cx="5082362" cy="1934889"/>
          </a:xfrm>
        </p:spPr>
        <p:txBody>
          <a:bodyPr/>
          <a:lstStyle/>
          <a:p>
            <a:pPr marL="0" indent="0">
              <a:buNone/>
            </a:pPr>
            <a:r>
              <a:rPr lang="fr-FR" noProof="0" dirty="0"/>
              <a:t>Financement et mobilisation de fonds pour les PPP</a:t>
            </a:r>
          </a:p>
          <a:p>
            <a:pPr marL="0" indent="0">
              <a:buNone/>
            </a:pPr>
            <a:r>
              <a:rPr lang="fr-FR" noProof="0" dirty="0">
                <a:solidFill>
                  <a:schemeClr val="bg1">
                    <a:lumMod val="75000"/>
                  </a:schemeClr>
                </a:solidFill>
              </a:rPr>
              <a:t>Panorama du financement climatique</a:t>
            </a:r>
          </a:p>
          <a:p>
            <a:pPr marL="0" indent="0">
              <a:buNone/>
            </a:pPr>
            <a:r>
              <a:rPr lang="fr-FR" noProof="0" dirty="0">
                <a:solidFill>
                  <a:schemeClr val="bg1">
                    <a:lumMod val="75000"/>
                  </a:schemeClr>
                </a:solidFill>
              </a:rPr>
              <a:t>Financement climatique pour les PPP d’infrastructure</a:t>
            </a:r>
          </a:p>
          <a:p>
            <a:pPr marL="0" indent="0">
              <a:buNone/>
            </a:pPr>
            <a:r>
              <a:rPr lang="fr-FR" noProof="0" dirty="0">
                <a:solidFill>
                  <a:schemeClr val="bg1">
                    <a:lumMod val="75000"/>
                  </a:schemeClr>
                </a:solidFill>
              </a:rPr>
              <a:t>Financement des solutions fondées sur la nature</a:t>
            </a:r>
          </a:p>
          <a:p>
            <a:pPr marL="0" indent="0">
              <a:buNone/>
            </a:pPr>
            <a:r>
              <a:rPr lang="fr-FR" noProof="0" dirty="0">
                <a:solidFill>
                  <a:schemeClr val="bg1">
                    <a:lumMod val="75000"/>
                  </a:schemeClr>
                </a:solidFill>
              </a:rPr>
              <a:t>Recommandations pour les professionnels et les décideurs politiques</a:t>
            </a:r>
          </a:p>
        </p:txBody>
      </p:sp>
      <p:sp>
        <p:nvSpPr>
          <p:cNvPr id="2" name="Title 1">
            <a:extLst>
              <a:ext uri="{FF2B5EF4-FFF2-40B4-BE49-F238E27FC236}">
                <a16:creationId xmlns:a16="http://schemas.microsoft.com/office/drawing/2014/main" id="{1178AD9D-64B4-298B-D44F-02F4A60AF536}"/>
              </a:ext>
            </a:extLst>
          </p:cNvPr>
          <p:cNvSpPr>
            <a:spLocks noGrp="1"/>
          </p:cNvSpPr>
          <p:nvPr>
            <p:ph type="ctrTitle"/>
          </p:nvPr>
        </p:nvSpPr>
        <p:spPr>
          <a:xfrm>
            <a:off x="6404661" y="1805618"/>
            <a:ext cx="5082362" cy="480131"/>
          </a:xfrm>
        </p:spPr>
        <p:txBody>
          <a:bodyPr/>
          <a:lstStyle/>
          <a:p>
            <a:r>
              <a:rPr lang="fr-FR" dirty="0"/>
              <a:t>Plan du Module</a:t>
            </a:r>
            <a:endParaRPr lang="fr-FR" noProof="0" dirty="0"/>
          </a:p>
        </p:txBody>
      </p:sp>
    </p:spTree>
    <p:extLst>
      <p:ext uri="{BB962C8B-B14F-4D97-AF65-F5344CB8AC3E}">
        <p14:creationId xmlns:p14="http://schemas.microsoft.com/office/powerpoint/2010/main" val="1621985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Financement des PPP en Afrique</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290095" y="999665"/>
            <a:ext cx="9767068" cy="546644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1800" b="1" noProof="0" dirty="0"/>
              <a:t>Préparation de projet (financement amont)</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Fonds publics nationaux de préparation de projets </a:t>
            </a:r>
            <a:r>
              <a:rPr lang="fr-FR" sz="1800" noProof="0" dirty="0"/>
              <a:t>(parfois mis en place dans des départements PPP des Ministères compétents)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Fonds public régionaux de préparation de projet,</a:t>
            </a:r>
            <a:r>
              <a:rPr lang="fr-FR" sz="1800" noProof="0" dirty="0"/>
              <a:t> par exemple Fonds spécial du Mécanisme de financement de la préparation des projets d’infrastructures du NEPAD (IPPF-NEPAD), Facilité africaine de l’eau, </a:t>
            </a:r>
            <a:r>
              <a:rPr lang="fr-FR" sz="1800" noProof="0" dirty="0" err="1">
                <a:ea typeface="Roboto"/>
              </a:rPr>
              <a:t>Climate</a:t>
            </a:r>
            <a:r>
              <a:rPr lang="fr-FR" sz="1800" noProof="0" dirty="0">
                <a:ea typeface="Roboto"/>
              </a:rPr>
              <a:t> </a:t>
            </a:r>
            <a:r>
              <a:rPr lang="fr-FR" sz="1800" noProof="0" dirty="0" err="1">
                <a:ea typeface="Roboto"/>
              </a:rPr>
              <a:t>Resilient</a:t>
            </a:r>
            <a:r>
              <a:rPr lang="fr-FR" sz="1800" noProof="0" dirty="0">
                <a:ea typeface="Roboto"/>
              </a:rPr>
              <a:t> Infrastructure </a:t>
            </a:r>
            <a:r>
              <a:rPr lang="fr-FR" sz="1800" noProof="0" dirty="0" err="1">
                <a:ea typeface="Roboto"/>
              </a:rPr>
              <a:t>Development</a:t>
            </a:r>
            <a:r>
              <a:rPr lang="fr-FR" sz="1800" noProof="0" dirty="0">
                <a:ea typeface="Roboto"/>
              </a:rPr>
              <a:t> Facility (CRIDF)*</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Institutions financières de développement </a:t>
            </a:r>
            <a:r>
              <a:rPr lang="fr-FR" sz="1800" noProof="0" dirty="0"/>
              <a:t>(IFD), exemple : Africa50, PIDG TA, USAID, DFC, USTDA, TDB, AFC</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Investisseurs / développeurs / entrepreneurs / opérateurs du secteur privé </a:t>
            </a:r>
            <a:r>
              <a:rPr lang="fr-FR" sz="1800" noProof="0" dirty="0"/>
              <a:t>(dans le cas des offres spontanées)</a:t>
            </a:r>
          </a:p>
          <a:p>
            <a:pPr marL="57150" indent="0">
              <a:lnSpc>
                <a:spcPct val="100000"/>
              </a:lnSpc>
              <a:spcBef>
                <a:spcPts val="0"/>
              </a:spcBef>
              <a:spcAft>
                <a:spcPts val="600"/>
              </a:spcAft>
              <a:buClr>
                <a:schemeClr val="accent1"/>
              </a:buClr>
              <a:buNone/>
            </a:pPr>
            <a:r>
              <a:rPr lang="fr-FR" sz="1800" b="1" noProof="0" dirty="0"/>
              <a:t>Mise en œuvre du projet (financement aval)</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Investisseurs </a:t>
            </a:r>
            <a:r>
              <a:rPr lang="fr-FR" sz="1800" noProof="0" dirty="0"/>
              <a:t>– acteurs privés investissant dans le projet et fonds d’infrastructure</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Fournisseurs de dette </a:t>
            </a:r>
            <a:r>
              <a:rPr lang="fr-FR" sz="1800" noProof="0" dirty="0"/>
              <a:t>– IFD, banques commerciales, mais aussi de plus en plus fonds de pension et fonds climatiques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Fournisseurs de garanties de crédit </a:t>
            </a:r>
            <a:r>
              <a:rPr lang="fr-FR" sz="1800" noProof="0" dirty="0"/>
              <a:t>– exemple : BAD, </a:t>
            </a:r>
            <a:r>
              <a:rPr lang="fr-FR" sz="1800" noProof="0" dirty="0" err="1"/>
              <a:t>Dhamana</a:t>
            </a:r>
            <a:r>
              <a:rPr lang="fr-FR" sz="1800" noProof="0" dirty="0"/>
              <a:t>, MIGA, </a:t>
            </a:r>
            <a:r>
              <a:rPr lang="fr-FR" sz="1800" noProof="0" dirty="0" err="1"/>
              <a:t>GuarantCo</a:t>
            </a:r>
            <a:endParaRPr lang="fr-FR" sz="1800" b="1" noProof="0" dirty="0">
              <a:ea typeface="Roboto"/>
            </a:endParaRPr>
          </a:p>
        </p:txBody>
      </p:sp>
      <p:sp>
        <p:nvSpPr>
          <p:cNvPr id="3" name="Arrow: Down 2">
            <a:extLst>
              <a:ext uri="{FF2B5EF4-FFF2-40B4-BE49-F238E27FC236}">
                <a16:creationId xmlns:a16="http://schemas.microsoft.com/office/drawing/2014/main" id="{CD00E787-484E-6029-DE68-827C1AF7C324}"/>
              </a:ext>
            </a:extLst>
          </p:cNvPr>
          <p:cNvSpPr/>
          <p:nvPr/>
        </p:nvSpPr>
        <p:spPr>
          <a:xfrm>
            <a:off x="705390" y="1245326"/>
            <a:ext cx="1410788" cy="20726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noProof="0" dirty="0"/>
              <a:t>Préparation de projet</a:t>
            </a:r>
          </a:p>
        </p:txBody>
      </p:sp>
      <p:sp>
        <p:nvSpPr>
          <p:cNvPr id="5" name="Arrow: Down 4">
            <a:extLst>
              <a:ext uri="{FF2B5EF4-FFF2-40B4-BE49-F238E27FC236}">
                <a16:creationId xmlns:a16="http://schemas.microsoft.com/office/drawing/2014/main" id="{BDDD2F4C-1C6F-3FF9-21FB-03700EA3D441}"/>
              </a:ext>
            </a:extLst>
          </p:cNvPr>
          <p:cNvSpPr/>
          <p:nvPr/>
        </p:nvSpPr>
        <p:spPr>
          <a:xfrm>
            <a:off x="705390" y="3661955"/>
            <a:ext cx="1410788" cy="20726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r-FR" noProof="0" dirty="0"/>
              <a:t>Mise en œuvre du projet</a:t>
            </a:r>
          </a:p>
        </p:txBody>
      </p:sp>
    </p:spTree>
    <p:extLst>
      <p:ext uri="{BB962C8B-B14F-4D97-AF65-F5344CB8AC3E}">
        <p14:creationId xmlns:p14="http://schemas.microsoft.com/office/powerpoint/2010/main" val="1697806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Appétit des investisseurs pour les PPP</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6377495" y="2093187"/>
            <a:ext cx="4873873" cy="3492643"/>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Forte demande de projets bien structurés de la part des bailleurs et investisseurs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Cependant, le flux de transactions demeure limité en raison du manque de ressources publiques pour les PPP fondés sur la disponibilité et du faible nombre de PPP générateurs de revenus adaptés (les ports et l’énergie faisant exception)</a:t>
            </a:r>
            <a:endParaRPr lang="fr-FR" sz="1800" b="1" noProof="0" dirty="0">
              <a:ea typeface="Roboto"/>
            </a:endParaRPr>
          </a:p>
        </p:txBody>
      </p:sp>
      <p:sp>
        <p:nvSpPr>
          <p:cNvPr id="3" name="Arrow: Down 2">
            <a:extLst>
              <a:ext uri="{FF2B5EF4-FFF2-40B4-BE49-F238E27FC236}">
                <a16:creationId xmlns:a16="http://schemas.microsoft.com/office/drawing/2014/main" id="{CD00E787-484E-6029-DE68-827C1AF7C324}"/>
              </a:ext>
            </a:extLst>
          </p:cNvPr>
          <p:cNvSpPr/>
          <p:nvPr/>
        </p:nvSpPr>
        <p:spPr>
          <a:xfrm rot="16200000">
            <a:off x="3100798" y="-1062578"/>
            <a:ext cx="820889" cy="53258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noProof="0" dirty="0"/>
              <a:t>Préparation du projet</a:t>
            </a:r>
          </a:p>
        </p:txBody>
      </p:sp>
      <p:sp>
        <p:nvSpPr>
          <p:cNvPr id="5" name="Arrow: Down 4">
            <a:extLst>
              <a:ext uri="{FF2B5EF4-FFF2-40B4-BE49-F238E27FC236}">
                <a16:creationId xmlns:a16="http://schemas.microsoft.com/office/drawing/2014/main" id="{BDDD2F4C-1C6F-3FF9-21FB-03700EA3D441}"/>
              </a:ext>
            </a:extLst>
          </p:cNvPr>
          <p:cNvSpPr/>
          <p:nvPr/>
        </p:nvSpPr>
        <p:spPr>
          <a:xfrm rot="16200000">
            <a:off x="8588880" y="-1021299"/>
            <a:ext cx="903102" cy="53258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r-FR" noProof="0" dirty="0"/>
              <a:t>Exécution du projet</a:t>
            </a:r>
          </a:p>
        </p:txBody>
      </p:sp>
      <p:sp>
        <p:nvSpPr>
          <p:cNvPr id="10" name="Content Placeholder 11">
            <a:extLst>
              <a:ext uri="{FF2B5EF4-FFF2-40B4-BE49-F238E27FC236}">
                <a16:creationId xmlns:a16="http://schemas.microsoft.com/office/drawing/2014/main" id="{BBDC44D8-93DD-F202-5B4C-847E4AA77155}"/>
              </a:ext>
            </a:extLst>
          </p:cNvPr>
          <p:cNvSpPr txBox="1">
            <a:spLocks/>
          </p:cNvSpPr>
          <p:nvPr/>
        </p:nvSpPr>
        <p:spPr>
          <a:xfrm>
            <a:off x="848308" y="2093188"/>
            <a:ext cx="4654686" cy="424274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b="1" noProof="0" dirty="0"/>
              <a:t>Les fonds disponibles pour la préparation de projets PPP demeurent insuffisants. </a:t>
            </a:r>
            <a:r>
              <a:rPr lang="fr-FR" sz="1800" noProof="0" dirty="0"/>
              <a:t>Peu d’investisseurs sont prêts à financer des processus de préparation longs et aux résultats incertains.</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Seuls 10 % des projets d’infrastructure en Afrique atteignent l’étape de clôture financière</a:t>
            </a:r>
          </a:p>
          <a:p>
            <a:pPr marL="342900" indent="-285750">
              <a:lnSpc>
                <a:spcPct val="100000"/>
              </a:lnSpc>
              <a:spcBef>
                <a:spcPts val="0"/>
              </a:spcBef>
              <a:spcAft>
                <a:spcPts val="600"/>
              </a:spcAft>
              <a:buClr>
                <a:schemeClr val="accent1"/>
              </a:buClr>
              <a:buFont typeface="Courier New" panose="02070309020205020404" pitchFamily="49" charset="0"/>
              <a:buChar char="o"/>
            </a:pPr>
            <a:r>
              <a:rPr lang="fr-FR" sz="1800" noProof="0" dirty="0"/>
              <a:t>La majorité des fonds destinés à la préparation se concentrent sur le secteur de l’énergie (atténuation)</a:t>
            </a:r>
            <a:endParaRPr lang="fr-FR" sz="1800" b="1" noProof="0" dirty="0">
              <a:ea typeface="Roboto"/>
            </a:endParaRPr>
          </a:p>
        </p:txBody>
      </p:sp>
      <p:sp>
        <p:nvSpPr>
          <p:cNvPr id="6" name="TextBox 5">
            <a:extLst>
              <a:ext uri="{FF2B5EF4-FFF2-40B4-BE49-F238E27FC236}">
                <a16:creationId xmlns:a16="http://schemas.microsoft.com/office/drawing/2014/main" id="{7CE07430-C12C-B285-190F-F25A270BD8A6}"/>
              </a:ext>
            </a:extLst>
          </p:cNvPr>
          <p:cNvSpPr txBox="1"/>
          <p:nvPr/>
        </p:nvSpPr>
        <p:spPr>
          <a:xfrm>
            <a:off x="848308" y="665706"/>
            <a:ext cx="4737194" cy="369332"/>
          </a:xfrm>
          <a:prstGeom prst="rect">
            <a:avLst/>
          </a:prstGeom>
          <a:noFill/>
        </p:spPr>
        <p:txBody>
          <a:bodyPr wrap="none" rtlCol="0">
            <a:spAutoFit/>
          </a:bodyPr>
          <a:lstStyle/>
          <a:p>
            <a:r>
              <a:rPr lang="fr-FR" noProof="0" dirty="0"/>
              <a:t>Quel financement est réellement disponible?</a:t>
            </a:r>
          </a:p>
        </p:txBody>
      </p:sp>
    </p:spTree>
    <p:extLst>
      <p:ext uri="{BB962C8B-B14F-4D97-AF65-F5344CB8AC3E}">
        <p14:creationId xmlns:p14="http://schemas.microsoft.com/office/powerpoint/2010/main" val="1569241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868441B0-CD06-1E50-93F6-1673281E0A20}"/>
              </a:ext>
            </a:extLst>
          </p:cNvPr>
          <p:cNvSpPr>
            <a:spLocks noGrp="1" noChangeArrowheads="1"/>
          </p:cNvSpPr>
          <p:nvPr>
            <p:ph type="title"/>
          </p:nvPr>
        </p:nvSpPr>
        <p:spPr>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lIns="92160" tIns="46080" rIns="92160" bIns="46080" rtlCol="0" anchor="ctr">
            <a:normAutofit/>
          </a:bodyPr>
          <a:lstStyle/>
          <a:p>
            <a:pPr defTabSz="457200">
              <a:buClr>
                <a:srgbClr val="FF5050"/>
              </a:buCl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fr-FR" b="1" noProof="0" dirty="0">
                <a:latin typeface="Roboto" panose="02000000000000000000" pitchFamily="2" charset="0"/>
              </a:rPr>
              <a:t>Modes de financement des infrastructures</a:t>
            </a:r>
            <a:endParaRPr lang="fr-FR" noProof="0" dirty="0">
              <a:latin typeface="+mn-lt"/>
            </a:endParaRPr>
          </a:p>
        </p:txBody>
      </p:sp>
      <p:sp>
        <p:nvSpPr>
          <p:cNvPr id="5" name="Rectangle 3">
            <a:extLst>
              <a:ext uri="{FF2B5EF4-FFF2-40B4-BE49-F238E27FC236}">
                <a16:creationId xmlns:a16="http://schemas.microsoft.com/office/drawing/2014/main" id="{5018EAA2-EB76-4192-9AAE-45A414FEA27E}"/>
              </a:ext>
            </a:extLst>
          </p:cNvPr>
          <p:cNvSpPr txBox="1">
            <a:spLocks noChangeArrowheads="1"/>
          </p:cNvSpPr>
          <p:nvPr/>
        </p:nvSpPr>
        <p:spPr>
          <a:xfrm>
            <a:off x="1392196" y="2764229"/>
            <a:ext cx="10025446" cy="1737360"/>
          </a:xfrm>
          <a:prstGeom prst="roundRect">
            <a:avLst/>
          </a:prstGeom>
          <a:solidFill>
            <a:schemeClr val="accent3">
              <a:alpha val="50000"/>
            </a:schemeClr>
          </a:solidFill>
          <a:ln>
            <a:noFill/>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0">
            <a:scrgbClr r="0" g="0" b="0"/>
          </a:lnRef>
          <a:fillRef idx="0">
            <a:scrgbClr r="0" g="0" b="0"/>
          </a:fillRef>
          <a:effectRef idx="0">
            <a:scrgbClr r="0" g="0" b="0"/>
          </a:effectRef>
          <a:fontRef idx="minor">
            <a:schemeClr val="lt1"/>
          </a:fontRef>
        </p:style>
        <p:txBody>
          <a:bodyPr vert="horz" lIns="92160" tIns="46080" rIns="92160" bIns="46080" numCol="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fr-FR" sz="1600" b="1" noProof="0" dirty="0"/>
              <a:t>Capital (Fonds Propres)</a:t>
            </a:r>
            <a:r>
              <a:rPr lang="fr-FR" sz="1600" b="1" noProof="0" dirty="0">
                <a:solidFill>
                  <a:schemeClr val="accent6"/>
                </a:solidFill>
              </a:rPr>
              <a:t> </a:t>
            </a:r>
          </a:p>
          <a:p>
            <a:pPr marL="342900" lvl="1" indent="-342900">
              <a:lnSpc>
                <a:spcPct val="100000"/>
              </a:lnSpc>
              <a:spcBef>
                <a:spcPts val="0"/>
              </a:spcBef>
            </a:pPr>
            <a:r>
              <a:rPr lang="fr-FR" sz="1600" noProof="0" dirty="0"/>
              <a:t>Les investisseurs apportent des capitaux en échange d’une participation au capital, leur conférant des droits de décision et des dividendes si les bénéfices le permettent</a:t>
            </a:r>
          </a:p>
          <a:p>
            <a:pPr marL="342900" lvl="1" indent="-342900">
              <a:lnSpc>
                <a:spcPct val="100000"/>
              </a:lnSpc>
              <a:spcBef>
                <a:spcPts val="0"/>
              </a:spcBef>
            </a:pPr>
            <a:r>
              <a:rPr lang="fr-FR" sz="1600" noProof="0" dirty="0"/>
              <a:t>Le profil de risque plus élevé du capital par rapport à la dette se traduit par des attentes de rendement plus importantes</a:t>
            </a:r>
            <a:endParaRPr lang="fr-FR" sz="1600" noProof="0" dirty="0">
              <a:solidFill>
                <a:schemeClr val="accent6"/>
              </a:solidFill>
            </a:endParaRPr>
          </a:p>
        </p:txBody>
      </p:sp>
      <p:sp>
        <p:nvSpPr>
          <p:cNvPr id="6" name="Rectangle 3">
            <a:extLst>
              <a:ext uri="{FF2B5EF4-FFF2-40B4-BE49-F238E27FC236}">
                <a16:creationId xmlns:a16="http://schemas.microsoft.com/office/drawing/2014/main" id="{558D34FB-BAC9-42BE-A5F7-379E72D50FEA}"/>
              </a:ext>
            </a:extLst>
          </p:cNvPr>
          <p:cNvSpPr txBox="1">
            <a:spLocks noChangeArrowheads="1"/>
          </p:cNvSpPr>
          <p:nvPr/>
        </p:nvSpPr>
        <p:spPr>
          <a:xfrm>
            <a:off x="1392196" y="4701385"/>
            <a:ext cx="10025446" cy="1737360"/>
          </a:xfrm>
          <a:prstGeom prst="roundRect">
            <a:avLst/>
          </a:prstGeom>
          <a:solidFill>
            <a:schemeClr val="accent4">
              <a:alpha val="50000"/>
            </a:schemeClr>
          </a:solidFill>
          <a:ln>
            <a:noFill/>
          </a:ln>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tyle>
          <a:lnRef idx="0">
            <a:scrgbClr r="0" g="0" b="0"/>
          </a:lnRef>
          <a:fillRef idx="0">
            <a:scrgbClr r="0" g="0" b="0"/>
          </a:fillRef>
          <a:effectRef idx="0">
            <a:scrgbClr r="0" g="0" b="0"/>
          </a:effectRef>
          <a:fontRef idx="minor">
            <a:schemeClr val="lt1"/>
          </a:fontRef>
        </p:style>
        <p:txBody>
          <a:bodyPr vert="horz" lIns="92160" tIns="46080" rIns="92160" bIns="46080" numCol="1"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00000"/>
              </a:lnSpc>
              <a:spcBef>
                <a:spcPts val="0"/>
              </a:spcBef>
              <a:buFont typeface="Arial" panose="020B0604020202020204" pitchFamily="34" charset="0"/>
              <a:buNone/>
            </a:pPr>
            <a:endParaRPr lang="fr-FR" sz="1600" b="1" noProof="0" dirty="0">
              <a:solidFill>
                <a:schemeClr val="accent6"/>
              </a:solidFill>
            </a:endParaRPr>
          </a:p>
          <a:p>
            <a:pPr marL="0" indent="0" defTabSz="457200">
              <a:lnSpc>
                <a:spcPct val="100000"/>
              </a:lnSpc>
              <a:spcBef>
                <a:spcPts val="0"/>
              </a:spcBef>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600" b="1" noProof="0" dirty="0"/>
              <a:t>Instruments Hybrides</a:t>
            </a:r>
          </a:p>
          <a:p>
            <a:pPr defTabSz="457200">
              <a:lnSpc>
                <a:spcPct val="100000"/>
              </a:lnSpc>
              <a:spcBef>
                <a:spcPts val="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fr-FR" sz="1600" noProof="0" dirty="0"/>
              <a:t>Ce sont principalement des instruments de dette, mais qui présentent à la fois des caractéristiques de dette et de capital, par exemple les prêts subordonnés</a:t>
            </a:r>
            <a:endParaRPr lang="fr-FR" sz="1600" noProof="0" dirty="0">
              <a:solidFill>
                <a:schemeClr val="accent6"/>
              </a:solidFill>
            </a:endParaRPr>
          </a:p>
        </p:txBody>
      </p:sp>
      <p:grpSp>
        <p:nvGrpSpPr>
          <p:cNvPr id="7" name="Pac" descr="{&quot;Key&quot;:&quot;POWER_USER_SHAPE_ICON&quot;,&quot;Value&quot;:&quot;POWER_USER_SHAPE_ICON_STYLE_1&quot;}">
            <a:extLst>
              <a:ext uri="{FF2B5EF4-FFF2-40B4-BE49-F238E27FC236}">
                <a16:creationId xmlns:a16="http://schemas.microsoft.com/office/drawing/2014/main" id="{8EC4912D-2ACB-41C0-9296-A6C84F899908}"/>
              </a:ext>
            </a:extLst>
          </p:cNvPr>
          <p:cNvGrpSpPr>
            <a:grpSpLocks noChangeAspect="1"/>
          </p:cNvGrpSpPr>
          <p:nvPr>
            <p:custDataLst>
              <p:tags r:id="rId1"/>
            </p:custDataLst>
          </p:nvPr>
        </p:nvGrpSpPr>
        <p:grpSpPr bwMode="auto">
          <a:xfrm>
            <a:off x="389364" y="1334360"/>
            <a:ext cx="760381" cy="762000"/>
            <a:chOff x="8" y="8"/>
            <a:chExt cx="470" cy="471"/>
          </a:xfrm>
          <a:solidFill>
            <a:srgbClr val="CCCC00"/>
          </a:solidFill>
        </p:grpSpPr>
        <p:sp>
          <p:nvSpPr>
            <p:cNvPr id="8" name="Pac">
              <a:extLst>
                <a:ext uri="{FF2B5EF4-FFF2-40B4-BE49-F238E27FC236}">
                  <a16:creationId xmlns:a16="http://schemas.microsoft.com/office/drawing/2014/main" id="{62E040D3-8F56-48B8-82D5-F5DB6A54D1FF}"/>
                </a:ext>
              </a:extLst>
            </p:cNvPr>
            <p:cNvSpPr>
              <a:spLocks/>
            </p:cNvSpPr>
            <p:nvPr>
              <p:custDataLst>
                <p:tags r:id="rId3"/>
              </p:custDataLst>
            </p:nvPr>
          </p:nvSpPr>
          <p:spPr bwMode="auto">
            <a:xfrm>
              <a:off x="152" y="446"/>
              <a:ext cx="326" cy="33"/>
            </a:xfrm>
            <a:custGeom>
              <a:avLst/>
              <a:gdLst>
                <a:gd name="T0" fmla="*/ 434 w 868"/>
                <a:gd name="T1" fmla="*/ 0 h 87"/>
                <a:gd name="T2" fmla="*/ 69 w 868"/>
                <a:gd name="T3" fmla="*/ 0 h 87"/>
                <a:gd name="T4" fmla="*/ 0 w 868"/>
                <a:gd name="T5" fmla="*/ 87 h 87"/>
                <a:gd name="T6" fmla="*/ 434 w 868"/>
                <a:gd name="T7" fmla="*/ 87 h 87"/>
                <a:gd name="T8" fmla="*/ 868 w 868"/>
                <a:gd name="T9" fmla="*/ 87 h 87"/>
                <a:gd name="T10" fmla="*/ 799 w 868"/>
                <a:gd name="T11" fmla="*/ 0 h 87"/>
                <a:gd name="T12" fmla="*/ 434 w 868"/>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868" h="87">
                  <a:moveTo>
                    <a:pt x="434" y="0"/>
                  </a:moveTo>
                  <a:lnTo>
                    <a:pt x="69" y="0"/>
                  </a:lnTo>
                  <a:lnTo>
                    <a:pt x="0" y="87"/>
                  </a:lnTo>
                  <a:lnTo>
                    <a:pt x="434" y="87"/>
                  </a:lnTo>
                  <a:lnTo>
                    <a:pt x="868" y="87"/>
                  </a:lnTo>
                  <a:lnTo>
                    <a:pt x="799" y="0"/>
                  </a:lnTo>
                  <a:lnTo>
                    <a:pt x="434" y="0"/>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Pac">
              <a:extLst>
                <a:ext uri="{FF2B5EF4-FFF2-40B4-BE49-F238E27FC236}">
                  <a16:creationId xmlns:a16="http://schemas.microsoft.com/office/drawing/2014/main" id="{B71BD2F2-8F65-4827-ADC9-3EAAD0D28600}"/>
                </a:ext>
              </a:extLst>
            </p:cNvPr>
            <p:cNvSpPr>
              <a:spLocks/>
            </p:cNvSpPr>
            <p:nvPr>
              <p:custDataLst>
                <p:tags r:id="rId4"/>
              </p:custDataLst>
            </p:nvPr>
          </p:nvSpPr>
          <p:spPr bwMode="auto">
            <a:xfrm>
              <a:off x="128" y="169"/>
              <a:ext cx="26" cy="27"/>
            </a:xfrm>
            <a:custGeom>
              <a:avLst/>
              <a:gdLst>
                <a:gd name="T0" fmla="*/ 13 w 69"/>
                <a:gd name="T1" fmla="*/ 20 h 71"/>
                <a:gd name="T2" fmla="*/ 11 w 69"/>
                <a:gd name="T3" fmla="*/ 71 h 71"/>
                <a:gd name="T4" fmla="*/ 69 w 69"/>
                <a:gd name="T5" fmla="*/ 13 h 71"/>
                <a:gd name="T6" fmla="*/ 13 w 69"/>
                <a:gd name="T7" fmla="*/ 20 h 71"/>
              </a:gdLst>
              <a:ahLst/>
              <a:cxnLst>
                <a:cxn ang="0">
                  <a:pos x="T0" y="T1"/>
                </a:cxn>
                <a:cxn ang="0">
                  <a:pos x="T2" y="T3"/>
                </a:cxn>
                <a:cxn ang="0">
                  <a:pos x="T4" y="T5"/>
                </a:cxn>
                <a:cxn ang="0">
                  <a:pos x="T6" y="T7"/>
                </a:cxn>
              </a:cxnLst>
              <a:rect l="0" t="0" r="r" b="b"/>
              <a:pathLst>
                <a:path w="69" h="71">
                  <a:moveTo>
                    <a:pt x="13" y="20"/>
                  </a:moveTo>
                  <a:cubicBezTo>
                    <a:pt x="0" y="34"/>
                    <a:pt x="4" y="55"/>
                    <a:pt x="11" y="71"/>
                  </a:cubicBezTo>
                  <a:lnTo>
                    <a:pt x="69" y="13"/>
                  </a:lnTo>
                  <a:cubicBezTo>
                    <a:pt x="51" y="0"/>
                    <a:pt x="31" y="2"/>
                    <a:pt x="13" y="20"/>
                  </a:cubicBez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Pac">
              <a:extLst>
                <a:ext uri="{FF2B5EF4-FFF2-40B4-BE49-F238E27FC236}">
                  <a16:creationId xmlns:a16="http://schemas.microsoft.com/office/drawing/2014/main" id="{5C5FD266-466B-419A-8EAB-563833690729}"/>
                </a:ext>
              </a:extLst>
            </p:cNvPr>
            <p:cNvSpPr>
              <a:spLocks noEditPoints="1"/>
            </p:cNvSpPr>
            <p:nvPr>
              <p:custDataLst>
                <p:tags r:id="rId5"/>
              </p:custDataLst>
            </p:nvPr>
          </p:nvSpPr>
          <p:spPr bwMode="auto">
            <a:xfrm>
              <a:off x="8" y="86"/>
              <a:ext cx="244" cy="245"/>
            </a:xfrm>
            <a:custGeom>
              <a:avLst/>
              <a:gdLst>
                <a:gd name="T0" fmla="*/ 649 w 649"/>
                <a:gd name="T1" fmla="*/ 127 h 649"/>
                <a:gd name="T2" fmla="*/ 614 w 649"/>
                <a:gd name="T3" fmla="*/ 92 h 649"/>
                <a:gd name="T4" fmla="*/ 564 w 649"/>
                <a:gd name="T5" fmla="*/ 131 h 649"/>
                <a:gd name="T6" fmla="*/ 512 w 649"/>
                <a:gd name="T7" fmla="*/ 78 h 649"/>
                <a:gd name="T8" fmla="*/ 551 w 649"/>
                <a:gd name="T9" fmla="*/ 28 h 649"/>
                <a:gd name="T10" fmla="*/ 523 w 649"/>
                <a:gd name="T11" fmla="*/ 0 h 649"/>
                <a:gd name="T12" fmla="*/ 361 w 649"/>
                <a:gd name="T13" fmla="*/ 18 h 649"/>
                <a:gd name="T14" fmla="*/ 0 w 649"/>
                <a:gd name="T15" fmla="*/ 379 h 649"/>
                <a:gd name="T16" fmla="*/ 270 w 649"/>
                <a:gd name="T17" fmla="*/ 649 h 649"/>
                <a:gd name="T18" fmla="*/ 631 w 649"/>
                <a:gd name="T19" fmla="*/ 289 h 649"/>
                <a:gd name="T20" fmla="*/ 649 w 649"/>
                <a:gd name="T21" fmla="*/ 127 h 649"/>
                <a:gd name="T22" fmla="*/ 452 w 649"/>
                <a:gd name="T23" fmla="*/ 359 h 649"/>
                <a:gd name="T24" fmla="*/ 409 w 649"/>
                <a:gd name="T25" fmla="*/ 316 h 649"/>
                <a:gd name="T26" fmla="*/ 415 w 649"/>
                <a:gd name="T27" fmla="*/ 261 h 649"/>
                <a:gd name="T28" fmla="*/ 350 w 649"/>
                <a:gd name="T29" fmla="*/ 326 h 649"/>
                <a:gd name="T30" fmla="*/ 344 w 649"/>
                <a:gd name="T31" fmla="*/ 467 h 649"/>
                <a:gd name="T32" fmla="*/ 201 w 649"/>
                <a:gd name="T33" fmla="*/ 475 h 649"/>
                <a:gd name="T34" fmla="*/ 179 w 649"/>
                <a:gd name="T35" fmla="*/ 497 h 649"/>
                <a:gd name="T36" fmla="*/ 152 w 649"/>
                <a:gd name="T37" fmla="*/ 470 h 649"/>
                <a:gd name="T38" fmla="*/ 175 w 649"/>
                <a:gd name="T39" fmla="*/ 447 h 649"/>
                <a:gd name="T40" fmla="*/ 182 w 649"/>
                <a:gd name="T41" fmla="*/ 305 h 649"/>
                <a:gd name="T42" fmla="*/ 225 w 649"/>
                <a:gd name="T43" fmla="*/ 348 h 649"/>
                <a:gd name="T44" fmla="*/ 219 w 649"/>
                <a:gd name="T45" fmla="*/ 403 h 649"/>
                <a:gd name="T46" fmla="*/ 284 w 649"/>
                <a:gd name="T47" fmla="*/ 338 h 649"/>
                <a:gd name="T48" fmla="*/ 290 w 649"/>
                <a:gd name="T49" fmla="*/ 197 h 649"/>
                <a:gd name="T50" fmla="*/ 433 w 649"/>
                <a:gd name="T51" fmla="*/ 189 h 649"/>
                <a:gd name="T52" fmla="*/ 455 w 649"/>
                <a:gd name="T53" fmla="*/ 167 h 649"/>
                <a:gd name="T54" fmla="*/ 482 w 649"/>
                <a:gd name="T55" fmla="*/ 194 h 649"/>
                <a:gd name="T56" fmla="*/ 459 w 649"/>
                <a:gd name="T57" fmla="*/ 217 h 649"/>
                <a:gd name="T58" fmla="*/ 452 w 649"/>
                <a:gd name="T59" fmla="*/ 35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9" h="649">
                  <a:moveTo>
                    <a:pt x="649" y="127"/>
                  </a:moveTo>
                  <a:lnTo>
                    <a:pt x="614" y="92"/>
                  </a:lnTo>
                  <a:cubicBezTo>
                    <a:pt x="608" y="114"/>
                    <a:pt x="588" y="131"/>
                    <a:pt x="564" y="131"/>
                  </a:cubicBezTo>
                  <a:cubicBezTo>
                    <a:pt x="535" y="131"/>
                    <a:pt x="512" y="107"/>
                    <a:pt x="512" y="78"/>
                  </a:cubicBezTo>
                  <a:cubicBezTo>
                    <a:pt x="512" y="54"/>
                    <a:pt x="529" y="34"/>
                    <a:pt x="551" y="28"/>
                  </a:cubicBezTo>
                  <a:lnTo>
                    <a:pt x="523" y="0"/>
                  </a:lnTo>
                  <a:lnTo>
                    <a:pt x="361" y="18"/>
                  </a:lnTo>
                  <a:lnTo>
                    <a:pt x="0" y="379"/>
                  </a:lnTo>
                  <a:lnTo>
                    <a:pt x="270" y="649"/>
                  </a:lnTo>
                  <a:lnTo>
                    <a:pt x="631" y="289"/>
                  </a:lnTo>
                  <a:lnTo>
                    <a:pt x="649" y="127"/>
                  </a:lnTo>
                  <a:close/>
                  <a:moveTo>
                    <a:pt x="452" y="359"/>
                  </a:moveTo>
                  <a:lnTo>
                    <a:pt x="409" y="316"/>
                  </a:lnTo>
                  <a:cubicBezTo>
                    <a:pt x="416" y="309"/>
                    <a:pt x="433" y="291"/>
                    <a:pt x="415" y="261"/>
                  </a:cubicBezTo>
                  <a:lnTo>
                    <a:pt x="350" y="326"/>
                  </a:lnTo>
                  <a:cubicBezTo>
                    <a:pt x="369" y="360"/>
                    <a:pt x="388" y="424"/>
                    <a:pt x="344" y="467"/>
                  </a:cubicBezTo>
                  <a:cubicBezTo>
                    <a:pt x="302" y="509"/>
                    <a:pt x="245" y="512"/>
                    <a:pt x="201" y="475"/>
                  </a:cubicBezTo>
                  <a:lnTo>
                    <a:pt x="179" y="497"/>
                  </a:lnTo>
                  <a:lnTo>
                    <a:pt x="152" y="470"/>
                  </a:lnTo>
                  <a:lnTo>
                    <a:pt x="175" y="447"/>
                  </a:lnTo>
                  <a:cubicBezTo>
                    <a:pt x="133" y="391"/>
                    <a:pt x="149" y="338"/>
                    <a:pt x="182" y="305"/>
                  </a:cubicBezTo>
                  <a:lnTo>
                    <a:pt x="225" y="348"/>
                  </a:lnTo>
                  <a:cubicBezTo>
                    <a:pt x="219" y="355"/>
                    <a:pt x="201" y="373"/>
                    <a:pt x="219" y="403"/>
                  </a:cubicBezTo>
                  <a:lnTo>
                    <a:pt x="284" y="338"/>
                  </a:lnTo>
                  <a:cubicBezTo>
                    <a:pt x="265" y="304"/>
                    <a:pt x="247" y="240"/>
                    <a:pt x="290" y="197"/>
                  </a:cubicBezTo>
                  <a:cubicBezTo>
                    <a:pt x="332" y="155"/>
                    <a:pt x="389" y="152"/>
                    <a:pt x="433" y="189"/>
                  </a:cubicBezTo>
                  <a:lnTo>
                    <a:pt x="455" y="167"/>
                  </a:lnTo>
                  <a:lnTo>
                    <a:pt x="482" y="194"/>
                  </a:lnTo>
                  <a:lnTo>
                    <a:pt x="459" y="217"/>
                  </a:lnTo>
                  <a:cubicBezTo>
                    <a:pt x="501" y="274"/>
                    <a:pt x="485" y="326"/>
                    <a:pt x="452" y="359"/>
                  </a:cubicBez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Pac">
              <a:extLst>
                <a:ext uri="{FF2B5EF4-FFF2-40B4-BE49-F238E27FC236}">
                  <a16:creationId xmlns:a16="http://schemas.microsoft.com/office/drawing/2014/main" id="{598E9E22-03D5-4F59-B2D0-C6E1FD228521}"/>
                </a:ext>
              </a:extLst>
            </p:cNvPr>
            <p:cNvSpPr>
              <a:spLocks/>
            </p:cNvSpPr>
            <p:nvPr>
              <p:custDataLst>
                <p:tags r:id="rId6"/>
              </p:custDataLst>
            </p:nvPr>
          </p:nvSpPr>
          <p:spPr bwMode="auto">
            <a:xfrm>
              <a:off x="100" y="227"/>
              <a:ext cx="26" cy="26"/>
            </a:xfrm>
            <a:custGeom>
              <a:avLst/>
              <a:gdLst>
                <a:gd name="T0" fmla="*/ 0 w 69"/>
                <a:gd name="T1" fmla="*/ 58 h 71"/>
                <a:gd name="T2" fmla="*/ 56 w 69"/>
                <a:gd name="T3" fmla="*/ 51 h 71"/>
                <a:gd name="T4" fmla="*/ 58 w 69"/>
                <a:gd name="T5" fmla="*/ 0 h 71"/>
                <a:gd name="T6" fmla="*/ 0 w 69"/>
                <a:gd name="T7" fmla="*/ 58 h 71"/>
              </a:gdLst>
              <a:ahLst/>
              <a:cxnLst>
                <a:cxn ang="0">
                  <a:pos x="T0" y="T1"/>
                </a:cxn>
                <a:cxn ang="0">
                  <a:pos x="T2" y="T3"/>
                </a:cxn>
                <a:cxn ang="0">
                  <a:pos x="T4" y="T5"/>
                </a:cxn>
                <a:cxn ang="0">
                  <a:pos x="T6" y="T7"/>
                </a:cxn>
              </a:cxnLst>
              <a:rect l="0" t="0" r="r" b="b"/>
              <a:pathLst>
                <a:path w="69" h="71">
                  <a:moveTo>
                    <a:pt x="0" y="58"/>
                  </a:moveTo>
                  <a:cubicBezTo>
                    <a:pt x="18" y="71"/>
                    <a:pt x="38" y="69"/>
                    <a:pt x="56" y="51"/>
                  </a:cubicBezTo>
                  <a:cubicBezTo>
                    <a:pt x="69" y="37"/>
                    <a:pt x="65" y="16"/>
                    <a:pt x="58" y="0"/>
                  </a:cubicBezTo>
                  <a:lnTo>
                    <a:pt x="0" y="58"/>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Pac">
              <a:extLst>
                <a:ext uri="{FF2B5EF4-FFF2-40B4-BE49-F238E27FC236}">
                  <a16:creationId xmlns:a16="http://schemas.microsoft.com/office/drawing/2014/main" id="{44392F9A-C260-4A2E-9DA1-8B8284CC1417}"/>
                </a:ext>
              </a:extLst>
            </p:cNvPr>
            <p:cNvSpPr>
              <a:spLocks/>
            </p:cNvSpPr>
            <p:nvPr>
              <p:custDataLst>
                <p:tags r:id="rId7"/>
              </p:custDataLst>
            </p:nvPr>
          </p:nvSpPr>
          <p:spPr bwMode="auto">
            <a:xfrm>
              <a:off x="197" y="8"/>
              <a:ext cx="281" cy="425"/>
            </a:xfrm>
            <a:custGeom>
              <a:avLst/>
              <a:gdLst>
                <a:gd name="T0" fmla="*/ 70 w 747"/>
                <a:gd name="T1" fmla="*/ 295 h 1128"/>
                <a:gd name="T2" fmla="*/ 84 w 747"/>
                <a:gd name="T3" fmla="*/ 288 h 1128"/>
                <a:gd name="T4" fmla="*/ 209 w 747"/>
                <a:gd name="T5" fmla="*/ 225 h 1128"/>
                <a:gd name="T6" fmla="*/ 264 w 747"/>
                <a:gd name="T7" fmla="*/ 253 h 1128"/>
                <a:gd name="T8" fmla="*/ 168 w 747"/>
                <a:gd name="T9" fmla="*/ 307 h 1128"/>
                <a:gd name="T10" fmla="*/ 171 w 747"/>
                <a:gd name="T11" fmla="*/ 310 h 1128"/>
                <a:gd name="T12" fmla="*/ 182 w 747"/>
                <a:gd name="T13" fmla="*/ 322 h 1128"/>
                <a:gd name="T14" fmla="*/ 181 w 747"/>
                <a:gd name="T15" fmla="*/ 338 h 1128"/>
                <a:gd name="T16" fmla="*/ 163 w 747"/>
                <a:gd name="T17" fmla="*/ 501 h 1128"/>
                <a:gd name="T18" fmla="*/ 161 w 747"/>
                <a:gd name="T19" fmla="*/ 513 h 1128"/>
                <a:gd name="T20" fmla="*/ 153 w 747"/>
                <a:gd name="T21" fmla="*/ 521 h 1128"/>
                <a:gd name="T22" fmla="*/ 0 w 747"/>
                <a:gd name="T23" fmla="*/ 673 h 1128"/>
                <a:gd name="T24" fmla="*/ 0 w 747"/>
                <a:gd name="T25" fmla="*/ 1128 h 1128"/>
                <a:gd name="T26" fmla="*/ 122 w 747"/>
                <a:gd name="T27" fmla="*/ 1128 h 1128"/>
                <a:gd name="T28" fmla="*/ 122 w 747"/>
                <a:gd name="T29" fmla="*/ 608 h 1128"/>
                <a:gd name="T30" fmla="*/ 248 w 747"/>
                <a:gd name="T31" fmla="*/ 608 h 1128"/>
                <a:gd name="T32" fmla="*/ 248 w 747"/>
                <a:gd name="T33" fmla="*/ 1128 h 1128"/>
                <a:gd name="T34" fmla="*/ 378 w 747"/>
                <a:gd name="T35" fmla="*/ 1128 h 1128"/>
                <a:gd name="T36" fmla="*/ 378 w 747"/>
                <a:gd name="T37" fmla="*/ 608 h 1128"/>
                <a:gd name="T38" fmla="*/ 504 w 747"/>
                <a:gd name="T39" fmla="*/ 608 h 1128"/>
                <a:gd name="T40" fmla="*/ 504 w 747"/>
                <a:gd name="T41" fmla="*/ 1128 h 1128"/>
                <a:gd name="T42" fmla="*/ 625 w 747"/>
                <a:gd name="T43" fmla="*/ 1128 h 1128"/>
                <a:gd name="T44" fmla="*/ 625 w 747"/>
                <a:gd name="T45" fmla="*/ 608 h 1128"/>
                <a:gd name="T46" fmla="*/ 625 w 747"/>
                <a:gd name="T47" fmla="*/ 538 h 1128"/>
                <a:gd name="T48" fmla="*/ 704 w 747"/>
                <a:gd name="T49" fmla="*/ 538 h 1128"/>
                <a:gd name="T50" fmla="*/ 747 w 747"/>
                <a:gd name="T51" fmla="*/ 495 h 1128"/>
                <a:gd name="T52" fmla="*/ 724 w 747"/>
                <a:gd name="T53" fmla="*/ 457 h 1128"/>
                <a:gd name="T54" fmla="*/ 724 w 747"/>
                <a:gd name="T55" fmla="*/ 457 h 1128"/>
                <a:gd name="T56" fmla="*/ 336 w 747"/>
                <a:gd name="T57" fmla="*/ 238 h 1128"/>
                <a:gd name="T58" fmla="*/ 336 w 747"/>
                <a:gd name="T59" fmla="*/ 194 h 1128"/>
                <a:gd name="T60" fmla="*/ 577 w 747"/>
                <a:gd name="T61" fmla="*/ 204 h 1128"/>
                <a:gd name="T62" fmla="*/ 577 w 747"/>
                <a:gd name="T63" fmla="*/ 48 h 1128"/>
                <a:gd name="T64" fmla="*/ 336 w 747"/>
                <a:gd name="T65" fmla="*/ 38 h 1128"/>
                <a:gd name="T66" fmla="*/ 336 w 747"/>
                <a:gd name="T67" fmla="*/ 26 h 1128"/>
                <a:gd name="T68" fmla="*/ 310 w 747"/>
                <a:gd name="T69" fmla="*/ 0 h 1128"/>
                <a:gd name="T70" fmla="*/ 283 w 747"/>
                <a:gd name="T71" fmla="*/ 26 h 1128"/>
                <a:gd name="T72" fmla="*/ 283 w 747"/>
                <a:gd name="T73" fmla="*/ 222 h 1128"/>
                <a:gd name="T74" fmla="*/ 228 w 747"/>
                <a:gd name="T75" fmla="*/ 196 h 1128"/>
                <a:gd name="T76" fmla="*/ 56 w 747"/>
                <a:gd name="T77" fmla="*/ 268 h 1128"/>
                <a:gd name="T78" fmla="*/ 60 w 747"/>
                <a:gd name="T79" fmla="*/ 292 h 1128"/>
                <a:gd name="T80" fmla="*/ 70 w 747"/>
                <a:gd name="T81" fmla="*/ 295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7" h="1128">
                  <a:moveTo>
                    <a:pt x="70" y="295"/>
                  </a:moveTo>
                  <a:cubicBezTo>
                    <a:pt x="75" y="295"/>
                    <a:pt x="81" y="293"/>
                    <a:pt x="84" y="288"/>
                  </a:cubicBezTo>
                  <a:cubicBezTo>
                    <a:pt x="153" y="190"/>
                    <a:pt x="170" y="201"/>
                    <a:pt x="209" y="225"/>
                  </a:cubicBezTo>
                  <a:cubicBezTo>
                    <a:pt x="224" y="235"/>
                    <a:pt x="242" y="246"/>
                    <a:pt x="264" y="253"/>
                  </a:cubicBezTo>
                  <a:lnTo>
                    <a:pt x="168" y="307"/>
                  </a:lnTo>
                  <a:lnTo>
                    <a:pt x="171" y="310"/>
                  </a:lnTo>
                  <a:lnTo>
                    <a:pt x="182" y="322"/>
                  </a:lnTo>
                  <a:lnTo>
                    <a:pt x="181" y="338"/>
                  </a:lnTo>
                  <a:lnTo>
                    <a:pt x="163" y="501"/>
                  </a:lnTo>
                  <a:lnTo>
                    <a:pt x="161" y="513"/>
                  </a:lnTo>
                  <a:lnTo>
                    <a:pt x="153" y="521"/>
                  </a:lnTo>
                  <a:lnTo>
                    <a:pt x="0" y="673"/>
                  </a:lnTo>
                  <a:lnTo>
                    <a:pt x="0" y="1128"/>
                  </a:lnTo>
                  <a:lnTo>
                    <a:pt x="122" y="1128"/>
                  </a:lnTo>
                  <a:lnTo>
                    <a:pt x="122" y="608"/>
                  </a:lnTo>
                  <a:lnTo>
                    <a:pt x="248" y="608"/>
                  </a:lnTo>
                  <a:lnTo>
                    <a:pt x="248" y="1128"/>
                  </a:lnTo>
                  <a:lnTo>
                    <a:pt x="378" y="1128"/>
                  </a:lnTo>
                  <a:lnTo>
                    <a:pt x="378" y="608"/>
                  </a:lnTo>
                  <a:lnTo>
                    <a:pt x="504" y="608"/>
                  </a:lnTo>
                  <a:lnTo>
                    <a:pt x="504" y="1128"/>
                  </a:lnTo>
                  <a:lnTo>
                    <a:pt x="625" y="1128"/>
                  </a:lnTo>
                  <a:lnTo>
                    <a:pt x="625" y="608"/>
                  </a:lnTo>
                  <a:lnTo>
                    <a:pt x="625" y="538"/>
                  </a:lnTo>
                  <a:lnTo>
                    <a:pt x="704" y="538"/>
                  </a:lnTo>
                  <a:cubicBezTo>
                    <a:pt x="728" y="538"/>
                    <a:pt x="747" y="519"/>
                    <a:pt x="747" y="495"/>
                  </a:cubicBezTo>
                  <a:cubicBezTo>
                    <a:pt x="747" y="478"/>
                    <a:pt x="738" y="464"/>
                    <a:pt x="724" y="457"/>
                  </a:cubicBezTo>
                  <a:lnTo>
                    <a:pt x="724" y="457"/>
                  </a:lnTo>
                  <a:lnTo>
                    <a:pt x="336" y="238"/>
                  </a:lnTo>
                  <a:lnTo>
                    <a:pt x="336" y="194"/>
                  </a:lnTo>
                  <a:cubicBezTo>
                    <a:pt x="412" y="228"/>
                    <a:pt x="477" y="164"/>
                    <a:pt x="577" y="204"/>
                  </a:cubicBezTo>
                  <a:lnTo>
                    <a:pt x="577" y="48"/>
                  </a:lnTo>
                  <a:cubicBezTo>
                    <a:pt x="477" y="8"/>
                    <a:pt x="412" y="72"/>
                    <a:pt x="336" y="38"/>
                  </a:cubicBezTo>
                  <a:lnTo>
                    <a:pt x="336" y="26"/>
                  </a:lnTo>
                  <a:cubicBezTo>
                    <a:pt x="336" y="12"/>
                    <a:pt x="324" y="0"/>
                    <a:pt x="310" y="0"/>
                  </a:cubicBezTo>
                  <a:cubicBezTo>
                    <a:pt x="295" y="0"/>
                    <a:pt x="283" y="12"/>
                    <a:pt x="283" y="26"/>
                  </a:cubicBezTo>
                  <a:lnTo>
                    <a:pt x="283" y="222"/>
                  </a:lnTo>
                  <a:cubicBezTo>
                    <a:pt x="261" y="217"/>
                    <a:pt x="244" y="206"/>
                    <a:pt x="228" y="196"/>
                  </a:cubicBezTo>
                  <a:cubicBezTo>
                    <a:pt x="175" y="163"/>
                    <a:pt x="137" y="151"/>
                    <a:pt x="56" y="268"/>
                  </a:cubicBezTo>
                  <a:cubicBezTo>
                    <a:pt x="50" y="276"/>
                    <a:pt x="52" y="287"/>
                    <a:pt x="60" y="292"/>
                  </a:cubicBezTo>
                  <a:cubicBezTo>
                    <a:pt x="63" y="294"/>
                    <a:pt x="66" y="295"/>
                    <a:pt x="70" y="295"/>
                  </a:cubicBez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3" name="Business_Partnership" descr="{&quot;Key&quot;:&quot;POWER_USER_SHAPE_ICON&quot;,&quot;Value&quot;:&quot;POWER_USER_SHAPE_ICON_STYLE_1&quot;}">
            <a:extLst>
              <a:ext uri="{FF2B5EF4-FFF2-40B4-BE49-F238E27FC236}">
                <a16:creationId xmlns:a16="http://schemas.microsoft.com/office/drawing/2014/main" id="{6D5BAA65-9BED-481C-BCB0-EFA71A14F2A4}"/>
              </a:ext>
            </a:extLst>
          </p:cNvPr>
          <p:cNvSpPr>
            <a:spLocks noChangeAspect="1" noEditPoints="1"/>
          </p:cNvSpPr>
          <p:nvPr/>
        </p:nvSpPr>
        <p:spPr bwMode="auto">
          <a:xfrm>
            <a:off x="397171" y="3356345"/>
            <a:ext cx="744766" cy="647700"/>
          </a:xfrm>
          <a:custGeom>
            <a:avLst/>
            <a:gdLst>
              <a:gd name="T0" fmla="*/ 112 w 1125"/>
              <a:gd name="T1" fmla="*/ 137 h 975"/>
              <a:gd name="T2" fmla="*/ 387 w 1125"/>
              <a:gd name="T3" fmla="*/ 137 h 975"/>
              <a:gd name="T4" fmla="*/ 875 w 1125"/>
              <a:gd name="T5" fmla="*/ 0 h 975"/>
              <a:gd name="T6" fmla="*/ 875 w 1125"/>
              <a:gd name="T7" fmla="*/ 275 h 975"/>
              <a:gd name="T8" fmla="*/ 875 w 1125"/>
              <a:gd name="T9" fmla="*/ 0 h 975"/>
              <a:gd name="T10" fmla="*/ 312 w 1125"/>
              <a:gd name="T11" fmla="*/ 137 h 975"/>
              <a:gd name="T12" fmla="*/ 187 w 1125"/>
              <a:gd name="T13" fmla="*/ 137 h 975"/>
              <a:gd name="T14" fmla="*/ 875 w 1125"/>
              <a:gd name="T15" fmla="*/ 75 h 975"/>
              <a:gd name="T16" fmla="*/ 875 w 1125"/>
              <a:gd name="T17" fmla="*/ 200 h 975"/>
              <a:gd name="T18" fmla="*/ 875 w 1125"/>
              <a:gd name="T19" fmla="*/ 75 h 975"/>
              <a:gd name="T20" fmla="*/ 0 w 1125"/>
              <a:gd name="T21" fmla="*/ 558 h 975"/>
              <a:gd name="T22" fmla="*/ 37 w 1125"/>
              <a:gd name="T23" fmla="*/ 775 h 975"/>
              <a:gd name="T24" fmla="*/ 562 w 1125"/>
              <a:gd name="T25" fmla="*/ 975 h 975"/>
              <a:gd name="T26" fmla="*/ 733 w 1125"/>
              <a:gd name="T27" fmla="*/ 457 h 975"/>
              <a:gd name="T28" fmla="*/ 1050 w 1125"/>
              <a:gd name="T29" fmla="*/ 558 h 975"/>
              <a:gd name="T30" fmla="*/ 937 w 1125"/>
              <a:gd name="T31" fmla="*/ 700 h 975"/>
              <a:gd name="T32" fmla="*/ 1087 w 1125"/>
              <a:gd name="T33" fmla="*/ 775 h 975"/>
              <a:gd name="T34" fmla="*/ 1125 w 1125"/>
              <a:gd name="T35" fmla="*/ 558 h 975"/>
              <a:gd name="T36" fmla="*/ 667 w 1125"/>
              <a:gd name="T37" fmla="*/ 420 h 975"/>
              <a:gd name="T38" fmla="*/ 457 w 1125"/>
              <a:gd name="T39" fmla="*/ 420 h 975"/>
              <a:gd name="T40" fmla="*/ 250 w 1125"/>
              <a:gd name="T41" fmla="*/ 387 h 975"/>
              <a:gd name="T42" fmla="*/ 275 w 1125"/>
              <a:gd name="T43" fmla="*/ 687 h 975"/>
              <a:gd name="T44" fmla="*/ 75 w 1125"/>
              <a:gd name="T45" fmla="*/ 700 h 975"/>
              <a:gd name="T46" fmla="*/ 250 w 1125"/>
              <a:gd name="T47" fmla="*/ 387 h 975"/>
              <a:gd name="T48" fmla="*/ 775 w 1125"/>
              <a:gd name="T49" fmla="*/ 687 h 975"/>
              <a:gd name="T50" fmla="*/ 350 w 1125"/>
              <a:gd name="T51" fmla="*/ 687 h 975"/>
              <a:gd name="T52" fmla="*/ 562 w 1125"/>
              <a:gd name="T53" fmla="*/ 511 h 975"/>
              <a:gd name="T54" fmla="*/ 525 w 1125"/>
              <a:gd name="T55" fmla="*/ 550 h 975"/>
              <a:gd name="T56" fmla="*/ 492 w 1125"/>
              <a:gd name="T57" fmla="*/ 560 h 975"/>
              <a:gd name="T58" fmla="*/ 437 w 1125"/>
              <a:gd name="T59" fmla="*/ 637 h 975"/>
              <a:gd name="T60" fmla="*/ 562 w 1125"/>
              <a:gd name="T61" fmla="*/ 725 h 975"/>
              <a:gd name="T62" fmla="*/ 612 w 1125"/>
              <a:gd name="T63" fmla="*/ 737 h 975"/>
              <a:gd name="T64" fmla="*/ 605 w 1125"/>
              <a:gd name="T65" fmla="*/ 744 h 975"/>
              <a:gd name="T66" fmla="*/ 503 w 1125"/>
              <a:gd name="T67" fmla="*/ 741 h 975"/>
              <a:gd name="T68" fmla="*/ 525 w 1125"/>
              <a:gd name="T69" fmla="*/ 822 h 975"/>
              <a:gd name="T70" fmla="*/ 600 w 1125"/>
              <a:gd name="T71" fmla="*/ 825 h 975"/>
              <a:gd name="T72" fmla="*/ 632 w 1125"/>
              <a:gd name="T73" fmla="*/ 814 h 975"/>
              <a:gd name="T74" fmla="*/ 687 w 1125"/>
              <a:gd name="T75" fmla="*/ 737 h 975"/>
              <a:gd name="T76" fmla="*/ 562 w 1125"/>
              <a:gd name="T77" fmla="*/ 650 h 975"/>
              <a:gd name="T78" fmla="*/ 512 w 1125"/>
              <a:gd name="T79" fmla="*/ 637 h 975"/>
              <a:gd name="T80" fmla="*/ 519 w 1125"/>
              <a:gd name="T81" fmla="*/ 630 h 975"/>
              <a:gd name="T82" fmla="*/ 621 w 1125"/>
              <a:gd name="T83" fmla="*/ 633 h 975"/>
              <a:gd name="T84" fmla="*/ 600 w 1125"/>
              <a:gd name="T85" fmla="*/ 552 h 975"/>
              <a:gd name="T86" fmla="*/ 562 w 1125"/>
              <a:gd name="T87" fmla="*/ 511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5" h="975">
                <a:moveTo>
                  <a:pt x="250" y="0"/>
                </a:moveTo>
                <a:cubicBezTo>
                  <a:pt x="174" y="0"/>
                  <a:pt x="112" y="62"/>
                  <a:pt x="112" y="137"/>
                </a:cubicBezTo>
                <a:cubicBezTo>
                  <a:pt x="112" y="212"/>
                  <a:pt x="174" y="275"/>
                  <a:pt x="250" y="275"/>
                </a:cubicBezTo>
                <a:cubicBezTo>
                  <a:pt x="325" y="275"/>
                  <a:pt x="387" y="212"/>
                  <a:pt x="387" y="137"/>
                </a:cubicBezTo>
                <a:cubicBezTo>
                  <a:pt x="387" y="62"/>
                  <a:pt x="325" y="0"/>
                  <a:pt x="250" y="0"/>
                </a:cubicBezTo>
                <a:close/>
                <a:moveTo>
                  <a:pt x="875" y="0"/>
                </a:moveTo>
                <a:cubicBezTo>
                  <a:pt x="799" y="0"/>
                  <a:pt x="737" y="62"/>
                  <a:pt x="737" y="137"/>
                </a:cubicBezTo>
                <a:cubicBezTo>
                  <a:pt x="737" y="212"/>
                  <a:pt x="799" y="275"/>
                  <a:pt x="875" y="275"/>
                </a:cubicBezTo>
                <a:cubicBezTo>
                  <a:pt x="950" y="275"/>
                  <a:pt x="1012" y="212"/>
                  <a:pt x="1012" y="137"/>
                </a:cubicBezTo>
                <a:cubicBezTo>
                  <a:pt x="1012" y="62"/>
                  <a:pt x="950" y="0"/>
                  <a:pt x="875" y="0"/>
                </a:cubicBezTo>
                <a:close/>
                <a:moveTo>
                  <a:pt x="250" y="75"/>
                </a:moveTo>
                <a:cubicBezTo>
                  <a:pt x="284" y="75"/>
                  <a:pt x="312" y="102"/>
                  <a:pt x="312" y="137"/>
                </a:cubicBezTo>
                <a:cubicBezTo>
                  <a:pt x="312" y="172"/>
                  <a:pt x="284" y="200"/>
                  <a:pt x="250" y="200"/>
                </a:cubicBezTo>
                <a:cubicBezTo>
                  <a:pt x="215" y="200"/>
                  <a:pt x="187" y="172"/>
                  <a:pt x="187" y="137"/>
                </a:cubicBezTo>
                <a:cubicBezTo>
                  <a:pt x="187" y="102"/>
                  <a:pt x="215" y="75"/>
                  <a:pt x="250" y="75"/>
                </a:cubicBezTo>
                <a:close/>
                <a:moveTo>
                  <a:pt x="875" y="75"/>
                </a:moveTo>
                <a:cubicBezTo>
                  <a:pt x="909" y="75"/>
                  <a:pt x="937" y="102"/>
                  <a:pt x="937" y="137"/>
                </a:cubicBezTo>
                <a:cubicBezTo>
                  <a:pt x="937" y="172"/>
                  <a:pt x="909" y="200"/>
                  <a:pt x="875" y="200"/>
                </a:cubicBezTo>
                <a:cubicBezTo>
                  <a:pt x="840" y="200"/>
                  <a:pt x="812" y="172"/>
                  <a:pt x="812" y="137"/>
                </a:cubicBezTo>
                <a:cubicBezTo>
                  <a:pt x="812" y="102"/>
                  <a:pt x="840" y="75"/>
                  <a:pt x="875" y="75"/>
                </a:cubicBezTo>
                <a:close/>
                <a:moveTo>
                  <a:pt x="250" y="312"/>
                </a:moveTo>
                <a:cubicBezTo>
                  <a:pt x="112" y="312"/>
                  <a:pt x="0" y="422"/>
                  <a:pt x="0" y="558"/>
                </a:cubicBezTo>
                <a:lnTo>
                  <a:pt x="0" y="737"/>
                </a:lnTo>
                <a:cubicBezTo>
                  <a:pt x="0" y="758"/>
                  <a:pt x="16" y="774"/>
                  <a:pt x="37" y="775"/>
                </a:cubicBezTo>
                <a:lnTo>
                  <a:pt x="288" y="775"/>
                </a:lnTo>
                <a:cubicBezTo>
                  <a:pt x="325" y="890"/>
                  <a:pt x="434" y="975"/>
                  <a:pt x="562" y="975"/>
                </a:cubicBezTo>
                <a:cubicBezTo>
                  <a:pt x="720" y="975"/>
                  <a:pt x="850" y="845"/>
                  <a:pt x="850" y="687"/>
                </a:cubicBezTo>
                <a:cubicBezTo>
                  <a:pt x="850" y="593"/>
                  <a:pt x="804" y="509"/>
                  <a:pt x="733" y="457"/>
                </a:cubicBezTo>
                <a:cubicBezTo>
                  <a:pt x="765" y="415"/>
                  <a:pt x="816" y="387"/>
                  <a:pt x="875" y="387"/>
                </a:cubicBezTo>
                <a:cubicBezTo>
                  <a:pt x="973" y="387"/>
                  <a:pt x="1050" y="463"/>
                  <a:pt x="1050" y="558"/>
                </a:cubicBezTo>
                <a:lnTo>
                  <a:pt x="1050" y="700"/>
                </a:lnTo>
                <a:lnTo>
                  <a:pt x="937" y="700"/>
                </a:lnTo>
                <a:cubicBezTo>
                  <a:pt x="886" y="699"/>
                  <a:pt x="886" y="775"/>
                  <a:pt x="937" y="775"/>
                </a:cubicBezTo>
                <a:lnTo>
                  <a:pt x="1087" y="775"/>
                </a:lnTo>
                <a:cubicBezTo>
                  <a:pt x="1108" y="774"/>
                  <a:pt x="1124" y="758"/>
                  <a:pt x="1125" y="737"/>
                </a:cubicBezTo>
                <a:lnTo>
                  <a:pt x="1125" y="558"/>
                </a:lnTo>
                <a:cubicBezTo>
                  <a:pt x="1125" y="422"/>
                  <a:pt x="1012" y="312"/>
                  <a:pt x="875" y="312"/>
                </a:cubicBezTo>
                <a:cubicBezTo>
                  <a:pt x="789" y="312"/>
                  <a:pt x="713" y="354"/>
                  <a:pt x="667" y="420"/>
                </a:cubicBezTo>
                <a:cubicBezTo>
                  <a:pt x="635" y="407"/>
                  <a:pt x="599" y="400"/>
                  <a:pt x="562" y="400"/>
                </a:cubicBezTo>
                <a:cubicBezTo>
                  <a:pt x="525" y="400"/>
                  <a:pt x="489" y="407"/>
                  <a:pt x="457" y="420"/>
                </a:cubicBezTo>
                <a:cubicBezTo>
                  <a:pt x="411" y="354"/>
                  <a:pt x="335" y="312"/>
                  <a:pt x="250" y="312"/>
                </a:cubicBezTo>
                <a:close/>
                <a:moveTo>
                  <a:pt x="250" y="387"/>
                </a:moveTo>
                <a:cubicBezTo>
                  <a:pt x="308" y="387"/>
                  <a:pt x="359" y="415"/>
                  <a:pt x="391" y="457"/>
                </a:cubicBezTo>
                <a:cubicBezTo>
                  <a:pt x="320" y="509"/>
                  <a:pt x="275" y="593"/>
                  <a:pt x="275" y="687"/>
                </a:cubicBezTo>
                <a:cubicBezTo>
                  <a:pt x="275" y="691"/>
                  <a:pt x="275" y="695"/>
                  <a:pt x="275" y="700"/>
                </a:cubicBezTo>
                <a:lnTo>
                  <a:pt x="75" y="700"/>
                </a:lnTo>
                <a:lnTo>
                  <a:pt x="75" y="558"/>
                </a:lnTo>
                <a:cubicBezTo>
                  <a:pt x="75" y="463"/>
                  <a:pt x="151" y="387"/>
                  <a:pt x="250" y="387"/>
                </a:cubicBezTo>
                <a:close/>
                <a:moveTo>
                  <a:pt x="562" y="475"/>
                </a:moveTo>
                <a:cubicBezTo>
                  <a:pt x="680" y="475"/>
                  <a:pt x="775" y="569"/>
                  <a:pt x="775" y="687"/>
                </a:cubicBezTo>
                <a:cubicBezTo>
                  <a:pt x="775" y="805"/>
                  <a:pt x="680" y="900"/>
                  <a:pt x="562" y="900"/>
                </a:cubicBezTo>
                <a:cubicBezTo>
                  <a:pt x="444" y="900"/>
                  <a:pt x="350" y="805"/>
                  <a:pt x="350" y="687"/>
                </a:cubicBezTo>
                <a:cubicBezTo>
                  <a:pt x="350" y="569"/>
                  <a:pt x="444" y="475"/>
                  <a:pt x="562" y="475"/>
                </a:cubicBezTo>
                <a:close/>
                <a:moveTo>
                  <a:pt x="562" y="511"/>
                </a:moveTo>
                <a:cubicBezTo>
                  <a:pt x="560" y="511"/>
                  <a:pt x="559" y="511"/>
                  <a:pt x="558" y="512"/>
                </a:cubicBezTo>
                <a:cubicBezTo>
                  <a:pt x="539" y="514"/>
                  <a:pt x="524" y="530"/>
                  <a:pt x="525" y="550"/>
                </a:cubicBezTo>
                <a:lnTo>
                  <a:pt x="525" y="552"/>
                </a:lnTo>
                <a:cubicBezTo>
                  <a:pt x="514" y="553"/>
                  <a:pt x="503" y="556"/>
                  <a:pt x="492" y="560"/>
                </a:cubicBezTo>
                <a:cubicBezTo>
                  <a:pt x="479" y="566"/>
                  <a:pt x="465" y="573"/>
                  <a:pt x="455" y="587"/>
                </a:cubicBezTo>
                <a:cubicBezTo>
                  <a:pt x="444" y="600"/>
                  <a:pt x="437" y="618"/>
                  <a:pt x="437" y="637"/>
                </a:cubicBezTo>
                <a:cubicBezTo>
                  <a:pt x="437" y="673"/>
                  <a:pt x="465" y="698"/>
                  <a:pt x="489" y="709"/>
                </a:cubicBezTo>
                <a:cubicBezTo>
                  <a:pt x="513" y="720"/>
                  <a:pt x="539" y="724"/>
                  <a:pt x="562" y="725"/>
                </a:cubicBezTo>
                <a:cubicBezTo>
                  <a:pt x="575" y="725"/>
                  <a:pt x="593" y="728"/>
                  <a:pt x="603" y="733"/>
                </a:cubicBezTo>
                <a:cubicBezTo>
                  <a:pt x="611" y="737"/>
                  <a:pt x="612" y="738"/>
                  <a:pt x="612" y="737"/>
                </a:cubicBezTo>
                <a:cubicBezTo>
                  <a:pt x="612" y="740"/>
                  <a:pt x="612" y="739"/>
                  <a:pt x="612" y="740"/>
                </a:cubicBezTo>
                <a:cubicBezTo>
                  <a:pt x="611" y="740"/>
                  <a:pt x="609" y="742"/>
                  <a:pt x="605" y="744"/>
                </a:cubicBezTo>
                <a:cubicBezTo>
                  <a:pt x="595" y="747"/>
                  <a:pt x="576" y="750"/>
                  <a:pt x="562" y="750"/>
                </a:cubicBezTo>
                <a:cubicBezTo>
                  <a:pt x="534" y="750"/>
                  <a:pt x="515" y="747"/>
                  <a:pt x="503" y="741"/>
                </a:cubicBezTo>
                <a:cubicBezTo>
                  <a:pt x="457" y="713"/>
                  <a:pt x="420" y="788"/>
                  <a:pt x="471" y="808"/>
                </a:cubicBezTo>
                <a:cubicBezTo>
                  <a:pt x="488" y="816"/>
                  <a:pt x="506" y="820"/>
                  <a:pt x="525" y="822"/>
                </a:cubicBezTo>
                <a:lnTo>
                  <a:pt x="525" y="825"/>
                </a:lnTo>
                <a:cubicBezTo>
                  <a:pt x="524" y="875"/>
                  <a:pt x="600" y="875"/>
                  <a:pt x="600" y="825"/>
                </a:cubicBezTo>
                <a:lnTo>
                  <a:pt x="600" y="822"/>
                </a:lnTo>
                <a:cubicBezTo>
                  <a:pt x="610" y="821"/>
                  <a:pt x="621" y="818"/>
                  <a:pt x="632" y="814"/>
                </a:cubicBezTo>
                <a:cubicBezTo>
                  <a:pt x="645" y="808"/>
                  <a:pt x="659" y="801"/>
                  <a:pt x="669" y="787"/>
                </a:cubicBezTo>
                <a:cubicBezTo>
                  <a:pt x="680" y="774"/>
                  <a:pt x="687" y="756"/>
                  <a:pt x="687" y="737"/>
                </a:cubicBezTo>
                <a:cubicBezTo>
                  <a:pt x="687" y="701"/>
                  <a:pt x="659" y="676"/>
                  <a:pt x="635" y="665"/>
                </a:cubicBezTo>
                <a:cubicBezTo>
                  <a:pt x="611" y="654"/>
                  <a:pt x="585" y="650"/>
                  <a:pt x="562" y="650"/>
                </a:cubicBezTo>
                <a:cubicBezTo>
                  <a:pt x="549" y="649"/>
                  <a:pt x="531" y="646"/>
                  <a:pt x="521" y="641"/>
                </a:cubicBezTo>
                <a:cubicBezTo>
                  <a:pt x="514" y="638"/>
                  <a:pt x="512" y="637"/>
                  <a:pt x="512" y="637"/>
                </a:cubicBezTo>
                <a:cubicBezTo>
                  <a:pt x="512" y="634"/>
                  <a:pt x="512" y="635"/>
                  <a:pt x="512" y="634"/>
                </a:cubicBezTo>
                <a:cubicBezTo>
                  <a:pt x="513" y="634"/>
                  <a:pt x="515" y="632"/>
                  <a:pt x="519" y="630"/>
                </a:cubicBezTo>
                <a:cubicBezTo>
                  <a:pt x="529" y="627"/>
                  <a:pt x="548" y="625"/>
                  <a:pt x="562" y="625"/>
                </a:cubicBezTo>
                <a:cubicBezTo>
                  <a:pt x="590" y="625"/>
                  <a:pt x="609" y="627"/>
                  <a:pt x="621" y="633"/>
                </a:cubicBezTo>
                <a:cubicBezTo>
                  <a:pt x="667" y="661"/>
                  <a:pt x="704" y="586"/>
                  <a:pt x="653" y="566"/>
                </a:cubicBezTo>
                <a:cubicBezTo>
                  <a:pt x="636" y="558"/>
                  <a:pt x="618" y="554"/>
                  <a:pt x="600" y="552"/>
                </a:cubicBezTo>
                <a:lnTo>
                  <a:pt x="600" y="550"/>
                </a:lnTo>
                <a:cubicBezTo>
                  <a:pt x="600" y="528"/>
                  <a:pt x="583" y="511"/>
                  <a:pt x="562" y="511"/>
                </a:cubicBezTo>
                <a:close/>
              </a:path>
            </a:pathLst>
          </a:cu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Link2" descr="{&quot;Key&quot;:&quot;POWER_USER_SHAPE_ICON&quot;,&quot;Value&quot;:&quot;POWER_USER_SHAPE_ICON_STYLE_1&quot;}">
            <a:extLst>
              <a:ext uri="{FF2B5EF4-FFF2-40B4-BE49-F238E27FC236}">
                <a16:creationId xmlns:a16="http://schemas.microsoft.com/office/drawing/2014/main" id="{999E51BD-FAF2-4594-92A7-2B8AD0834681}"/>
              </a:ext>
            </a:extLst>
          </p:cNvPr>
          <p:cNvSpPr>
            <a:spLocks noChangeAspect="1" noEditPoints="1"/>
          </p:cNvSpPr>
          <p:nvPr>
            <p:custDataLst>
              <p:tags r:id="rId2"/>
            </p:custDataLst>
          </p:nvPr>
        </p:nvSpPr>
        <p:spPr bwMode="auto">
          <a:xfrm>
            <a:off x="389455" y="5264031"/>
            <a:ext cx="760198" cy="762000"/>
          </a:xfrm>
          <a:custGeom>
            <a:avLst/>
            <a:gdLst>
              <a:gd name="T0" fmla="*/ 911 w 1122"/>
              <a:gd name="T1" fmla="*/ 520 h 1124"/>
              <a:gd name="T2" fmla="*/ 772 w 1122"/>
              <a:gd name="T3" fmla="*/ 462 h 1124"/>
              <a:gd name="T4" fmla="*/ 632 w 1122"/>
              <a:gd name="T5" fmla="*/ 520 h 1124"/>
              <a:gd name="T6" fmla="*/ 617 w 1122"/>
              <a:gd name="T7" fmla="*/ 533 h 1124"/>
              <a:gd name="T8" fmla="*/ 590 w 1122"/>
              <a:gd name="T9" fmla="*/ 506 h 1124"/>
              <a:gd name="T10" fmla="*/ 605 w 1122"/>
              <a:gd name="T11" fmla="*/ 492 h 1124"/>
              <a:gd name="T12" fmla="*/ 662 w 1122"/>
              <a:gd name="T13" fmla="*/ 351 h 1124"/>
              <a:gd name="T14" fmla="*/ 605 w 1122"/>
              <a:gd name="T15" fmla="*/ 212 h 1124"/>
              <a:gd name="T16" fmla="*/ 451 w 1122"/>
              <a:gd name="T17" fmla="*/ 57 h 1124"/>
              <a:gd name="T18" fmla="*/ 312 w 1122"/>
              <a:gd name="T19" fmla="*/ 0 h 1124"/>
              <a:gd name="T20" fmla="*/ 172 w 1122"/>
              <a:gd name="T21" fmla="*/ 57 h 1124"/>
              <a:gd name="T22" fmla="*/ 57 w 1122"/>
              <a:gd name="T23" fmla="*/ 173 h 1124"/>
              <a:gd name="T24" fmla="*/ 0 w 1122"/>
              <a:gd name="T25" fmla="*/ 313 h 1124"/>
              <a:gd name="T26" fmla="*/ 57 w 1122"/>
              <a:gd name="T27" fmla="*/ 453 h 1124"/>
              <a:gd name="T28" fmla="*/ 211 w 1122"/>
              <a:gd name="T29" fmla="*/ 607 h 1124"/>
              <a:gd name="T30" fmla="*/ 351 w 1122"/>
              <a:gd name="T31" fmla="*/ 665 h 1124"/>
              <a:gd name="T32" fmla="*/ 491 w 1122"/>
              <a:gd name="T33" fmla="*/ 607 h 1124"/>
              <a:gd name="T34" fmla="*/ 504 w 1122"/>
              <a:gd name="T35" fmla="*/ 592 h 1124"/>
              <a:gd name="T36" fmla="*/ 532 w 1122"/>
              <a:gd name="T37" fmla="*/ 619 h 1124"/>
              <a:gd name="T38" fmla="*/ 519 w 1122"/>
              <a:gd name="T39" fmla="*/ 635 h 1124"/>
              <a:gd name="T40" fmla="*/ 461 w 1122"/>
              <a:gd name="T41" fmla="*/ 775 h 1124"/>
              <a:gd name="T42" fmla="*/ 519 w 1122"/>
              <a:gd name="T43" fmla="*/ 913 h 1124"/>
              <a:gd name="T44" fmla="*/ 670 w 1122"/>
              <a:gd name="T45" fmla="*/ 1067 h 1124"/>
              <a:gd name="T46" fmla="*/ 810 w 1122"/>
              <a:gd name="T47" fmla="*/ 1124 h 1124"/>
              <a:gd name="T48" fmla="*/ 950 w 1122"/>
              <a:gd name="T49" fmla="*/ 1067 h 1124"/>
              <a:gd name="T50" fmla="*/ 1065 w 1122"/>
              <a:gd name="T51" fmla="*/ 952 h 1124"/>
              <a:gd name="T52" fmla="*/ 1122 w 1122"/>
              <a:gd name="T53" fmla="*/ 811 h 1124"/>
              <a:gd name="T54" fmla="*/ 1065 w 1122"/>
              <a:gd name="T55" fmla="*/ 672 h 1124"/>
              <a:gd name="T56" fmla="*/ 911 w 1122"/>
              <a:gd name="T57" fmla="*/ 520 h 1124"/>
              <a:gd name="T58" fmla="*/ 402 w 1122"/>
              <a:gd name="T59" fmla="*/ 520 h 1124"/>
              <a:gd name="T60" fmla="*/ 296 w 1122"/>
              <a:gd name="T61" fmla="*/ 520 h 1124"/>
              <a:gd name="T62" fmla="*/ 145 w 1122"/>
              <a:gd name="T63" fmla="*/ 366 h 1124"/>
              <a:gd name="T64" fmla="*/ 122 w 1122"/>
              <a:gd name="T65" fmla="*/ 313 h 1124"/>
              <a:gd name="T66" fmla="*/ 145 w 1122"/>
              <a:gd name="T67" fmla="*/ 261 h 1124"/>
              <a:gd name="T68" fmla="*/ 261 w 1122"/>
              <a:gd name="T69" fmla="*/ 144 h 1124"/>
              <a:gd name="T70" fmla="*/ 314 w 1122"/>
              <a:gd name="T71" fmla="*/ 123 h 1124"/>
              <a:gd name="T72" fmla="*/ 366 w 1122"/>
              <a:gd name="T73" fmla="*/ 144 h 1124"/>
              <a:gd name="T74" fmla="*/ 520 w 1122"/>
              <a:gd name="T75" fmla="*/ 298 h 1124"/>
              <a:gd name="T76" fmla="*/ 541 w 1122"/>
              <a:gd name="T77" fmla="*/ 351 h 1124"/>
              <a:gd name="T78" fmla="*/ 520 w 1122"/>
              <a:gd name="T79" fmla="*/ 405 h 1124"/>
              <a:gd name="T80" fmla="*/ 505 w 1122"/>
              <a:gd name="T81" fmla="*/ 418 h 1124"/>
              <a:gd name="T82" fmla="*/ 433 w 1122"/>
              <a:gd name="T83" fmla="*/ 347 h 1124"/>
              <a:gd name="T84" fmla="*/ 346 w 1122"/>
              <a:gd name="T85" fmla="*/ 347 h 1124"/>
              <a:gd name="T86" fmla="*/ 346 w 1122"/>
              <a:gd name="T87" fmla="*/ 434 h 1124"/>
              <a:gd name="T88" fmla="*/ 417 w 1122"/>
              <a:gd name="T89" fmla="*/ 506 h 1124"/>
              <a:gd name="T90" fmla="*/ 402 w 1122"/>
              <a:gd name="T91" fmla="*/ 520 h 1124"/>
              <a:gd name="T92" fmla="*/ 1000 w 1122"/>
              <a:gd name="T93" fmla="*/ 811 h 1124"/>
              <a:gd name="T94" fmla="*/ 979 w 1122"/>
              <a:gd name="T95" fmla="*/ 865 h 1124"/>
              <a:gd name="T96" fmla="*/ 863 w 1122"/>
              <a:gd name="T97" fmla="*/ 981 h 1124"/>
              <a:gd name="T98" fmla="*/ 758 w 1122"/>
              <a:gd name="T99" fmla="*/ 981 h 1124"/>
              <a:gd name="T100" fmla="*/ 605 w 1122"/>
              <a:gd name="T101" fmla="*/ 826 h 1124"/>
              <a:gd name="T102" fmla="*/ 582 w 1122"/>
              <a:gd name="T103" fmla="*/ 773 h 1124"/>
              <a:gd name="T104" fmla="*/ 605 w 1122"/>
              <a:gd name="T105" fmla="*/ 721 h 1124"/>
              <a:gd name="T106" fmla="*/ 619 w 1122"/>
              <a:gd name="T107" fmla="*/ 706 h 1124"/>
              <a:gd name="T108" fmla="*/ 691 w 1122"/>
              <a:gd name="T109" fmla="*/ 777 h 1124"/>
              <a:gd name="T110" fmla="*/ 777 w 1122"/>
              <a:gd name="T111" fmla="*/ 777 h 1124"/>
              <a:gd name="T112" fmla="*/ 777 w 1122"/>
              <a:gd name="T113" fmla="*/ 689 h 1124"/>
              <a:gd name="T114" fmla="*/ 706 w 1122"/>
              <a:gd name="T115" fmla="*/ 618 h 1124"/>
              <a:gd name="T116" fmla="*/ 721 w 1122"/>
              <a:gd name="T117" fmla="*/ 604 h 1124"/>
              <a:gd name="T118" fmla="*/ 774 w 1122"/>
              <a:gd name="T119" fmla="*/ 582 h 1124"/>
              <a:gd name="T120" fmla="*/ 826 w 1122"/>
              <a:gd name="T121" fmla="*/ 604 h 1124"/>
              <a:gd name="T122" fmla="*/ 980 w 1122"/>
              <a:gd name="T123" fmla="*/ 757 h 1124"/>
              <a:gd name="T124" fmla="*/ 1000 w 1122"/>
              <a:gd name="T125" fmla="*/ 811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2" h="1124">
                <a:moveTo>
                  <a:pt x="911" y="520"/>
                </a:moveTo>
                <a:cubicBezTo>
                  <a:pt x="875" y="482"/>
                  <a:pt x="825" y="462"/>
                  <a:pt x="772" y="462"/>
                </a:cubicBezTo>
                <a:cubicBezTo>
                  <a:pt x="720" y="462"/>
                  <a:pt x="670" y="482"/>
                  <a:pt x="632" y="520"/>
                </a:cubicBezTo>
                <a:lnTo>
                  <a:pt x="617" y="533"/>
                </a:lnTo>
                <a:lnTo>
                  <a:pt x="590" y="506"/>
                </a:lnTo>
                <a:lnTo>
                  <a:pt x="605" y="492"/>
                </a:lnTo>
                <a:cubicBezTo>
                  <a:pt x="642" y="455"/>
                  <a:pt x="662" y="405"/>
                  <a:pt x="662" y="351"/>
                </a:cubicBezTo>
                <a:cubicBezTo>
                  <a:pt x="662" y="298"/>
                  <a:pt x="642" y="249"/>
                  <a:pt x="605" y="212"/>
                </a:cubicBezTo>
                <a:lnTo>
                  <a:pt x="451" y="57"/>
                </a:lnTo>
                <a:cubicBezTo>
                  <a:pt x="415" y="21"/>
                  <a:pt x="365" y="0"/>
                  <a:pt x="312" y="0"/>
                </a:cubicBezTo>
                <a:cubicBezTo>
                  <a:pt x="259" y="0"/>
                  <a:pt x="210" y="20"/>
                  <a:pt x="172" y="57"/>
                </a:cubicBezTo>
                <a:lnTo>
                  <a:pt x="57" y="173"/>
                </a:lnTo>
                <a:cubicBezTo>
                  <a:pt x="20" y="211"/>
                  <a:pt x="0" y="259"/>
                  <a:pt x="0" y="313"/>
                </a:cubicBezTo>
                <a:cubicBezTo>
                  <a:pt x="0" y="366"/>
                  <a:pt x="20" y="416"/>
                  <a:pt x="57" y="453"/>
                </a:cubicBezTo>
                <a:lnTo>
                  <a:pt x="211" y="607"/>
                </a:lnTo>
                <a:cubicBezTo>
                  <a:pt x="250" y="643"/>
                  <a:pt x="299" y="665"/>
                  <a:pt x="351" y="665"/>
                </a:cubicBezTo>
                <a:cubicBezTo>
                  <a:pt x="404" y="665"/>
                  <a:pt x="452" y="644"/>
                  <a:pt x="491" y="607"/>
                </a:cubicBezTo>
                <a:lnTo>
                  <a:pt x="504" y="592"/>
                </a:lnTo>
                <a:lnTo>
                  <a:pt x="532" y="619"/>
                </a:lnTo>
                <a:lnTo>
                  <a:pt x="519" y="635"/>
                </a:lnTo>
                <a:cubicBezTo>
                  <a:pt x="482" y="671"/>
                  <a:pt x="461" y="722"/>
                  <a:pt x="461" y="775"/>
                </a:cubicBezTo>
                <a:cubicBezTo>
                  <a:pt x="461" y="827"/>
                  <a:pt x="482" y="877"/>
                  <a:pt x="519" y="913"/>
                </a:cubicBezTo>
                <a:lnTo>
                  <a:pt x="670" y="1067"/>
                </a:lnTo>
                <a:cubicBezTo>
                  <a:pt x="709" y="1103"/>
                  <a:pt x="757" y="1124"/>
                  <a:pt x="810" y="1124"/>
                </a:cubicBezTo>
                <a:cubicBezTo>
                  <a:pt x="862" y="1124"/>
                  <a:pt x="911" y="1105"/>
                  <a:pt x="950" y="1067"/>
                </a:cubicBezTo>
                <a:lnTo>
                  <a:pt x="1065" y="952"/>
                </a:lnTo>
                <a:cubicBezTo>
                  <a:pt x="1102" y="913"/>
                  <a:pt x="1122" y="864"/>
                  <a:pt x="1122" y="811"/>
                </a:cubicBezTo>
                <a:cubicBezTo>
                  <a:pt x="1122" y="758"/>
                  <a:pt x="1102" y="709"/>
                  <a:pt x="1065" y="672"/>
                </a:cubicBezTo>
                <a:lnTo>
                  <a:pt x="911" y="520"/>
                </a:lnTo>
                <a:close/>
                <a:moveTo>
                  <a:pt x="402" y="520"/>
                </a:moveTo>
                <a:cubicBezTo>
                  <a:pt x="375" y="547"/>
                  <a:pt x="325" y="547"/>
                  <a:pt x="296" y="520"/>
                </a:cubicBezTo>
                <a:lnTo>
                  <a:pt x="145" y="366"/>
                </a:lnTo>
                <a:cubicBezTo>
                  <a:pt x="130" y="351"/>
                  <a:pt x="122" y="333"/>
                  <a:pt x="122" y="313"/>
                </a:cubicBezTo>
                <a:cubicBezTo>
                  <a:pt x="122" y="293"/>
                  <a:pt x="130" y="274"/>
                  <a:pt x="145" y="261"/>
                </a:cubicBezTo>
                <a:lnTo>
                  <a:pt x="261" y="144"/>
                </a:lnTo>
                <a:cubicBezTo>
                  <a:pt x="274" y="131"/>
                  <a:pt x="294" y="123"/>
                  <a:pt x="314" y="123"/>
                </a:cubicBezTo>
                <a:cubicBezTo>
                  <a:pt x="334" y="123"/>
                  <a:pt x="352" y="131"/>
                  <a:pt x="366" y="144"/>
                </a:cubicBezTo>
                <a:lnTo>
                  <a:pt x="520" y="298"/>
                </a:lnTo>
                <a:cubicBezTo>
                  <a:pt x="534" y="313"/>
                  <a:pt x="541" y="331"/>
                  <a:pt x="541" y="351"/>
                </a:cubicBezTo>
                <a:cubicBezTo>
                  <a:pt x="541" y="371"/>
                  <a:pt x="534" y="390"/>
                  <a:pt x="520" y="405"/>
                </a:cubicBezTo>
                <a:lnTo>
                  <a:pt x="505" y="418"/>
                </a:lnTo>
                <a:lnTo>
                  <a:pt x="433" y="347"/>
                </a:lnTo>
                <a:cubicBezTo>
                  <a:pt x="411" y="323"/>
                  <a:pt x="371" y="323"/>
                  <a:pt x="346" y="347"/>
                </a:cubicBezTo>
                <a:cubicBezTo>
                  <a:pt x="322" y="371"/>
                  <a:pt x="322" y="409"/>
                  <a:pt x="346" y="434"/>
                </a:cubicBezTo>
                <a:lnTo>
                  <a:pt x="417" y="506"/>
                </a:lnTo>
                <a:lnTo>
                  <a:pt x="402" y="520"/>
                </a:lnTo>
                <a:close/>
                <a:moveTo>
                  <a:pt x="1000" y="811"/>
                </a:moveTo>
                <a:cubicBezTo>
                  <a:pt x="1000" y="832"/>
                  <a:pt x="992" y="851"/>
                  <a:pt x="979" y="865"/>
                </a:cubicBezTo>
                <a:lnTo>
                  <a:pt x="863" y="981"/>
                </a:lnTo>
                <a:cubicBezTo>
                  <a:pt x="836" y="1008"/>
                  <a:pt x="787" y="1008"/>
                  <a:pt x="758" y="981"/>
                </a:cubicBezTo>
                <a:lnTo>
                  <a:pt x="605" y="826"/>
                </a:lnTo>
                <a:cubicBezTo>
                  <a:pt x="591" y="812"/>
                  <a:pt x="582" y="793"/>
                  <a:pt x="582" y="773"/>
                </a:cubicBezTo>
                <a:cubicBezTo>
                  <a:pt x="582" y="753"/>
                  <a:pt x="591" y="734"/>
                  <a:pt x="605" y="721"/>
                </a:cubicBezTo>
                <a:lnTo>
                  <a:pt x="619" y="706"/>
                </a:lnTo>
                <a:cubicBezTo>
                  <a:pt x="619" y="706"/>
                  <a:pt x="687" y="774"/>
                  <a:pt x="691" y="777"/>
                </a:cubicBezTo>
                <a:cubicBezTo>
                  <a:pt x="715" y="801"/>
                  <a:pt x="754" y="801"/>
                  <a:pt x="777" y="777"/>
                </a:cubicBezTo>
                <a:cubicBezTo>
                  <a:pt x="802" y="753"/>
                  <a:pt x="802" y="714"/>
                  <a:pt x="777" y="689"/>
                </a:cubicBezTo>
                <a:cubicBezTo>
                  <a:pt x="776" y="686"/>
                  <a:pt x="706" y="618"/>
                  <a:pt x="706" y="618"/>
                </a:cubicBezTo>
                <a:lnTo>
                  <a:pt x="721" y="604"/>
                </a:lnTo>
                <a:cubicBezTo>
                  <a:pt x="734" y="589"/>
                  <a:pt x="753" y="582"/>
                  <a:pt x="774" y="582"/>
                </a:cubicBezTo>
                <a:cubicBezTo>
                  <a:pt x="793" y="582"/>
                  <a:pt x="812" y="591"/>
                  <a:pt x="826" y="604"/>
                </a:cubicBezTo>
                <a:lnTo>
                  <a:pt x="980" y="757"/>
                </a:lnTo>
                <a:cubicBezTo>
                  <a:pt x="992" y="773"/>
                  <a:pt x="1000" y="791"/>
                  <a:pt x="1000" y="811"/>
                </a:cubicBezTo>
                <a:close/>
              </a:path>
            </a:pathLst>
          </a:cu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E4544D8F-3C5E-4007-B58E-F7AC9AD3D0E7}"/>
              </a:ext>
            </a:extLst>
          </p:cNvPr>
          <p:cNvSpPr/>
          <p:nvPr/>
        </p:nvSpPr>
        <p:spPr>
          <a:xfrm>
            <a:off x="1392196" y="691225"/>
            <a:ext cx="10025446" cy="2009061"/>
          </a:xfrm>
          <a:prstGeom prst="round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wrap="square" anchor="ctr">
            <a:spAutoFit/>
          </a:bodyPr>
          <a:lstStyle/>
          <a:p>
            <a:r>
              <a:rPr lang="fr-FR" sz="1600" b="1" noProof="0" dirty="0">
                <a:solidFill>
                  <a:schemeClr val="tx1"/>
                </a:solidFill>
              </a:rPr>
              <a:t>Dette </a:t>
            </a:r>
          </a:p>
          <a:p>
            <a:pPr marL="342900" indent="-342900">
              <a:buFont typeface="Arial" panose="020B0604020202020204" pitchFamily="34" charset="0"/>
              <a:buChar char="•"/>
            </a:pPr>
            <a:r>
              <a:rPr lang="fr-FR" sz="1600" noProof="0" dirty="0">
                <a:solidFill>
                  <a:schemeClr val="tx1"/>
                </a:solidFill>
              </a:rPr>
              <a:t>Les prêteurs fournissent des capitaux que l’emprunteur doit rembourser selon un calendrier fixe, assorti d’une obligation d’intérêt déterminée</a:t>
            </a:r>
          </a:p>
          <a:p>
            <a:pPr marL="342900" indent="-342900">
              <a:buFont typeface="Arial" panose="020B0604020202020204" pitchFamily="34" charset="0"/>
              <a:buChar char="•"/>
            </a:pPr>
            <a:r>
              <a:rPr lang="fr-FR" sz="1600" noProof="0" dirty="0">
                <a:solidFill>
                  <a:schemeClr val="tx1"/>
                </a:solidFill>
              </a:rPr>
              <a:t>Les instruments de dette les plus courants sont:</a:t>
            </a:r>
          </a:p>
          <a:p>
            <a:pPr marL="800100" lvl="1" indent="-342900">
              <a:buFont typeface="Arial" panose="020B0604020202020204" pitchFamily="34" charset="0"/>
              <a:buChar char="•"/>
            </a:pPr>
            <a:r>
              <a:rPr lang="fr-FR" sz="1600" noProof="0" dirty="0">
                <a:solidFill>
                  <a:schemeClr val="tx1"/>
                </a:solidFill>
              </a:rPr>
              <a:t>Obligations – exemple : obligations de projet, obligations municipales, obligations sous-souveraines, obligations vertes</a:t>
            </a:r>
          </a:p>
          <a:p>
            <a:pPr marL="800100" lvl="1" indent="-342900">
              <a:buFont typeface="Arial" panose="020B0604020202020204" pitchFamily="34" charset="0"/>
              <a:buChar char="•"/>
            </a:pPr>
            <a:r>
              <a:rPr lang="fr-FR" sz="1600" noProof="0" dirty="0">
                <a:solidFill>
                  <a:schemeClr val="tx1"/>
                </a:solidFill>
              </a:rPr>
              <a:t>Prêts – exemple : prêts directs ou cofinancements de projets d’infrastructure, prêts syndiqués</a:t>
            </a:r>
          </a:p>
        </p:txBody>
      </p:sp>
    </p:spTree>
    <p:extLst>
      <p:ext uri="{BB962C8B-B14F-4D97-AF65-F5344CB8AC3E}">
        <p14:creationId xmlns:p14="http://schemas.microsoft.com/office/powerpoint/2010/main" val="172450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4AEC5-0551-445E-BF4E-AB1532B13B1C}"/>
              </a:ext>
            </a:extLst>
          </p:cNvPr>
          <p:cNvSpPr>
            <a:spLocks noGrp="1"/>
          </p:cNvSpPr>
          <p:nvPr>
            <p:ph type="title"/>
          </p:nvPr>
        </p:nvSpPr>
        <p:spPr/>
        <p:txBody>
          <a:bodyPr>
            <a:normAutofit/>
          </a:bodyPr>
          <a:lstStyle/>
          <a:p>
            <a:r>
              <a:rPr lang="fr-FR" noProof="0" dirty="0"/>
              <a:t>Sources de financement</a:t>
            </a:r>
          </a:p>
        </p:txBody>
      </p:sp>
      <p:sp>
        <p:nvSpPr>
          <p:cNvPr id="4" name="Rectangle: Rounded Corners 3">
            <a:extLst>
              <a:ext uri="{FF2B5EF4-FFF2-40B4-BE49-F238E27FC236}">
                <a16:creationId xmlns:a16="http://schemas.microsoft.com/office/drawing/2014/main" id="{B6C8B7BD-7735-4D97-9EAB-AE9E60F978D9}"/>
              </a:ext>
            </a:extLst>
          </p:cNvPr>
          <p:cNvSpPr/>
          <p:nvPr/>
        </p:nvSpPr>
        <p:spPr>
          <a:xfrm>
            <a:off x="614496" y="960305"/>
            <a:ext cx="3200400" cy="2651760"/>
          </a:xfrm>
          <a:prstGeom prst="roundRect">
            <a:avLst/>
          </a:prstGeom>
          <a:solidFill>
            <a:schemeClr val="accent2">
              <a:lumMod val="20000"/>
              <a:lumOff val="80000"/>
            </a:schemeClr>
          </a:solidFill>
        </p:spPr>
        <p:txBody>
          <a:bodyPr wrap="square" anchor="ctr">
            <a:noAutofit/>
          </a:bodyPr>
          <a:lstStyle/>
          <a:p>
            <a:r>
              <a:rPr lang="fr-FR" sz="1600" b="1" noProof="0" dirty="0"/>
              <a:t>Redevances des usagers</a:t>
            </a:r>
          </a:p>
          <a:p>
            <a:endParaRPr lang="fr-FR" sz="1600" b="1" noProof="0" dirty="0">
              <a:solidFill>
                <a:schemeClr val="accent6"/>
              </a:solidFill>
            </a:endParaRPr>
          </a:p>
          <a:p>
            <a:r>
              <a:rPr lang="fr-FR" sz="1600" noProof="0" dirty="0"/>
              <a:t>Aussi appelées paiements des utilisateurs, comme les péages sur les routes à péage</a:t>
            </a:r>
          </a:p>
        </p:txBody>
      </p:sp>
      <p:sp>
        <p:nvSpPr>
          <p:cNvPr id="5" name="Rectangle: Rounded Corners 4">
            <a:extLst>
              <a:ext uri="{FF2B5EF4-FFF2-40B4-BE49-F238E27FC236}">
                <a16:creationId xmlns:a16="http://schemas.microsoft.com/office/drawing/2014/main" id="{B2183C24-C847-4534-B65C-82A632404A32}"/>
              </a:ext>
            </a:extLst>
          </p:cNvPr>
          <p:cNvSpPr/>
          <p:nvPr/>
        </p:nvSpPr>
        <p:spPr>
          <a:xfrm>
            <a:off x="4542166" y="3906664"/>
            <a:ext cx="3200400" cy="2651760"/>
          </a:xfrm>
          <a:prstGeom prst="roundRect">
            <a:avLst/>
          </a:prstGeom>
          <a:solidFill>
            <a:schemeClr val="accent3">
              <a:lumMod val="20000"/>
              <a:lumOff val="80000"/>
            </a:schemeClr>
          </a:solidFill>
        </p:spPr>
        <p:txBody>
          <a:bodyPr wrap="square" anchor="ctr">
            <a:noAutofit/>
          </a:bodyPr>
          <a:lstStyle/>
          <a:p>
            <a:r>
              <a:rPr lang="fr-FR" sz="1600" b="1" noProof="0" dirty="0"/>
              <a:t>Paiements de disponibilité</a:t>
            </a:r>
          </a:p>
          <a:p>
            <a:endParaRPr lang="fr-FR" sz="1600" b="1" noProof="0" dirty="0">
              <a:solidFill>
                <a:schemeClr val="accent6"/>
              </a:solidFill>
            </a:endParaRPr>
          </a:p>
          <a:p>
            <a:r>
              <a:rPr lang="fr-FR" sz="1600" noProof="0" dirty="0"/>
              <a:t>Paiements du gouvernement à l’entreprise de projet, basés sur la performance</a:t>
            </a:r>
          </a:p>
        </p:txBody>
      </p:sp>
      <p:sp>
        <p:nvSpPr>
          <p:cNvPr id="6" name="Rectangle: Rounded Corners 5">
            <a:extLst>
              <a:ext uri="{FF2B5EF4-FFF2-40B4-BE49-F238E27FC236}">
                <a16:creationId xmlns:a16="http://schemas.microsoft.com/office/drawing/2014/main" id="{49359A33-ACD2-4B35-8D57-BD39224EEB2F}"/>
              </a:ext>
            </a:extLst>
          </p:cNvPr>
          <p:cNvSpPr/>
          <p:nvPr/>
        </p:nvSpPr>
        <p:spPr>
          <a:xfrm>
            <a:off x="596899" y="3906664"/>
            <a:ext cx="3200400" cy="2651760"/>
          </a:xfrm>
          <a:prstGeom prst="roundRect">
            <a:avLst/>
          </a:prstGeom>
          <a:solidFill>
            <a:schemeClr val="accent4">
              <a:lumMod val="20000"/>
              <a:lumOff val="80000"/>
            </a:schemeClr>
          </a:solidFill>
        </p:spPr>
        <p:txBody>
          <a:bodyPr wrap="square" anchor="ctr">
            <a:noAutofit/>
          </a:bodyPr>
          <a:lstStyle/>
          <a:p>
            <a:r>
              <a:rPr lang="fr-FR" sz="1600" b="1" noProof="0" dirty="0"/>
              <a:t>Redevance de développement </a:t>
            </a:r>
            <a:endParaRPr lang="fr-FR" sz="1600" b="1" noProof="0" dirty="0">
              <a:solidFill>
                <a:schemeClr val="accent6"/>
              </a:solidFill>
            </a:endParaRPr>
          </a:p>
          <a:p>
            <a:endParaRPr lang="fr-FR" sz="1600" noProof="0" dirty="0"/>
          </a:p>
          <a:p>
            <a:r>
              <a:rPr lang="fr-FR" sz="1600" noProof="0" dirty="0"/>
              <a:t>Taxe imposée par le gouvernement sur un nouveau projet pour financer des PPP d’infrastructures publiques ne générant pas directement de revenus</a:t>
            </a:r>
          </a:p>
        </p:txBody>
      </p:sp>
      <p:sp>
        <p:nvSpPr>
          <p:cNvPr id="7" name="Rectangle: Rounded Corners 6">
            <a:extLst>
              <a:ext uri="{FF2B5EF4-FFF2-40B4-BE49-F238E27FC236}">
                <a16:creationId xmlns:a16="http://schemas.microsoft.com/office/drawing/2014/main" id="{E2B51526-5BAA-4F05-AA35-1EDE7C8C2738}"/>
              </a:ext>
            </a:extLst>
          </p:cNvPr>
          <p:cNvSpPr/>
          <p:nvPr/>
        </p:nvSpPr>
        <p:spPr>
          <a:xfrm>
            <a:off x="8394701" y="960305"/>
            <a:ext cx="3200400" cy="5598119"/>
          </a:xfrm>
          <a:prstGeom prst="roundRect">
            <a:avLst/>
          </a:prstGeom>
          <a:solidFill>
            <a:schemeClr val="accent4">
              <a:lumMod val="75000"/>
              <a:alpha val="20000"/>
            </a:schemeClr>
          </a:solidFill>
        </p:spPr>
        <p:txBody>
          <a:bodyPr wrap="square" anchor="ctr">
            <a:noAutofit/>
          </a:bodyPr>
          <a:lstStyle/>
          <a:p>
            <a:pPr>
              <a:spcBef>
                <a:spcPts val="0"/>
              </a:spcBef>
            </a:pPr>
            <a:r>
              <a:rPr lang="fr-FR" sz="1600" b="1" noProof="0" dirty="0">
                <a:solidFill>
                  <a:schemeClr val="accent6"/>
                </a:solidFill>
              </a:rPr>
              <a:t>Impôts</a:t>
            </a:r>
          </a:p>
          <a:p>
            <a:pPr>
              <a:spcBef>
                <a:spcPts val="0"/>
              </a:spcBef>
            </a:pPr>
            <a:endParaRPr lang="fr-FR" sz="1600" b="1" noProof="0" dirty="0"/>
          </a:p>
          <a:p>
            <a:r>
              <a:rPr lang="fr-FR" sz="1600" dirty="0">
                <a:solidFill>
                  <a:srgbClr val="C00000"/>
                </a:solidFill>
              </a:rPr>
              <a:t>Taxe sur les mutations immobilières</a:t>
            </a:r>
            <a:r>
              <a:rPr lang="fr-FR" sz="1600" dirty="0">
                <a:solidFill>
                  <a:schemeClr val="accent6"/>
                </a:solidFill>
              </a:rPr>
              <a:t> – taxe prélevée sur les transferts de propriété immobilière au sein d'une même juridiction.</a:t>
            </a:r>
          </a:p>
          <a:p>
            <a:endParaRPr lang="fr-FR" sz="1600" dirty="0">
              <a:solidFill>
                <a:schemeClr val="accent6"/>
              </a:solidFill>
            </a:endParaRPr>
          </a:p>
          <a:p>
            <a:r>
              <a:rPr lang="fr-FR" sz="1600" dirty="0">
                <a:solidFill>
                  <a:srgbClr val="C00000"/>
                </a:solidFill>
              </a:rPr>
              <a:t>Taxe sur les ventes</a:t>
            </a:r>
            <a:r>
              <a:rPr lang="fr-FR" sz="1600" dirty="0">
                <a:solidFill>
                  <a:schemeClr val="accent6"/>
                </a:solidFill>
              </a:rPr>
              <a:t> – taxe à la consommation prélevée par l'État sur la vente de biens et de services.</a:t>
            </a:r>
          </a:p>
          <a:p>
            <a:endParaRPr lang="fr-FR" sz="1600" dirty="0">
              <a:solidFill>
                <a:schemeClr val="accent6"/>
              </a:solidFill>
            </a:endParaRPr>
          </a:p>
          <a:p>
            <a:r>
              <a:rPr lang="fr-FR" sz="1600" dirty="0">
                <a:solidFill>
                  <a:srgbClr val="C00000"/>
                </a:solidFill>
              </a:rPr>
              <a:t>Taxe foncière</a:t>
            </a:r>
            <a:r>
              <a:rPr lang="fr-FR" sz="1600" dirty="0">
                <a:solidFill>
                  <a:schemeClr val="accent6"/>
                </a:solidFill>
              </a:rPr>
              <a:t> – la taxe foncière reflète la valeur du bien immobilier. L'investissement et la résilience climatique augmentent la valeur du bien et, par conséquent, la taxe foncière.</a:t>
            </a:r>
            <a:endParaRPr lang="fr-FR" sz="1600" noProof="0" dirty="0">
              <a:solidFill>
                <a:schemeClr val="accent6"/>
              </a:solidFill>
            </a:endParaRPr>
          </a:p>
        </p:txBody>
      </p:sp>
      <p:sp>
        <p:nvSpPr>
          <p:cNvPr id="8" name="Rectangle: Rounded Corners 7">
            <a:extLst>
              <a:ext uri="{FF2B5EF4-FFF2-40B4-BE49-F238E27FC236}">
                <a16:creationId xmlns:a16="http://schemas.microsoft.com/office/drawing/2014/main" id="{8C145805-FB31-4DE3-9878-D65F06E278EA}"/>
              </a:ext>
            </a:extLst>
          </p:cNvPr>
          <p:cNvSpPr/>
          <p:nvPr/>
        </p:nvSpPr>
        <p:spPr>
          <a:xfrm>
            <a:off x="4542166" y="960305"/>
            <a:ext cx="3200400" cy="2651760"/>
          </a:xfrm>
          <a:prstGeom prst="roundRect">
            <a:avLst/>
          </a:prstGeom>
          <a:solidFill>
            <a:schemeClr val="accent4">
              <a:lumMod val="40000"/>
              <a:lumOff val="60000"/>
            </a:schemeClr>
          </a:solidFill>
        </p:spPr>
        <p:txBody>
          <a:bodyPr wrap="square" anchor="ctr">
            <a:noAutofit/>
          </a:bodyPr>
          <a:lstStyle/>
          <a:p>
            <a:r>
              <a:rPr lang="fr-FR" sz="1600" b="1" noProof="0" dirty="0"/>
              <a:t>Capture de la valeur foncière</a:t>
            </a:r>
          </a:p>
          <a:p>
            <a:endParaRPr lang="fr-FR" sz="1600" b="1" noProof="0" dirty="0">
              <a:solidFill>
                <a:schemeClr val="accent6"/>
              </a:solidFill>
            </a:endParaRPr>
          </a:p>
          <a:p>
            <a:r>
              <a:rPr lang="fr-FR" sz="1600" noProof="0" dirty="0"/>
              <a:t>Récupération par l’État de l’augmentation de la valeur du foncier, via le développement, les taxes ou paiements compensatoires</a:t>
            </a:r>
          </a:p>
        </p:txBody>
      </p:sp>
      <p:cxnSp>
        <p:nvCxnSpPr>
          <p:cNvPr id="9" name="Straight Arrow Connector 8">
            <a:extLst>
              <a:ext uri="{FF2B5EF4-FFF2-40B4-BE49-F238E27FC236}">
                <a16:creationId xmlns:a16="http://schemas.microsoft.com/office/drawing/2014/main" id="{3648D3EE-AA54-C234-FAAB-67DA2B5100F1}"/>
              </a:ext>
            </a:extLst>
          </p:cNvPr>
          <p:cNvCxnSpPr/>
          <p:nvPr/>
        </p:nvCxnSpPr>
        <p:spPr>
          <a:xfrm flipH="1">
            <a:off x="7742566" y="2199190"/>
            <a:ext cx="652135"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FC1F9FD-2C77-696C-AA0E-477223A47028}"/>
              </a:ext>
            </a:extLst>
          </p:cNvPr>
          <p:cNvCxnSpPr/>
          <p:nvPr/>
        </p:nvCxnSpPr>
        <p:spPr>
          <a:xfrm flipH="1">
            <a:off x="7742566" y="5232544"/>
            <a:ext cx="652135"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354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Facteurs affectant la mobilisation des fonds</a:t>
            </a:r>
          </a:p>
        </p:txBody>
      </p:sp>
      <p:grpSp>
        <p:nvGrpSpPr>
          <p:cNvPr id="3" name="Group 2">
            <a:extLst>
              <a:ext uri="{FF2B5EF4-FFF2-40B4-BE49-F238E27FC236}">
                <a16:creationId xmlns:a16="http://schemas.microsoft.com/office/drawing/2014/main" id="{0EBB6974-7E7D-22BF-2805-098FA64CD326}"/>
              </a:ext>
            </a:extLst>
          </p:cNvPr>
          <p:cNvGrpSpPr/>
          <p:nvPr/>
        </p:nvGrpSpPr>
        <p:grpSpPr>
          <a:xfrm>
            <a:off x="596900" y="1226916"/>
            <a:ext cx="10602484" cy="4845509"/>
            <a:chOff x="2154815" y="1527463"/>
            <a:chExt cx="7100022" cy="3561114"/>
          </a:xfrm>
        </p:grpSpPr>
        <p:sp>
          <p:nvSpPr>
            <p:cNvPr id="6" name="Rectangle 5">
              <a:extLst>
                <a:ext uri="{FF2B5EF4-FFF2-40B4-BE49-F238E27FC236}">
                  <a16:creationId xmlns:a16="http://schemas.microsoft.com/office/drawing/2014/main" id="{02F4EFB9-52F9-882A-CD83-161CD3361A29}"/>
                </a:ext>
              </a:extLst>
            </p:cNvPr>
            <p:cNvSpPr/>
            <p:nvPr/>
          </p:nvSpPr>
          <p:spPr>
            <a:xfrm>
              <a:off x="3289466" y="1527463"/>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Gouvernement engagé dans le développement des infrastructures et une filière solide de projets PPP</a:t>
              </a:r>
            </a:p>
          </p:txBody>
        </p:sp>
        <p:sp>
          <p:nvSpPr>
            <p:cNvPr id="7" name="Rectangle 6">
              <a:extLst>
                <a:ext uri="{FF2B5EF4-FFF2-40B4-BE49-F238E27FC236}">
                  <a16:creationId xmlns:a16="http://schemas.microsoft.com/office/drawing/2014/main" id="{4273519E-4760-B808-8068-EC98D69C9338}"/>
                </a:ext>
              </a:extLst>
            </p:cNvPr>
            <p:cNvSpPr/>
            <p:nvPr/>
          </p:nvSpPr>
          <p:spPr>
            <a:xfrm>
              <a:off x="5369627" y="1527463"/>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Un cadre juridique et réglementaire stable et favorable aux PPP</a:t>
              </a:r>
            </a:p>
          </p:txBody>
        </p:sp>
        <p:sp>
          <p:nvSpPr>
            <p:cNvPr id="8" name="Rectangle 7">
              <a:extLst>
                <a:ext uri="{FF2B5EF4-FFF2-40B4-BE49-F238E27FC236}">
                  <a16:creationId xmlns:a16="http://schemas.microsoft.com/office/drawing/2014/main" id="{1DDB2589-6813-7465-6A7B-A922194ED105}"/>
                </a:ext>
              </a:extLst>
            </p:cNvPr>
            <p:cNvSpPr/>
            <p:nvPr/>
          </p:nvSpPr>
          <p:spPr>
            <a:xfrm>
              <a:off x="7449788" y="1527463"/>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Pour le financement en aval, une étude de faisabilité de qualité et un plan d’affaires bien élaboré</a:t>
              </a:r>
            </a:p>
          </p:txBody>
        </p:sp>
        <p:sp>
          <p:nvSpPr>
            <p:cNvPr id="12" name="Rectangle 11">
              <a:extLst>
                <a:ext uri="{FF2B5EF4-FFF2-40B4-BE49-F238E27FC236}">
                  <a16:creationId xmlns:a16="http://schemas.microsoft.com/office/drawing/2014/main" id="{627727C3-34AA-791C-0EEE-926709D9F218}"/>
                </a:ext>
              </a:extLst>
            </p:cNvPr>
            <p:cNvSpPr/>
            <p:nvPr/>
          </p:nvSpPr>
          <p:spPr>
            <a:xfrm>
              <a:off x="3289466" y="3417125"/>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Risque perçu élevé des PPP en Afrique</a:t>
              </a:r>
            </a:p>
          </p:txBody>
        </p:sp>
        <p:sp>
          <p:nvSpPr>
            <p:cNvPr id="13" name="Rectangle 12">
              <a:extLst>
                <a:ext uri="{FF2B5EF4-FFF2-40B4-BE49-F238E27FC236}">
                  <a16:creationId xmlns:a16="http://schemas.microsoft.com/office/drawing/2014/main" id="{2DD62CB0-6D27-2031-1DCB-D8B460802EAD}"/>
                </a:ext>
              </a:extLst>
            </p:cNvPr>
            <p:cNvSpPr/>
            <p:nvPr/>
          </p:nvSpPr>
          <p:spPr>
            <a:xfrm>
              <a:off x="5419476" y="3417125"/>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Absence de planification à long terme, études de faisabilité et plans d’affaires incomplets</a:t>
              </a:r>
            </a:p>
          </p:txBody>
        </p:sp>
        <p:sp>
          <p:nvSpPr>
            <p:cNvPr id="14" name="Rectangle 13">
              <a:extLst>
                <a:ext uri="{FF2B5EF4-FFF2-40B4-BE49-F238E27FC236}">
                  <a16:creationId xmlns:a16="http://schemas.microsoft.com/office/drawing/2014/main" id="{DC7539FF-CF4E-4E28-6172-32D32DE6F4E1}"/>
                </a:ext>
              </a:extLst>
            </p:cNvPr>
            <p:cNvSpPr/>
            <p:nvPr/>
          </p:nvSpPr>
          <p:spPr>
            <a:xfrm>
              <a:off x="7449787" y="3417125"/>
              <a:ext cx="1805049" cy="1671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
                <a:lnSpc>
                  <a:spcPct val="100000"/>
                </a:lnSpc>
                <a:spcBef>
                  <a:spcPts val="0"/>
                </a:spcBef>
                <a:spcAft>
                  <a:spcPts val="600"/>
                </a:spcAft>
                <a:buClr>
                  <a:schemeClr val="accent1"/>
                </a:buClr>
              </a:pPr>
              <a:r>
                <a:rPr lang="fr-FR" noProof="0" dirty="0"/>
                <a:t>La résilience climatique est perçue comme un coût supplémentaire (et non encore comme un potentiel de revenus additionnels)</a:t>
              </a:r>
              <a:endParaRPr lang="fr-FR" noProof="0" dirty="0">
                <a:ea typeface="Roboto"/>
              </a:endParaRPr>
            </a:p>
          </p:txBody>
        </p:sp>
        <p:sp>
          <p:nvSpPr>
            <p:cNvPr id="16" name="Right Arrow 15">
              <a:extLst>
                <a:ext uri="{FF2B5EF4-FFF2-40B4-BE49-F238E27FC236}">
                  <a16:creationId xmlns:a16="http://schemas.microsoft.com/office/drawing/2014/main" id="{FBD83315-5F9B-DAC4-6A46-064819D85514}"/>
                </a:ext>
              </a:extLst>
            </p:cNvPr>
            <p:cNvSpPr/>
            <p:nvPr/>
          </p:nvSpPr>
          <p:spPr>
            <a:xfrm rot="16200000">
              <a:off x="1860159" y="1979468"/>
              <a:ext cx="1270659" cy="681347"/>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7" name="Right Arrow 16">
              <a:extLst>
                <a:ext uri="{FF2B5EF4-FFF2-40B4-BE49-F238E27FC236}">
                  <a16:creationId xmlns:a16="http://schemas.microsoft.com/office/drawing/2014/main" id="{EB34A653-9006-6D20-E2B2-B9EC4F1585CB}"/>
                </a:ext>
              </a:extLst>
            </p:cNvPr>
            <p:cNvSpPr/>
            <p:nvPr/>
          </p:nvSpPr>
          <p:spPr>
            <a:xfrm rot="5400000">
              <a:off x="1860159" y="3912177"/>
              <a:ext cx="1270659" cy="681347"/>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spTree>
    <p:extLst>
      <p:ext uri="{BB962C8B-B14F-4D97-AF65-F5344CB8AC3E}">
        <p14:creationId xmlns:p14="http://schemas.microsoft.com/office/powerpoint/2010/main" val="18880795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link_POWER_USER_SEPARATOR_ICONS_chain_POWER_USER_SEPARATOR_ICONS_chain-link_POWER_USER_SEPARATOR_ICONS_hyperlink_POWER_USER_SEPARATOR_ICONS_linked_POWER_USER_SEPARATOR_ICONS_url"/>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pac_POWER_USER_SEPARATOR_ICONS_corruption_POWER_USER_SEPARATOR_ICONS_election_POWER_USER_SEPARATOR_ICONS_government_POWER_USER_SEPARATOR_ICONS_money_POWER_USER_SEPARATOR_ICONS_politics_POWER_USER_SEPARATOR_ICONS_price-tag"/>
</p:tagLst>
</file>

<file path=ppt/theme/theme1.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documentManagement>
</p:properties>
</file>

<file path=customXml/itemProps1.xml><?xml version="1.0" encoding="utf-8"?>
<ds:datastoreItem xmlns:ds="http://schemas.openxmlformats.org/officeDocument/2006/customXml" ds:itemID="{96B0B349-8841-4388-9308-46A27D5AB916}"/>
</file>

<file path=customXml/itemProps2.xml><?xml version="1.0" encoding="utf-8"?>
<ds:datastoreItem xmlns:ds="http://schemas.openxmlformats.org/officeDocument/2006/customXml" ds:itemID="{9DEDB394-78F8-494B-B8C9-DD167EA8780A}">
  <ds:schemaRefs>
    <ds:schemaRef ds:uri="http://schemas.microsoft.com/sharepoint/v3/contenttype/forms"/>
  </ds:schemaRefs>
</ds:datastoreItem>
</file>

<file path=customXml/itemProps3.xml><?xml version="1.0" encoding="utf-8"?>
<ds:datastoreItem xmlns:ds="http://schemas.openxmlformats.org/officeDocument/2006/customXml" ds:itemID="{2EF49221-20AE-47A2-A8A5-DD3B35A9B8CF}">
  <ds:schemaRefs>
    <ds:schemaRef ds:uri="http://www.w3.org/XML/1998/namespace"/>
    <ds:schemaRef ds:uri="http://purl.org/dc/dcmitype/"/>
    <ds:schemaRef ds:uri="http://schemas.microsoft.com/office/2006/metadata/properties"/>
    <ds:schemaRef ds:uri="http://purl.org/dc/elements/1.1/"/>
    <ds:schemaRef ds:uri="http://schemas.microsoft.com/office/2006/documentManagement/types"/>
    <ds:schemaRef ds:uri="http://schemas.microsoft.com/office/infopath/2007/PartnerControls"/>
    <ds:schemaRef ds:uri="a8f515e1-b07c-45d7-8c90-46c31aadc490"/>
    <ds:schemaRef ds:uri="http://schemas.openxmlformats.org/package/2006/metadata/core-properties"/>
    <ds:schemaRef ds:uri="634f6363-33fa-4000-b1ac-1264cbd07e00"/>
    <ds:schemaRef ds:uri="e722d3c4-5633-40de-9150-dbf9b67024c0"/>
    <ds:schemaRef ds:uri="http://purl.org/dc/terms/"/>
    <ds:schemaRef ds:uri="b42c7f96-0f7e-49c0-b65b-ade9c04097cc"/>
    <ds:schemaRef ds:uri="8f0f3a4f-4b99-4597-aac2-29a0a3a93172"/>
  </ds:schemaRefs>
</ds:datastoreItem>
</file>

<file path=docProps/app.xml><?xml version="1.0" encoding="utf-8"?>
<Properties xmlns="http://schemas.openxmlformats.org/officeDocument/2006/extended-properties" xmlns:vt="http://schemas.openxmlformats.org/officeDocument/2006/docPropsVTypes">
  <TotalTime>0</TotalTime>
  <Words>6899</Words>
  <Application>Microsoft Office PowerPoint</Application>
  <PresentationFormat>Widescreen</PresentationFormat>
  <Paragraphs>611</Paragraphs>
  <Slides>38</Slides>
  <Notes>34</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38</vt:i4>
      </vt:variant>
    </vt:vector>
  </HeadingPairs>
  <TitlesOfParts>
    <vt:vector size="54" baseType="lpstr">
      <vt:lpstr>Abadi MT Condensed Light</vt:lpstr>
      <vt:lpstr>ag-book</vt:lpstr>
      <vt:lpstr>Aptos</vt:lpstr>
      <vt:lpstr>Aptos Display</vt:lpstr>
      <vt:lpstr>Arial</vt:lpstr>
      <vt:lpstr>Arial</vt:lpstr>
      <vt:lpstr>ArialMT</vt:lpstr>
      <vt:lpstr>Calibri</vt:lpstr>
      <vt:lpstr>Courier New</vt:lpstr>
      <vt:lpstr>Google Sans</vt:lpstr>
      <vt:lpstr>Helvetica</vt:lpstr>
      <vt:lpstr>Roboto</vt:lpstr>
      <vt:lpstr>TheSans-OT</vt:lpstr>
      <vt:lpstr>Wingdings</vt:lpstr>
      <vt:lpstr>1_ThemeGCA_new</vt:lpstr>
      <vt:lpstr>1_Office Theme</vt:lpstr>
      <vt:lpstr>Masterclass sur les Partenariats Public-Privé pour les Infrastructures Résilientes au Changement Climatique</vt:lpstr>
      <vt:lpstr>Module 4: Mobiliser le Financement Climatique</vt:lpstr>
      <vt:lpstr>Plan du Module</vt:lpstr>
      <vt:lpstr>Plan du Module</vt:lpstr>
      <vt:lpstr>Financement des PPP en Afrique</vt:lpstr>
      <vt:lpstr>Appétit des investisseurs pour les PPP</vt:lpstr>
      <vt:lpstr>Modes de financement des infrastructures</vt:lpstr>
      <vt:lpstr>Sources de financement</vt:lpstr>
      <vt:lpstr>Facteurs affectant la mobilisation des fonds</vt:lpstr>
      <vt:lpstr>Plan du Module</vt:lpstr>
      <vt:lpstr>Aperçu du financement lié au changement climatique en Afrique</vt:lpstr>
      <vt:lpstr>Le rôle du financement climatique dans le développement des infrastructures en Afrique</vt:lpstr>
      <vt:lpstr>Financement lié au changement climatique : d’où vient-il et où va-t-il ?</vt:lpstr>
      <vt:lpstr>Plan du Module</vt:lpstr>
      <vt:lpstr>Financement globale pour l’adaptation au changement climatique</vt:lpstr>
      <vt:lpstr>La résilience climatique par rapport à l’appétit des investisseurs</vt:lpstr>
      <vt:lpstr>Définition du « vert » dans les instruments de financement verts</vt:lpstr>
      <vt:lpstr>Mécanismes de financement innovants</vt:lpstr>
      <vt:lpstr>Mécanismes de financement innovants (suivi)</vt:lpstr>
      <vt:lpstr>Instruments de réduction du risque climatique</vt:lpstr>
      <vt:lpstr>Financement publique de la résilience</vt:lpstr>
      <vt:lpstr>Financement publique de la résilience</vt:lpstr>
      <vt:lpstr>Autres considérations contractuelles</vt:lpstr>
      <vt:lpstr>Plan du Module</vt:lpstr>
      <vt:lpstr>Le Financement des Solutions Fondées sur la Nature (SfN) joue un rôle essentiel dans l’adaptation et génère des bénéfices ,ultidimensionnels </vt:lpstr>
      <vt:lpstr>Financement des Solutions Fondées sur la Nature (SfN)</vt:lpstr>
      <vt:lpstr>Financement des Solutions Fondées sur la Nature (SfN)</vt:lpstr>
      <vt:lpstr>Instruments financiers pour les SfN </vt:lpstr>
      <vt:lpstr>Financer les SfN pour les infrastructures </vt:lpstr>
      <vt:lpstr>Étude de cas SfN: Climate Investor 2</vt:lpstr>
      <vt:lpstr>Étude de cas SfN: Climate Investor 2</vt:lpstr>
      <vt:lpstr>Programme Infrastructures et SfN du GCA</vt:lpstr>
      <vt:lpstr>Évaluation économique des options SfN </vt:lpstr>
      <vt:lpstr>Extension du Port de Banjul (4ᵉ) – BAD</vt:lpstr>
      <vt:lpstr>Couloir Abidjan – Lagos (AfDB)</vt:lpstr>
      <vt:lpstr>Plan du Module</vt:lpstr>
      <vt:lpstr>Recommandations pour les professionnels et  les décideurs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4-6: Financing and Practitioners Toolkit</dc:title>
  <dc:creator>Gilbert Ouma</dc:creator>
  <cp:lastModifiedBy>Aikaterina Myserli</cp:lastModifiedBy>
  <cp:revision>33</cp:revision>
  <dcterms:created xsi:type="dcterms:W3CDTF">2023-10-27T09:19:19Z</dcterms:created>
  <dcterms:modified xsi:type="dcterms:W3CDTF">2026-05-18T10:04:10Z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